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4"/>
  </p:notesMasterIdLst>
  <p:sldIdLst>
    <p:sldId id="257" r:id="rId2"/>
    <p:sldId id="258" r:id="rId3"/>
    <p:sldId id="336" r:id="rId4"/>
    <p:sldId id="337" r:id="rId5"/>
    <p:sldId id="348" r:id="rId6"/>
    <p:sldId id="353" r:id="rId7"/>
    <p:sldId id="354" r:id="rId8"/>
    <p:sldId id="351" r:id="rId9"/>
    <p:sldId id="349" r:id="rId10"/>
    <p:sldId id="350" r:id="rId11"/>
    <p:sldId id="352" r:id="rId12"/>
    <p:sldId id="338" r:id="rId13"/>
  </p:sldIdLst>
  <p:sldSz cx="12192000" cy="6858000"/>
  <p:notesSz cx="6889750" cy="967105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Grid="0">
      <p:cViewPr>
        <p:scale>
          <a:sx n="77" d="100"/>
          <a:sy n="77" d="100"/>
        </p:scale>
        <p:origin x="-438" y="72"/>
      </p:cViewPr>
      <p:guideLst>
        <p:guide orient="horz" pos="2160"/>
        <p:guide pos="3840"/>
      </p:guideLst>
    </p:cSldViewPr>
  </p:slideViewPr>
  <p:outlineViewPr>
    <p:cViewPr>
      <p:scale>
        <a:sx n="33" d="100"/>
        <a:sy n="33" d="100"/>
      </p:scale>
      <p:origin x="0" y="223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85558" cy="485232"/>
          </a:xfrm>
          <a:prstGeom prst="rect">
            <a:avLst/>
          </a:prstGeom>
        </p:spPr>
        <p:txBody>
          <a:bodyPr vert="horz" lIns="94631" tIns="47316" rIns="94631" bIns="47316" rtlCol="0"/>
          <a:lstStyle>
            <a:lvl1pPr algn="l">
              <a:defRPr sz="1200"/>
            </a:lvl1pPr>
          </a:lstStyle>
          <a:p>
            <a:endParaRPr lang="tr-TR"/>
          </a:p>
        </p:txBody>
      </p:sp>
      <p:sp>
        <p:nvSpPr>
          <p:cNvPr id="3" name="Veri Yer Tutucusu 2"/>
          <p:cNvSpPr>
            <a:spLocks noGrp="1"/>
          </p:cNvSpPr>
          <p:nvPr>
            <p:ph type="dt" idx="1"/>
          </p:nvPr>
        </p:nvSpPr>
        <p:spPr>
          <a:xfrm>
            <a:off x="3902597" y="0"/>
            <a:ext cx="2985558" cy="485232"/>
          </a:xfrm>
          <a:prstGeom prst="rect">
            <a:avLst/>
          </a:prstGeom>
        </p:spPr>
        <p:txBody>
          <a:bodyPr vert="horz" lIns="94631" tIns="47316" rIns="94631" bIns="47316" rtlCol="0"/>
          <a:lstStyle>
            <a:lvl1pPr algn="r">
              <a:defRPr sz="1200"/>
            </a:lvl1pPr>
          </a:lstStyle>
          <a:p>
            <a:fld id="{4856A311-E138-4FE5-B44B-6A00328264B4}" type="datetimeFigureOut">
              <a:rPr lang="tr-TR" smtClean="0"/>
              <a:pPr/>
              <a:t>28.02.2020</a:t>
            </a:fld>
            <a:endParaRPr lang="tr-TR"/>
          </a:p>
        </p:txBody>
      </p:sp>
      <p:sp>
        <p:nvSpPr>
          <p:cNvPr id="4" name="Slayt Görüntüsü Yer Tutucusu 3"/>
          <p:cNvSpPr>
            <a:spLocks noGrp="1" noRot="1" noChangeAspect="1"/>
          </p:cNvSpPr>
          <p:nvPr>
            <p:ph type="sldImg" idx="2"/>
          </p:nvPr>
        </p:nvSpPr>
        <p:spPr>
          <a:xfrm>
            <a:off x="542925" y="1208088"/>
            <a:ext cx="5803900" cy="3265487"/>
          </a:xfrm>
          <a:prstGeom prst="rect">
            <a:avLst/>
          </a:prstGeom>
          <a:noFill/>
          <a:ln w="12700">
            <a:solidFill>
              <a:prstClr val="black"/>
            </a:solidFill>
          </a:ln>
        </p:spPr>
        <p:txBody>
          <a:bodyPr vert="horz" lIns="94631" tIns="47316" rIns="94631" bIns="47316" rtlCol="0" anchor="ctr"/>
          <a:lstStyle/>
          <a:p>
            <a:endParaRPr lang="tr-TR"/>
          </a:p>
        </p:txBody>
      </p:sp>
      <p:sp>
        <p:nvSpPr>
          <p:cNvPr id="5" name="Not Yer Tutucusu 4"/>
          <p:cNvSpPr>
            <a:spLocks noGrp="1"/>
          </p:cNvSpPr>
          <p:nvPr>
            <p:ph type="body" sz="quarter" idx="3"/>
          </p:nvPr>
        </p:nvSpPr>
        <p:spPr>
          <a:xfrm>
            <a:off x="688975" y="4654193"/>
            <a:ext cx="5511800" cy="3807976"/>
          </a:xfrm>
          <a:prstGeom prst="rect">
            <a:avLst/>
          </a:prstGeom>
        </p:spPr>
        <p:txBody>
          <a:bodyPr vert="horz" lIns="94631" tIns="47316" rIns="94631" bIns="47316"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185820"/>
            <a:ext cx="2985558" cy="485231"/>
          </a:xfrm>
          <a:prstGeom prst="rect">
            <a:avLst/>
          </a:prstGeom>
        </p:spPr>
        <p:txBody>
          <a:bodyPr vert="horz" lIns="94631" tIns="47316" rIns="94631" bIns="47316" rtlCol="0" anchor="b"/>
          <a:lstStyle>
            <a:lvl1pPr algn="l">
              <a:defRPr sz="1200"/>
            </a:lvl1pPr>
          </a:lstStyle>
          <a:p>
            <a:endParaRPr lang="tr-TR"/>
          </a:p>
        </p:txBody>
      </p:sp>
      <p:sp>
        <p:nvSpPr>
          <p:cNvPr id="7" name="Slayt Numarası Yer Tutucusu 6"/>
          <p:cNvSpPr>
            <a:spLocks noGrp="1"/>
          </p:cNvSpPr>
          <p:nvPr>
            <p:ph type="sldNum" sz="quarter" idx="5"/>
          </p:nvPr>
        </p:nvSpPr>
        <p:spPr>
          <a:xfrm>
            <a:off x="3902597" y="9185820"/>
            <a:ext cx="2985558" cy="485231"/>
          </a:xfrm>
          <a:prstGeom prst="rect">
            <a:avLst/>
          </a:prstGeom>
        </p:spPr>
        <p:txBody>
          <a:bodyPr vert="horz" lIns="94631" tIns="47316" rIns="94631" bIns="47316" rtlCol="0" anchor="b"/>
          <a:lstStyle>
            <a:lvl1pPr algn="r">
              <a:defRPr sz="1200"/>
            </a:lvl1pPr>
          </a:lstStyle>
          <a:p>
            <a:fld id="{C4E385C3-1263-4101-B8C2-5930F992F160}" type="slidenum">
              <a:rPr lang="tr-TR" smtClean="0"/>
              <a:pPr/>
              <a:t>‹#›</a:t>
            </a:fld>
            <a:endParaRPr lang="tr-TR"/>
          </a:p>
        </p:txBody>
      </p:sp>
    </p:spTree>
    <p:extLst>
      <p:ext uri="{BB962C8B-B14F-4D97-AF65-F5344CB8AC3E}">
        <p14:creationId xmlns:p14="http://schemas.microsoft.com/office/powerpoint/2010/main" val="1903941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918633" y="805921"/>
            <a:ext cx="4958388" cy="3915432"/>
          </a:xfrm>
          <a:prstGeom prst="rect">
            <a:avLst/>
          </a:prstGeom>
          <a:solidFill>
            <a:srgbClr val="FFFFFF"/>
          </a:solidFill>
          <a:ln w="9360">
            <a:solidFill>
              <a:srgbClr val="000000"/>
            </a:solidFill>
            <a:miter lim="800000"/>
            <a:headEnd/>
            <a:tailEnd/>
          </a:ln>
        </p:spPr>
        <p:txBody>
          <a:bodyPr wrap="none" lIns="94631" tIns="47316" rIns="94631" bIns="47316"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2000"/>
              </a:lnSpc>
              <a:spcBef>
                <a:spcPct val="0"/>
              </a:spcBef>
              <a:buClr>
                <a:srgbClr val="FFFFFF"/>
              </a:buClr>
            </a:pPr>
            <a:endParaRPr lang="tr-TR" altLang="tr-TR" sz="2500">
              <a:solidFill>
                <a:schemeClr val="bg1"/>
              </a:solidFill>
            </a:endParaRPr>
          </a:p>
        </p:txBody>
      </p:sp>
      <p:sp>
        <p:nvSpPr>
          <p:cNvPr id="16387" name="Rectangle 2"/>
          <p:cNvSpPr>
            <a:spLocks noGrp="1" noChangeArrowheads="1"/>
          </p:cNvSpPr>
          <p:nvPr>
            <p:ph type="body"/>
          </p:nvPr>
        </p:nvSpPr>
        <p:spPr>
          <a:xfrm>
            <a:off x="669837" y="4986635"/>
            <a:ext cx="5357100" cy="47213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tr-TR" altLang="tr-TR" smtClean="0"/>
          </a:p>
        </p:txBody>
      </p:sp>
    </p:spTree>
    <p:extLst>
      <p:ext uri="{BB962C8B-B14F-4D97-AF65-F5344CB8AC3E}">
        <p14:creationId xmlns:p14="http://schemas.microsoft.com/office/powerpoint/2010/main" val="4044427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899495" y="800884"/>
            <a:ext cx="4958388" cy="3915432"/>
          </a:xfrm>
          <a:prstGeom prst="rect">
            <a:avLst/>
          </a:prstGeom>
          <a:solidFill>
            <a:srgbClr val="FFFFFF"/>
          </a:solidFill>
          <a:ln w="9360">
            <a:solidFill>
              <a:srgbClr val="000000"/>
            </a:solidFill>
            <a:miter lim="800000"/>
            <a:headEnd/>
            <a:tailEnd/>
          </a:ln>
        </p:spPr>
        <p:txBody>
          <a:bodyPr wrap="none" lIns="94631" tIns="47316" rIns="94631" bIns="47316"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a:lnSpc>
                <a:spcPct val="82000"/>
              </a:lnSpc>
              <a:spcBef>
                <a:spcPct val="0"/>
              </a:spcBef>
              <a:buClr>
                <a:srgbClr val="FFFFFF"/>
              </a:buClr>
            </a:pPr>
            <a:endParaRPr lang="tr-TR" altLang="tr-TR" sz="2500">
              <a:solidFill>
                <a:schemeClr val="bg1"/>
              </a:solidFill>
            </a:endParaRPr>
          </a:p>
        </p:txBody>
      </p:sp>
      <p:sp>
        <p:nvSpPr>
          <p:cNvPr id="20483" name="Rectangle 2"/>
          <p:cNvSpPr>
            <a:spLocks noGrp="1" noChangeArrowheads="1"/>
          </p:cNvSpPr>
          <p:nvPr>
            <p:ph type="body"/>
          </p:nvPr>
        </p:nvSpPr>
        <p:spPr>
          <a:xfrm>
            <a:off x="669837" y="4986635"/>
            <a:ext cx="5357100" cy="47213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tr-TR" altLang="tr-TR" smtClean="0"/>
          </a:p>
        </p:txBody>
      </p:sp>
    </p:spTree>
    <p:extLst>
      <p:ext uri="{BB962C8B-B14F-4D97-AF65-F5344CB8AC3E}">
        <p14:creationId xmlns:p14="http://schemas.microsoft.com/office/powerpoint/2010/main" val="1310702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8E9B15-D926-440B-8755-B99C40D1803D}"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7245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8E9B15-D926-440B-8755-B99C40D1803D}" type="slidenum">
              <a:rPr lang="tr-TR" smtClean="0"/>
              <a:pPr/>
              <a:t>‹#›</a:t>
            </a:fld>
            <a:endParaRPr lang="tr-TR"/>
          </a:p>
        </p:txBody>
      </p:sp>
    </p:spTree>
    <p:extLst>
      <p:ext uri="{BB962C8B-B14F-4D97-AF65-F5344CB8AC3E}">
        <p14:creationId xmlns:p14="http://schemas.microsoft.com/office/powerpoint/2010/main" val="83660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8E9B15-D926-440B-8755-B99C40D1803D}" type="slidenum">
              <a:rPr lang="tr-TR" smtClean="0"/>
              <a:pPr/>
              <a:t>‹#›</a:t>
            </a:fld>
            <a:endParaRPr lang="tr-TR"/>
          </a:p>
        </p:txBody>
      </p:sp>
    </p:spTree>
    <p:extLst>
      <p:ext uri="{BB962C8B-B14F-4D97-AF65-F5344CB8AC3E}">
        <p14:creationId xmlns:p14="http://schemas.microsoft.com/office/powerpoint/2010/main" val="383963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914400" y="141288"/>
            <a:ext cx="10354733" cy="1431925"/>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914401" y="1657350"/>
            <a:ext cx="5075767" cy="2566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3367" y="1657350"/>
            <a:ext cx="5075767" cy="2566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914401" y="4376739"/>
            <a:ext cx="5075767" cy="2568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İçerik Yer Tutucusu"/>
          <p:cNvSpPr>
            <a:spLocks noGrp="1"/>
          </p:cNvSpPr>
          <p:nvPr>
            <p:ph sz="quarter" idx="4"/>
          </p:nvPr>
        </p:nvSpPr>
        <p:spPr>
          <a:xfrm>
            <a:off x="6193367" y="4376739"/>
            <a:ext cx="5075767" cy="2568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3"/>
          <p:cNvSpPr>
            <a:spLocks noGrp="1" noChangeArrowheads="1"/>
          </p:cNvSpPr>
          <p:nvPr>
            <p:ph type="dt" idx="10"/>
          </p:nvPr>
        </p:nvSpPr>
        <p:spPr/>
        <p:txBody>
          <a:bodyPr/>
          <a:lstStyle>
            <a:lvl1pPr>
              <a:defRPr/>
            </a:lvl1pPr>
          </a:lstStyle>
          <a:p>
            <a:pPr>
              <a:defRPr/>
            </a:pPr>
            <a:r>
              <a:rPr lang="tr-TR"/>
              <a:t>Rev.13 may 2008 </a:t>
            </a:r>
            <a:endParaRPr lang="en-GB"/>
          </a:p>
        </p:txBody>
      </p:sp>
      <p:sp>
        <p:nvSpPr>
          <p:cNvPr id="8" name="Rectangle 4"/>
          <p:cNvSpPr>
            <a:spLocks noGrp="1" noChangeArrowheads="1"/>
          </p:cNvSpPr>
          <p:nvPr>
            <p:ph type="ftr" idx="11"/>
          </p:nvPr>
        </p:nvSpPr>
        <p:spPr/>
        <p:txBody>
          <a:bodyPr/>
          <a:lstStyle>
            <a:lvl1pPr>
              <a:defRPr/>
            </a:lvl1pPr>
          </a:lstStyle>
          <a:p>
            <a:pPr>
              <a:defRPr/>
            </a:pPr>
            <a:r>
              <a:rPr lang="en-GB"/>
              <a:t>CMC International (UK) Ltd</a:t>
            </a:r>
          </a:p>
          <a:p>
            <a:pPr>
              <a:defRPr/>
            </a:pPr>
            <a:endParaRPr lang="en-GB"/>
          </a:p>
        </p:txBody>
      </p:sp>
    </p:spTree>
    <p:extLst>
      <p:ext uri="{BB962C8B-B14F-4D97-AF65-F5344CB8AC3E}">
        <p14:creationId xmlns:p14="http://schemas.microsoft.com/office/powerpoint/2010/main" val="1951870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8E9B15-D926-440B-8755-B99C40D1803D}" type="slidenum">
              <a:rPr lang="tr-TR" smtClean="0"/>
              <a:pPr/>
              <a:t>‹#›</a:t>
            </a:fld>
            <a:endParaRPr lang="tr-TR"/>
          </a:p>
        </p:txBody>
      </p:sp>
    </p:spTree>
    <p:extLst>
      <p:ext uri="{BB962C8B-B14F-4D97-AF65-F5344CB8AC3E}">
        <p14:creationId xmlns:p14="http://schemas.microsoft.com/office/powerpoint/2010/main" val="409866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E8E9B15-D926-440B-8755-B99C40D1803D}"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9512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E8E9B15-D926-440B-8755-B99C40D1803D}" type="slidenum">
              <a:rPr lang="tr-TR" smtClean="0"/>
              <a:pPr/>
              <a:t>‹#›</a:t>
            </a:fld>
            <a:endParaRPr lang="tr-TR"/>
          </a:p>
        </p:txBody>
      </p:sp>
    </p:spTree>
    <p:extLst>
      <p:ext uri="{BB962C8B-B14F-4D97-AF65-F5344CB8AC3E}">
        <p14:creationId xmlns:p14="http://schemas.microsoft.com/office/powerpoint/2010/main" val="1560273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E8E9B15-D926-440B-8755-B99C40D1803D}" type="slidenum">
              <a:rPr lang="tr-TR" smtClean="0"/>
              <a:pPr/>
              <a:t>‹#›</a:t>
            </a:fld>
            <a:endParaRPr lang="tr-TR"/>
          </a:p>
        </p:txBody>
      </p:sp>
    </p:spTree>
    <p:extLst>
      <p:ext uri="{BB962C8B-B14F-4D97-AF65-F5344CB8AC3E}">
        <p14:creationId xmlns:p14="http://schemas.microsoft.com/office/powerpoint/2010/main" val="24934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E8E9B15-D926-440B-8755-B99C40D1803D}" type="slidenum">
              <a:rPr lang="tr-TR" smtClean="0"/>
              <a:pPr/>
              <a:t>‹#›</a:t>
            </a:fld>
            <a:endParaRPr lang="tr-TR"/>
          </a:p>
        </p:txBody>
      </p:sp>
    </p:spTree>
    <p:extLst>
      <p:ext uri="{BB962C8B-B14F-4D97-AF65-F5344CB8AC3E}">
        <p14:creationId xmlns:p14="http://schemas.microsoft.com/office/powerpoint/2010/main" val="13198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2E8E9B15-D926-440B-8755-B99C40D1803D}" type="slidenum">
              <a:rPr lang="tr-TR" smtClean="0"/>
              <a:pPr/>
              <a:t>‹#›</a:t>
            </a:fld>
            <a:endParaRPr lang="tr-TR"/>
          </a:p>
        </p:txBody>
      </p:sp>
    </p:spTree>
    <p:extLst>
      <p:ext uri="{BB962C8B-B14F-4D97-AF65-F5344CB8AC3E}">
        <p14:creationId xmlns:p14="http://schemas.microsoft.com/office/powerpoint/2010/main" val="1636801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A1600AA-3DB1-4DE0-9895-BC14457EB060}" type="datetimeFigureOut">
              <a:rPr lang="tr-TR" smtClean="0"/>
              <a:pPr/>
              <a:t>28.02.2020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E8E9B15-D926-440B-8755-B99C40D1803D}" type="slidenum">
              <a:rPr lang="tr-TR" smtClean="0"/>
              <a:pPr/>
              <a:t>‹#›</a:t>
            </a:fld>
            <a:endParaRPr lang="tr-TR"/>
          </a:p>
        </p:txBody>
      </p:sp>
    </p:spTree>
    <p:extLst>
      <p:ext uri="{BB962C8B-B14F-4D97-AF65-F5344CB8AC3E}">
        <p14:creationId xmlns:p14="http://schemas.microsoft.com/office/powerpoint/2010/main" val="1741038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A1600AA-3DB1-4DE0-9895-BC14457EB060}" type="datetimeFigureOut">
              <a:rPr lang="tr-TR" smtClean="0"/>
              <a:pPr/>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E8E9B15-D926-440B-8755-B99C40D1803D}" type="slidenum">
              <a:rPr lang="tr-TR" smtClean="0"/>
              <a:pPr/>
              <a:t>‹#›</a:t>
            </a:fld>
            <a:endParaRPr lang="tr-TR"/>
          </a:p>
        </p:txBody>
      </p:sp>
    </p:spTree>
    <p:extLst>
      <p:ext uri="{BB962C8B-B14F-4D97-AF65-F5344CB8AC3E}">
        <p14:creationId xmlns:p14="http://schemas.microsoft.com/office/powerpoint/2010/main" val="160892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A1600AA-3DB1-4DE0-9895-BC14457EB060}" type="datetimeFigureOut">
              <a:rPr lang="tr-TR" smtClean="0"/>
              <a:pPr/>
              <a:t>28.02.2020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E8E9B15-D926-440B-8755-B99C40D1803D}"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5726662"/>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7.wmf"/><Relationship Id="rId3" Type="http://schemas.openxmlformats.org/officeDocument/2006/relationships/image" Target="../media/image8.png"/><Relationship Id="rId7" Type="http://schemas.openxmlformats.org/officeDocument/2006/relationships/image" Target="../media/image4.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563714" y="863144"/>
            <a:ext cx="7086600"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anose="02020603050405020304" pitchFamily="18" charset="0"/>
              </a:defRPr>
            </a:lvl9pPr>
          </a:lstStyle>
          <a:p>
            <a:pPr algn="ctr">
              <a:lnSpc>
                <a:spcPct val="160000"/>
              </a:lnSpc>
              <a:buClr>
                <a:srgbClr val="000000"/>
              </a:buClr>
              <a:buSzPct val="100000"/>
              <a:buFont typeface="Times New Roman" panose="02020603050405020304" pitchFamily="18" charset="0"/>
              <a:buNone/>
            </a:pPr>
            <a:endParaRPr lang="en-GB" altLang="tr-TR" sz="4000" b="1">
              <a:solidFill>
                <a:srgbClr val="000000"/>
              </a:solidFill>
            </a:endParaRPr>
          </a:p>
          <a:p>
            <a:pPr algn="ctr">
              <a:buClr>
                <a:srgbClr val="FF6600"/>
              </a:buClr>
              <a:buSzPct val="100000"/>
              <a:buFont typeface="Times New Roman" panose="02020603050405020304" pitchFamily="18" charset="0"/>
              <a:buNone/>
            </a:pPr>
            <a:r>
              <a:rPr lang="en-GB" altLang="tr-TR" sz="4000" b="1">
                <a:solidFill>
                  <a:srgbClr val="FF6600"/>
                </a:solidFill>
              </a:rPr>
              <a:t> </a:t>
            </a:r>
          </a:p>
        </p:txBody>
      </p:sp>
      <p:sp>
        <p:nvSpPr>
          <p:cNvPr id="4099" name="Rectangle 18"/>
          <p:cNvSpPr>
            <a:spLocks noGrp="1" noChangeArrowheads="1"/>
          </p:cNvSpPr>
          <p:nvPr>
            <p:ph type="title" sz="quarter"/>
          </p:nvPr>
        </p:nvSpPr>
        <p:spPr>
          <a:xfrm>
            <a:off x="2451228" y="425767"/>
            <a:ext cx="7632848" cy="3789040"/>
          </a:xfrm>
        </p:spPr>
        <p:txBody>
          <a:bodyPr>
            <a:normAutofit/>
          </a:bodyPr>
          <a:lstStyle/>
          <a:p>
            <a:pPr algn="ctr" eaLnBrk="1" hangingPunct="1">
              <a:spcBef>
                <a:spcPct val="50000"/>
              </a:spcBef>
              <a:defRPr/>
            </a:pPr>
            <a:r>
              <a:rPr lang="tr-TR" dirty="0" smtClean="0">
                <a:solidFill>
                  <a:schemeClr val="tx1">
                    <a:lumMod val="75000"/>
                    <a:lumOff val="25000"/>
                  </a:schemeClr>
                </a:solidFill>
              </a:rPr>
              <a:t/>
            </a:r>
            <a:br>
              <a:rPr lang="tr-TR" dirty="0" smtClean="0">
                <a:solidFill>
                  <a:schemeClr val="tx1">
                    <a:lumMod val="75000"/>
                    <a:lumOff val="25000"/>
                  </a:schemeClr>
                </a:solidFill>
              </a:rPr>
            </a:br>
            <a:r>
              <a:rPr kumimoji="1" lang="tr-TR" sz="5300" b="1" dirty="0" smtClean="0">
                <a:ln w="12700">
                  <a:solidFill>
                    <a:schemeClr val="tx2">
                      <a:satMod val="155000"/>
                    </a:schemeClr>
                  </a:solidFill>
                  <a:prstDash val="solid"/>
                </a:ln>
                <a:latin typeface="Arial" panose="020B0604020202020204" pitchFamily="34" charset="0"/>
                <a:cs typeface="Arial" panose="020B0604020202020204" pitchFamily="34" charset="0"/>
              </a:rPr>
              <a:t>DERS No 5</a:t>
            </a:r>
            <a:br>
              <a:rPr kumimoji="1" lang="tr-TR" sz="5300" b="1" dirty="0" smtClean="0">
                <a:ln w="12700">
                  <a:solidFill>
                    <a:schemeClr val="tx2">
                      <a:satMod val="155000"/>
                    </a:schemeClr>
                  </a:solidFill>
                  <a:prstDash val="solid"/>
                </a:ln>
                <a:latin typeface="Arial" panose="020B0604020202020204" pitchFamily="34" charset="0"/>
                <a:cs typeface="Arial" panose="020B0604020202020204" pitchFamily="34" charset="0"/>
              </a:rPr>
            </a:br>
            <a:r>
              <a:rPr kumimoji="1" lang="tr-TR" sz="5300" b="1" dirty="0" smtClean="0">
                <a:ln w="12700">
                  <a:solidFill>
                    <a:schemeClr val="tx2">
                      <a:satMod val="155000"/>
                    </a:schemeClr>
                  </a:solidFill>
                  <a:prstDash val="solid"/>
                </a:ln>
                <a:latin typeface="Arial" panose="020B0604020202020204" pitchFamily="34" charset="0"/>
                <a:cs typeface="Arial" panose="020B0604020202020204" pitchFamily="34" charset="0"/>
              </a:rPr>
              <a:t>15 kVA</a:t>
            </a:r>
            <a:r>
              <a:rPr kumimoji="1" lang="tr-TR" sz="5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t/>
            </a:r>
            <a:br>
              <a:rPr kumimoji="1" lang="tr-TR" sz="5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br>
            <a:endParaRPr lang="tr-TR" sz="4900" b="1" dirty="0">
              <a:solidFill>
                <a:srgbClr val="000000"/>
              </a:solidFill>
              <a:latin typeface="Arial" panose="020B0604020202020204" pitchFamily="34" charset="0"/>
              <a:ea typeface="+mn-ea"/>
              <a:cs typeface="Arial" panose="020B0604020202020204" pitchFamily="34" charset="0"/>
            </a:endParaRPr>
          </a:p>
        </p:txBody>
      </p:sp>
      <p:pic>
        <p:nvPicPr>
          <p:cNvPr id="34818" name="Picture 2" descr="ELECTRIC ile ilgili görsel sonuc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6224" y="1924228"/>
            <a:ext cx="1268732" cy="12687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ELECTRIC ile ilgili görsel sonuc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5948" y="1924228"/>
            <a:ext cx="1268732" cy="1268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061407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Başlık 1"/>
          <p:cNvSpPr>
            <a:spLocks noGrp="1"/>
          </p:cNvSpPr>
          <p:nvPr>
            <p:ph type="title"/>
          </p:nvPr>
        </p:nvSpPr>
        <p:spPr>
          <a:xfrm>
            <a:off x="1097280" y="286603"/>
            <a:ext cx="10058400" cy="1060283"/>
          </a:xfrm>
        </p:spPr>
        <p:txBody>
          <a:bodyPr>
            <a:normAutofit/>
          </a:bodyPr>
          <a:lstStyle/>
          <a:p>
            <a:pPr algn="ctr"/>
            <a:r>
              <a:rPr lang="tr-TR" sz="3600" dirty="0" smtClean="0">
                <a:solidFill>
                  <a:schemeClr val="tx1"/>
                </a:solidFill>
                <a:latin typeface="Arial" pitchFamily="34" charset="0"/>
                <a:cs typeface="Arial" pitchFamily="34" charset="0"/>
              </a:rPr>
              <a:t>11. Güç Hesaplamaları</a:t>
            </a:r>
            <a:endParaRPr lang="tr-TR" sz="3600" dirty="0">
              <a:solidFill>
                <a:schemeClr val="tx1"/>
              </a:solidFill>
              <a:latin typeface="Arial" pitchFamily="34" charset="0"/>
              <a:cs typeface="Arial" pitchFamily="34" charset="0"/>
            </a:endParaRPr>
          </a:p>
        </p:txBody>
      </p:sp>
      <p:sp>
        <p:nvSpPr>
          <p:cNvPr id="9" name="İçerik Yer Tutucusu 2"/>
          <p:cNvSpPr>
            <a:spLocks noGrp="1"/>
          </p:cNvSpPr>
          <p:nvPr>
            <p:ph idx="1"/>
          </p:nvPr>
        </p:nvSpPr>
        <p:spPr>
          <a:xfrm>
            <a:off x="1097280" y="1845734"/>
            <a:ext cx="10058400" cy="4023360"/>
          </a:xfrm>
        </p:spPr>
        <p:txBody>
          <a:bodyPr/>
          <a:lstStyle/>
          <a:p>
            <a:r>
              <a:rPr lang="tr-TR" b="1" dirty="0" smtClean="0">
                <a:solidFill>
                  <a:schemeClr val="tx1"/>
                </a:solidFill>
              </a:rPr>
              <a:t>11.3 Reaktif Güç:</a:t>
            </a:r>
          </a:p>
          <a:p>
            <a:pPr marL="91440" lvl="1" indent="-91440">
              <a:spcBef>
                <a:spcPts val="1200"/>
              </a:spcBef>
              <a:spcAft>
                <a:spcPts val="200"/>
              </a:spcAft>
              <a:buSzPct val="100000"/>
              <a:buFont typeface="Calibri" panose="020F0502020204030204" pitchFamily="34" charset="0"/>
              <a:buChar char=" "/>
            </a:pPr>
            <a:r>
              <a:rPr lang="en-US" altLang="tr-TR" dirty="0" err="1">
                <a:solidFill>
                  <a:schemeClr val="tx1"/>
                </a:solidFill>
                <a:latin typeface="Calibri" pitchFamily="34" charset="0"/>
                <a:cs typeface="Calibri" pitchFamily="34" charset="0"/>
              </a:rPr>
              <a:t>Tepkin</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güç</a:t>
            </a:r>
            <a:r>
              <a:rPr lang="en-US" altLang="tr-TR" dirty="0">
                <a:solidFill>
                  <a:schemeClr val="tx1"/>
                </a:solidFill>
                <a:latin typeface="Calibri" pitchFamily="34" charset="0"/>
                <a:cs typeface="Calibri" pitchFamily="34" charset="0"/>
              </a:rPr>
              <a:t> </a:t>
            </a:r>
            <a:r>
              <a:rPr lang="en-US" altLang="tr-TR" dirty="0" err="1" smtClean="0">
                <a:solidFill>
                  <a:schemeClr val="tx1"/>
                </a:solidFill>
                <a:latin typeface="Calibri" pitchFamily="34" charset="0"/>
                <a:cs typeface="Calibri" pitchFamily="34" charset="0"/>
              </a:rPr>
              <a:t>ve</a:t>
            </a:r>
            <a:r>
              <a:rPr lang="tr-TR" altLang="tr-TR" dirty="0" smtClean="0">
                <a:solidFill>
                  <a:schemeClr val="tx1"/>
                </a:solidFill>
                <a:latin typeface="Calibri" pitchFamily="34" charset="0"/>
                <a:cs typeface="Calibri" pitchFamily="34" charset="0"/>
              </a:rPr>
              <a:t>ya</a:t>
            </a:r>
            <a:r>
              <a:rPr lang="en-US" altLang="tr-TR" dirty="0" smtClean="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kör</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güç</a:t>
            </a:r>
            <a:r>
              <a:rPr lang="en-US" altLang="tr-TR" dirty="0">
                <a:solidFill>
                  <a:schemeClr val="tx1"/>
                </a:solidFill>
                <a:latin typeface="Calibri" pitchFamily="34" charset="0"/>
                <a:cs typeface="Calibri" pitchFamily="34" charset="0"/>
              </a:rPr>
              <a:t> de </a:t>
            </a:r>
            <a:r>
              <a:rPr lang="en-US" altLang="tr-TR" dirty="0" err="1">
                <a:solidFill>
                  <a:schemeClr val="tx1"/>
                </a:solidFill>
                <a:latin typeface="Calibri" pitchFamily="34" charset="0"/>
                <a:cs typeface="Calibri" pitchFamily="34" charset="0"/>
              </a:rPr>
              <a:t>denir</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İş</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yapmayan</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güçtür</a:t>
            </a:r>
            <a:r>
              <a:rPr lang="en-US" altLang="tr-TR" dirty="0">
                <a:solidFill>
                  <a:schemeClr val="tx1"/>
                </a:solidFill>
                <a:latin typeface="Calibri" pitchFamily="34" charset="0"/>
                <a:cs typeface="Calibri" pitchFamily="34" charset="0"/>
              </a:rPr>
              <a:t>. Q </a:t>
            </a:r>
            <a:r>
              <a:rPr lang="en-US" altLang="tr-TR" dirty="0" err="1">
                <a:solidFill>
                  <a:schemeClr val="tx1"/>
                </a:solidFill>
                <a:latin typeface="Calibri" pitchFamily="34" charset="0"/>
                <a:cs typeface="Calibri" pitchFamily="34" charset="0"/>
              </a:rPr>
              <a:t>harfi</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ile</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sembolize</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edilir</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birimi</a:t>
            </a:r>
            <a:r>
              <a:rPr lang="en-US" altLang="tr-TR" dirty="0">
                <a:solidFill>
                  <a:schemeClr val="tx1"/>
                </a:solidFill>
                <a:latin typeface="Calibri" pitchFamily="34" charset="0"/>
                <a:cs typeface="Calibri" pitchFamily="34" charset="0"/>
              </a:rPr>
              <a:t> “Volt </a:t>
            </a:r>
            <a:r>
              <a:rPr lang="en-US" altLang="tr-TR" dirty="0" err="1">
                <a:solidFill>
                  <a:schemeClr val="tx1"/>
                </a:solidFill>
                <a:latin typeface="Calibri" pitchFamily="34" charset="0"/>
                <a:cs typeface="Calibri" pitchFamily="34" charset="0"/>
              </a:rPr>
              <a:t>Amper</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Reaktif</a:t>
            </a:r>
            <a:r>
              <a:rPr lang="en-US" altLang="tr-TR" dirty="0">
                <a:solidFill>
                  <a:schemeClr val="tx1"/>
                </a:solidFill>
                <a:latin typeface="Calibri" pitchFamily="34" charset="0"/>
                <a:cs typeface="Calibri" pitchFamily="34" charset="0"/>
              </a:rPr>
              <a:t>”(</a:t>
            </a:r>
            <a:r>
              <a:rPr lang="en-US" altLang="tr-TR" dirty="0" err="1">
                <a:solidFill>
                  <a:schemeClr val="tx1"/>
                </a:solidFill>
                <a:latin typeface="Calibri" pitchFamily="34" charset="0"/>
                <a:cs typeface="Calibri" pitchFamily="34" charset="0"/>
              </a:rPr>
              <a:t>var</a:t>
            </a:r>
            <a:r>
              <a:rPr lang="en-US" altLang="tr-TR" dirty="0">
                <a:solidFill>
                  <a:schemeClr val="tx1"/>
                </a:solidFill>
                <a:latin typeface="Calibri" pitchFamily="34" charset="0"/>
                <a:cs typeface="Calibri" pitchFamily="34" charset="0"/>
              </a:rPr>
              <a:t>)</a:t>
            </a:r>
            <a:r>
              <a:rPr lang="en-US" altLang="tr-TR" dirty="0" err="1">
                <a:solidFill>
                  <a:schemeClr val="tx1"/>
                </a:solidFill>
                <a:latin typeface="Calibri" pitchFamily="34" charset="0"/>
                <a:cs typeface="Calibri" pitchFamily="34" charset="0"/>
              </a:rPr>
              <a:t>dır</a:t>
            </a:r>
            <a:r>
              <a:rPr lang="en-US" altLang="tr-TR" dirty="0">
                <a:solidFill>
                  <a:schemeClr val="tx1"/>
                </a:solidFill>
                <a:latin typeface="Calibri" pitchFamily="34" charset="0"/>
                <a:cs typeface="Calibri" pitchFamily="34" charset="0"/>
              </a:rPr>
              <a:t> </a:t>
            </a:r>
            <a:endParaRPr lang="tr-TR" altLang="tr-TR" dirty="0" smtClean="0">
              <a:solidFill>
                <a:schemeClr val="tx1"/>
              </a:solidFill>
              <a:latin typeface="Calibri" pitchFamily="34" charset="0"/>
              <a:cs typeface="Calibri" pitchFamily="34" charset="0"/>
            </a:endParaRPr>
          </a:p>
          <a:p>
            <a:pPr marL="91440" lvl="1" indent="-91440">
              <a:spcBef>
                <a:spcPts val="1200"/>
              </a:spcBef>
              <a:spcAft>
                <a:spcPts val="200"/>
              </a:spcAft>
              <a:buSzPct val="100000"/>
              <a:buFont typeface="Calibri" panose="020F0502020204030204" pitchFamily="34" charset="0"/>
              <a:buChar char=" "/>
            </a:pPr>
            <a:r>
              <a:rPr lang="tr-TR" dirty="0" smtClean="0">
                <a:solidFill>
                  <a:schemeClr val="tx1"/>
                </a:solidFill>
              </a:rPr>
              <a:t>Q=</a:t>
            </a:r>
            <a:r>
              <a:rPr lang="tr-TR" dirty="0" err="1" smtClean="0">
                <a:solidFill>
                  <a:schemeClr val="tx1"/>
                </a:solidFill>
              </a:rPr>
              <a:t>U.I.Sin</a:t>
            </a:r>
            <a:r>
              <a:rPr lang="en-US" dirty="0" smtClean="0">
                <a:solidFill>
                  <a:schemeClr val="tx1"/>
                </a:solidFill>
                <a:sym typeface="Symbol"/>
              </a:rPr>
              <a:t></a:t>
            </a:r>
            <a:endParaRPr lang="tr-TR" dirty="0" smtClean="0">
              <a:solidFill>
                <a:schemeClr val="tx1"/>
              </a:solidFill>
            </a:endParaRPr>
          </a:p>
          <a:p>
            <a:r>
              <a:rPr lang="en-US" sz="1800" dirty="0" smtClean="0">
                <a:solidFill>
                  <a:schemeClr val="tx1"/>
                </a:solidFill>
              </a:rPr>
              <a:t>Q: </a:t>
            </a:r>
            <a:r>
              <a:rPr lang="en-US" sz="1800" dirty="0" err="1">
                <a:solidFill>
                  <a:schemeClr val="tx1"/>
                </a:solidFill>
              </a:rPr>
              <a:t>Reaktif</a:t>
            </a:r>
            <a:r>
              <a:rPr lang="en-US" sz="1800" dirty="0">
                <a:solidFill>
                  <a:schemeClr val="tx1"/>
                </a:solidFill>
              </a:rPr>
              <a:t> (</a:t>
            </a:r>
            <a:r>
              <a:rPr lang="en-US" sz="1800" dirty="0" err="1">
                <a:solidFill>
                  <a:schemeClr val="tx1"/>
                </a:solidFill>
              </a:rPr>
              <a:t>tepkin</a:t>
            </a:r>
            <a:r>
              <a:rPr lang="en-US" sz="1800" dirty="0">
                <a:solidFill>
                  <a:schemeClr val="tx1"/>
                </a:solidFill>
              </a:rPr>
              <a:t>) </a:t>
            </a:r>
            <a:r>
              <a:rPr lang="en-US" sz="1800" dirty="0" err="1">
                <a:solidFill>
                  <a:schemeClr val="tx1"/>
                </a:solidFill>
              </a:rPr>
              <a:t>güç</a:t>
            </a:r>
            <a:r>
              <a:rPr lang="en-US" sz="1800" dirty="0">
                <a:solidFill>
                  <a:schemeClr val="tx1"/>
                </a:solidFill>
              </a:rPr>
              <a:t> (</a:t>
            </a:r>
            <a:r>
              <a:rPr lang="en-US" sz="1800" dirty="0" err="1">
                <a:solidFill>
                  <a:schemeClr val="tx1"/>
                </a:solidFill>
              </a:rPr>
              <a:t>var</a:t>
            </a:r>
            <a:r>
              <a:rPr lang="en-US" sz="1800" dirty="0">
                <a:solidFill>
                  <a:schemeClr val="tx1"/>
                </a:solidFill>
              </a:rPr>
              <a:t>)</a:t>
            </a:r>
            <a:endParaRPr lang="tr-TR" sz="1800" dirty="0">
              <a:solidFill>
                <a:schemeClr val="tx1"/>
              </a:solidFill>
            </a:endParaRPr>
          </a:p>
          <a:p>
            <a:r>
              <a:rPr lang="en-US" sz="1800" dirty="0" smtClean="0">
                <a:solidFill>
                  <a:schemeClr val="tx1"/>
                </a:solidFill>
              </a:rPr>
              <a:t>U: </a:t>
            </a:r>
            <a:r>
              <a:rPr lang="en-US" sz="1800" dirty="0" err="1">
                <a:solidFill>
                  <a:schemeClr val="tx1"/>
                </a:solidFill>
              </a:rPr>
              <a:t>Gerilim</a:t>
            </a:r>
            <a:r>
              <a:rPr lang="en-US" sz="1800" dirty="0">
                <a:solidFill>
                  <a:schemeClr val="tx1"/>
                </a:solidFill>
              </a:rPr>
              <a:t> (Volt)</a:t>
            </a:r>
            <a:endParaRPr lang="tr-TR" sz="1800" dirty="0">
              <a:solidFill>
                <a:schemeClr val="tx1"/>
              </a:solidFill>
            </a:endParaRPr>
          </a:p>
          <a:p>
            <a:r>
              <a:rPr lang="en-US" sz="1800" dirty="0">
                <a:solidFill>
                  <a:schemeClr val="tx1"/>
                </a:solidFill>
              </a:rPr>
              <a:t> </a:t>
            </a:r>
            <a:r>
              <a:rPr lang="en-US" sz="1800" dirty="0" smtClean="0">
                <a:solidFill>
                  <a:schemeClr val="tx1"/>
                </a:solidFill>
              </a:rPr>
              <a:t>I: </a:t>
            </a:r>
            <a:r>
              <a:rPr lang="en-US" sz="1800" dirty="0" err="1">
                <a:solidFill>
                  <a:schemeClr val="tx1"/>
                </a:solidFill>
              </a:rPr>
              <a:t>Akım</a:t>
            </a:r>
            <a:r>
              <a:rPr lang="en-US" sz="1800" dirty="0">
                <a:solidFill>
                  <a:schemeClr val="tx1"/>
                </a:solidFill>
              </a:rPr>
              <a:t> (</a:t>
            </a:r>
            <a:r>
              <a:rPr lang="en-US" sz="1800" dirty="0" err="1">
                <a:solidFill>
                  <a:schemeClr val="tx1"/>
                </a:solidFill>
              </a:rPr>
              <a:t>Amper</a:t>
            </a:r>
            <a:r>
              <a:rPr lang="en-US" sz="1800" dirty="0">
                <a:solidFill>
                  <a:schemeClr val="tx1"/>
                </a:solidFill>
              </a:rPr>
              <a:t>)</a:t>
            </a:r>
            <a:endParaRPr lang="tr-TR" sz="1800" dirty="0">
              <a:solidFill>
                <a:schemeClr val="tx1"/>
              </a:solidFill>
            </a:endParaRPr>
          </a:p>
          <a:p>
            <a:r>
              <a:rPr lang="en-US" sz="1800" dirty="0">
                <a:solidFill>
                  <a:schemeClr val="tx1"/>
                </a:solidFill>
              </a:rPr>
              <a:t>sin</a:t>
            </a:r>
            <a:r>
              <a:rPr lang="en-US" sz="1800" dirty="0" smtClean="0">
                <a:solidFill>
                  <a:schemeClr val="tx1"/>
                </a:solidFill>
                <a:sym typeface="Symbol"/>
              </a:rPr>
              <a:t></a:t>
            </a:r>
            <a:r>
              <a:rPr lang="en-US" sz="1800" dirty="0" smtClean="0">
                <a:solidFill>
                  <a:schemeClr val="tx1"/>
                </a:solidFill>
              </a:rPr>
              <a:t>: </a:t>
            </a:r>
            <a:r>
              <a:rPr lang="en-US" sz="1800" dirty="0" err="1">
                <a:solidFill>
                  <a:schemeClr val="tx1"/>
                </a:solidFill>
              </a:rPr>
              <a:t>Reaktif</a:t>
            </a:r>
            <a:r>
              <a:rPr lang="en-US" sz="1800" dirty="0">
                <a:solidFill>
                  <a:schemeClr val="tx1"/>
                </a:solidFill>
              </a:rPr>
              <a:t> </a:t>
            </a:r>
            <a:r>
              <a:rPr lang="en-US" sz="1800" dirty="0" err="1">
                <a:solidFill>
                  <a:schemeClr val="tx1"/>
                </a:solidFill>
              </a:rPr>
              <a:t>güç</a:t>
            </a:r>
            <a:r>
              <a:rPr lang="en-US" sz="1800" dirty="0">
                <a:solidFill>
                  <a:schemeClr val="tx1"/>
                </a:solidFill>
              </a:rPr>
              <a:t> </a:t>
            </a:r>
            <a:r>
              <a:rPr lang="en-US" sz="1800" dirty="0" err="1">
                <a:solidFill>
                  <a:schemeClr val="tx1"/>
                </a:solidFill>
              </a:rPr>
              <a:t>çarpanı</a:t>
            </a:r>
            <a:r>
              <a:rPr lang="en-US" sz="1800" dirty="0">
                <a:solidFill>
                  <a:schemeClr val="tx1"/>
                </a:solidFill>
              </a:rPr>
              <a:t> </a:t>
            </a:r>
            <a:endParaRPr lang="tr-TR" sz="1800" dirty="0">
              <a:solidFill>
                <a:schemeClr val="tx1"/>
              </a:solidFill>
            </a:endParaRPr>
          </a:p>
        </p:txBody>
      </p:sp>
    </p:spTree>
    <p:extLst>
      <p:ext uri="{BB962C8B-B14F-4D97-AF65-F5344CB8AC3E}">
        <p14:creationId xmlns:p14="http://schemas.microsoft.com/office/powerpoint/2010/main" val="192991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5" descr="D:\EMO\SINAV-ÇÖZÜM-ÇİZİM\ÇİZİMLER\Güç üçgeni.png"/>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411361" y="1878231"/>
            <a:ext cx="3892379" cy="2199499"/>
          </a:xfrm>
          <a:prstGeom prst="rect">
            <a:avLst/>
          </a:prstGeom>
          <a:noFill/>
          <a:ln>
            <a:noFill/>
          </a:ln>
        </p:spPr>
      </p:pic>
      <p:sp>
        <p:nvSpPr>
          <p:cNvPr id="7" name="Başlık 1"/>
          <p:cNvSpPr>
            <a:spLocks noGrp="1"/>
          </p:cNvSpPr>
          <p:nvPr>
            <p:ph type="title"/>
          </p:nvPr>
        </p:nvSpPr>
        <p:spPr>
          <a:xfrm>
            <a:off x="1097280" y="286603"/>
            <a:ext cx="10058400" cy="949073"/>
          </a:xfrm>
        </p:spPr>
        <p:txBody>
          <a:bodyPr>
            <a:normAutofit/>
          </a:bodyPr>
          <a:lstStyle/>
          <a:p>
            <a:pPr algn="ctr"/>
            <a:r>
              <a:rPr lang="tr-TR" sz="3600" dirty="0">
                <a:solidFill>
                  <a:schemeClr val="tx1"/>
                </a:solidFill>
                <a:latin typeface="Arial" pitchFamily="34" charset="0"/>
                <a:cs typeface="Arial" pitchFamily="34" charset="0"/>
              </a:rPr>
              <a:t>11. Güç Hesaplamaları</a:t>
            </a:r>
          </a:p>
        </p:txBody>
      </p:sp>
      <p:graphicFrame>
        <p:nvGraphicFramePr>
          <p:cNvPr id="8" name="Nesne 7"/>
          <p:cNvGraphicFramePr>
            <a:graphicFrameLocks noChangeAspect="1"/>
          </p:cNvGraphicFramePr>
          <p:nvPr>
            <p:extLst>
              <p:ext uri="{D42A27DB-BD31-4B8C-83A1-F6EECF244321}">
                <p14:modId xmlns:p14="http://schemas.microsoft.com/office/powerpoint/2010/main" val="811452399"/>
              </p:ext>
            </p:extLst>
          </p:nvPr>
        </p:nvGraphicFramePr>
        <p:xfrm>
          <a:off x="2426814" y="4164227"/>
          <a:ext cx="1340652" cy="380185"/>
        </p:xfrm>
        <a:graphic>
          <a:graphicData uri="http://schemas.openxmlformats.org/presentationml/2006/ole">
            <mc:AlternateContent xmlns:mc="http://schemas.openxmlformats.org/markup-compatibility/2006">
              <mc:Choice xmlns:v="urn:schemas-microsoft-com:vml" Requires="v">
                <p:oleObj spid="_x0000_s3138" r:id="rId4" imgW="787058" imgH="215806" progId="Equation.DSMT4">
                  <p:embed/>
                </p:oleObj>
              </mc:Choice>
              <mc:Fallback>
                <p:oleObj r:id="rId4" imgW="787058" imgH="215806"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6814" y="4164227"/>
                        <a:ext cx="1340652" cy="380185"/>
                      </a:xfrm>
                      <a:prstGeom prst="rect">
                        <a:avLst/>
                      </a:prstGeom>
                      <a:noFill/>
                    </p:spPr>
                  </p:pic>
                </p:oleObj>
              </mc:Fallback>
            </mc:AlternateContent>
          </a:graphicData>
        </a:graphic>
      </p:graphicFrame>
      <p:graphicFrame>
        <p:nvGraphicFramePr>
          <p:cNvPr id="9" name="Nesne 8"/>
          <p:cNvGraphicFramePr>
            <a:graphicFrameLocks noChangeAspect="1"/>
          </p:cNvGraphicFramePr>
          <p:nvPr>
            <p:extLst>
              <p:ext uri="{D42A27DB-BD31-4B8C-83A1-F6EECF244321}">
                <p14:modId xmlns:p14="http://schemas.microsoft.com/office/powerpoint/2010/main" val="4112819629"/>
              </p:ext>
            </p:extLst>
          </p:nvPr>
        </p:nvGraphicFramePr>
        <p:xfrm>
          <a:off x="2377387" y="4633787"/>
          <a:ext cx="3820284" cy="311708"/>
        </p:xfrm>
        <a:graphic>
          <a:graphicData uri="http://schemas.openxmlformats.org/presentationml/2006/ole">
            <mc:AlternateContent xmlns:mc="http://schemas.openxmlformats.org/markup-compatibility/2006">
              <mc:Choice xmlns:v="urn:schemas-microsoft-com:vml" Requires="v">
                <p:oleObj spid="_x0000_s3139" r:id="rId6" imgW="1739900" imgH="203200" progId="Equation.DSMT4">
                  <p:embed/>
                </p:oleObj>
              </mc:Choice>
              <mc:Fallback>
                <p:oleObj r:id="rId6" imgW="1739900" imgH="20320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77387" y="4633787"/>
                        <a:ext cx="3820284" cy="311708"/>
                      </a:xfrm>
                      <a:prstGeom prst="rect">
                        <a:avLst/>
                      </a:prstGeom>
                      <a:noFill/>
                    </p:spPr>
                  </p:pic>
                </p:oleObj>
              </mc:Fallback>
            </mc:AlternateContent>
          </a:graphicData>
        </a:graphic>
      </p:graphicFrame>
      <p:graphicFrame>
        <p:nvGraphicFramePr>
          <p:cNvPr id="10" name="Nesne 9"/>
          <p:cNvGraphicFramePr>
            <a:graphicFrameLocks noChangeAspect="1"/>
          </p:cNvGraphicFramePr>
          <p:nvPr>
            <p:extLst>
              <p:ext uri="{D42A27DB-BD31-4B8C-83A1-F6EECF244321}">
                <p14:modId xmlns:p14="http://schemas.microsoft.com/office/powerpoint/2010/main" val="3004123545"/>
              </p:ext>
            </p:extLst>
          </p:nvPr>
        </p:nvGraphicFramePr>
        <p:xfrm>
          <a:off x="2377388" y="5016844"/>
          <a:ext cx="3285062" cy="336422"/>
        </p:xfrm>
        <a:graphic>
          <a:graphicData uri="http://schemas.openxmlformats.org/presentationml/2006/ole">
            <mc:AlternateContent xmlns:mc="http://schemas.openxmlformats.org/markup-compatibility/2006">
              <mc:Choice xmlns:v="urn:schemas-microsoft-com:vml" Requires="v">
                <p:oleObj spid="_x0000_s3140" r:id="rId8" imgW="1879600" imgH="203200" progId="Equation.DSMT4">
                  <p:embed/>
                </p:oleObj>
              </mc:Choice>
              <mc:Fallback>
                <p:oleObj r:id="rId8" imgW="1879600" imgH="20320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77388" y="5016844"/>
                        <a:ext cx="3285062" cy="336422"/>
                      </a:xfrm>
                      <a:prstGeom prst="rect">
                        <a:avLst/>
                      </a:prstGeom>
                      <a:noFill/>
                    </p:spPr>
                  </p:pic>
                </p:oleObj>
              </mc:Fallback>
            </mc:AlternateContent>
          </a:graphicData>
        </a:graphic>
      </p:graphicFrame>
      <p:graphicFrame>
        <p:nvGraphicFramePr>
          <p:cNvPr id="11" name="Nesne 10"/>
          <p:cNvGraphicFramePr>
            <a:graphicFrameLocks noChangeAspect="1"/>
          </p:cNvGraphicFramePr>
          <p:nvPr>
            <p:extLst>
              <p:ext uri="{D42A27DB-BD31-4B8C-83A1-F6EECF244321}">
                <p14:modId xmlns:p14="http://schemas.microsoft.com/office/powerpoint/2010/main" val="291384668"/>
              </p:ext>
            </p:extLst>
          </p:nvPr>
        </p:nvGraphicFramePr>
        <p:xfrm>
          <a:off x="2414458" y="5251622"/>
          <a:ext cx="2953915" cy="619084"/>
        </p:xfrm>
        <a:graphic>
          <a:graphicData uri="http://schemas.openxmlformats.org/presentationml/2006/ole">
            <mc:AlternateContent xmlns:mc="http://schemas.openxmlformats.org/markup-compatibility/2006">
              <mc:Choice xmlns:v="urn:schemas-microsoft-com:vml" Requires="v">
                <p:oleObj spid="_x0000_s3141" r:id="rId10" imgW="1968500" imgH="393700" progId="Equation.DSMT4">
                  <p:embed/>
                </p:oleObj>
              </mc:Choice>
              <mc:Fallback>
                <p:oleObj r:id="rId10" imgW="1968500" imgH="393700" progId="Equation.DSMT4">
                  <p:embed/>
                  <p:pic>
                    <p:nvPicPr>
                      <p:cNvPr id="0" name="Object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14458" y="5251622"/>
                        <a:ext cx="2953915" cy="619084"/>
                      </a:xfrm>
                      <a:prstGeom prst="rect">
                        <a:avLst/>
                      </a:prstGeom>
                      <a:noFill/>
                    </p:spPr>
                  </p:pic>
                </p:oleObj>
              </mc:Fallback>
            </mc:AlternateContent>
          </a:graphicData>
        </a:graphic>
      </p:graphicFrame>
      <p:graphicFrame>
        <p:nvGraphicFramePr>
          <p:cNvPr id="12" name="Nesne 11"/>
          <p:cNvGraphicFramePr>
            <a:graphicFrameLocks noChangeAspect="1"/>
          </p:cNvGraphicFramePr>
          <p:nvPr>
            <p:extLst>
              <p:ext uri="{D42A27DB-BD31-4B8C-83A1-F6EECF244321}">
                <p14:modId xmlns:p14="http://schemas.microsoft.com/office/powerpoint/2010/main" val="3688120262"/>
              </p:ext>
            </p:extLst>
          </p:nvPr>
        </p:nvGraphicFramePr>
        <p:xfrm>
          <a:off x="7604297" y="4967410"/>
          <a:ext cx="1676476" cy="386879"/>
        </p:xfrm>
        <a:graphic>
          <a:graphicData uri="http://schemas.openxmlformats.org/presentationml/2006/ole">
            <mc:AlternateContent xmlns:mc="http://schemas.openxmlformats.org/markup-compatibility/2006">
              <mc:Choice xmlns:v="urn:schemas-microsoft-com:vml" Requires="v">
                <p:oleObj spid="_x0000_s3142" r:id="rId12" imgW="1054100" imgH="228600" progId="Equation.DSMT4">
                  <p:embed/>
                </p:oleObj>
              </mc:Choice>
              <mc:Fallback>
                <p:oleObj r:id="rId12" imgW="1054100" imgH="228600" progId="Equation.DSMT4">
                  <p:embed/>
                  <p:pic>
                    <p:nvPicPr>
                      <p:cNvPr id="0" name="Object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04297" y="4967410"/>
                        <a:ext cx="1676476" cy="386879"/>
                      </a:xfrm>
                      <a:prstGeom prst="rect">
                        <a:avLst/>
                      </a:prstGeom>
                      <a:noFill/>
                    </p:spPr>
                  </p:pic>
                </p:oleObj>
              </mc:Fallback>
            </mc:AlternateContent>
          </a:graphicData>
        </a:graphic>
      </p:graphicFrame>
    </p:spTree>
    <p:extLst>
      <p:ext uri="{BB962C8B-B14F-4D97-AF65-F5344CB8AC3E}">
        <p14:creationId xmlns:p14="http://schemas.microsoft.com/office/powerpoint/2010/main" val="3787618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122067"/>
          </a:xfrm>
        </p:spPr>
        <p:txBody>
          <a:bodyPr>
            <a:normAutofit/>
          </a:bodyPr>
          <a:lstStyle/>
          <a:p>
            <a:pPr algn="ctr"/>
            <a:r>
              <a:rPr lang="tr-TR" sz="3600" dirty="0" smtClean="0">
                <a:solidFill>
                  <a:schemeClr val="tx1"/>
                </a:solidFill>
                <a:latin typeface="Arial" pitchFamily="34" charset="0"/>
                <a:cs typeface="Arial" pitchFamily="34" charset="0"/>
              </a:rPr>
              <a:t>12. Sigortalar</a:t>
            </a:r>
            <a:endParaRPr lang="en-US" sz="36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tr-TR" b="1" dirty="0" smtClean="0">
                <a:solidFill>
                  <a:schemeClr val="tx1"/>
                </a:solidFill>
              </a:rPr>
              <a:t>Telli Sigorta, NH sigorta, MCB, MCCB</a:t>
            </a:r>
          </a:p>
          <a:p>
            <a:pPr algn="just"/>
            <a:endParaRPr lang="tr-TR" sz="1800" b="1" dirty="0">
              <a:solidFill>
                <a:schemeClr val="tx1"/>
              </a:solidFill>
            </a:endParaRPr>
          </a:p>
          <a:p>
            <a:pPr algn="just"/>
            <a:r>
              <a:rPr lang="tr-TR" b="1" dirty="0" smtClean="0">
                <a:solidFill>
                  <a:schemeClr val="tx1"/>
                </a:solidFill>
              </a:rPr>
              <a:t>Kaba Koruma, Hassas Koruma</a:t>
            </a:r>
          </a:p>
          <a:p>
            <a:pPr algn="just"/>
            <a:r>
              <a:rPr lang="tr-TR" sz="1800" b="1" dirty="0" smtClean="0">
                <a:solidFill>
                  <a:schemeClr val="tx1"/>
                </a:solidFill>
              </a:rPr>
              <a:t>Kaba Koruma: Telli Sigorta, NH Sigorta, </a:t>
            </a:r>
            <a:r>
              <a:rPr lang="tr-TR" sz="1800" b="1" dirty="0" err="1" smtClean="0">
                <a:solidFill>
                  <a:schemeClr val="tx1"/>
                </a:solidFill>
              </a:rPr>
              <a:t>Cut-Out</a:t>
            </a:r>
            <a:endParaRPr lang="tr-TR" sz="1800" b="1" dirty="0" smtClean="0">
              <a:solidFill>
                <a:schemeClr val="tx1"/>
              </a:solidFill>
            </a:endParaRPr>
          </a:p>
          <a:p>
            <a:pPr algn="just"/>
            <a:r>
              <a:rPr lang="tr-TR" sz="1800" b="1" dirty="0" smtClean="0">
                <a:solidFill>
                  <a:schemeClr val="tx1"/>
                </a:solidFill>
              </a:rPr>
              <a:t>Hassas Koruma: MCB, MCCB </a:t>
            </a:r>
            <a:endParaRPr lang="tr-TR" sz="1800" dirty="0">
              <a:solidFill>
                <a:schemeClr val="tx1"/>
              </a:solidFill>
            </a:endParaRPr>
          </a:p>
        </p:txBody>
      </p:sp>
    </p:spTree>
    <p:extLst>
      <p:ext uri="{BB962C8B-B14F-4D97-AF65-F5344CB8AC3E}">
        <p14:creationId xmlns:p14="http://schemas.microsoft.com/office/powerpoint/2010/main" val="2714377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2197100" y="651124"/>
            <a:ext cx="7772400" cy="769441"/>
          </a:xfrm>
        </p:spPr>
        <p:txBody>
          <a:bodyPr>
            <a:spAutoFit/>
          </a:bodyPr>
          <a:lstStyle/>
          <a:p>
            <a:pPr>
              <a:lnSpc>
                <a:spcPct val="100000"/>
              </a:lnSpc>
              <a:buClr>
                <a:srgbClr val="FF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tr-TR" b="1" dirty="0" smtClean="0">
                <a:solidFill>
                  <a:schemeClr val="tx1"/>
                </a:solidFill>
                <a:latin typeface="Arial" panose="020B0604020202020204" pitchFamily="34" charset="0"/>
                <a:cs typeface="Arial" panose="020B0604020202020204" pitchFamily="34" charset="0"/>
              </a:rPr>
              <a:t>EĞİTİMİN</a:t>
            </a:r>
            <a:r>
              <a:rPr lang="en-GB" b="1" dirty="0" smtClean="0">
                <a:solidFill>
                  <a:schemeClr val="tx1"/>
                </a:solidFill>
                <a:latin typeface="Arial" panose="020B0604020202020204" pitchFamily="34" charset="0"/>
                <a:cs typeface="Arial" panose="020B0604020202020204" pitchFamily="34" charset="0"/>
              </a:rPr>
              <a:t> </a:t>
            </a:r>
            <a:r>
              <a:rPr lang="tr-TR" b="1" dirty="0" smtClean="0">
                <a:solidFill>
                  <a:schemeClr val="tx1"/>
                </a:solidFill>
                <a:latin typeface="Arial" panose="020B0604020202020204" pitchFamily="34" charset="0"/>
                <a:cs typeface="Arial" panose="020B0604020202020204" pitchFamily="34" charset="0"/>
              </a:rPr>
              <a:t>İÇERİĞİ</a:t>
            </a:r>
            <a:endParaRPr lang="en-GB" b="1" dirty="0" smtClean="0">
              <a:solidFill>
                <a:schemeClr val="tx1"/>
              </a:solidFill>
              <a:latin typeface="Arial" panose="020B0604020202020204" pitchFamily="34" charset="0"/>
              <a:cs typeface="Arial" panose="020B0604020202020204" pitchFamily="34" charset="0"/>
            </a:endParaRPr>
          </a:p>
        </p:txBody>
      </p:sp>
      <p:sp>
        <p:nvSpPr>
          <p:cNvPr id="19459" name="Rectangle 2"/>
          <p:cNvSpPr>
            <a:spLocks noGrp="1" noChangeArrowheads="1"/>
          </p:cNvSpPr>
          <p:nvPr>
            <p:ph idx="1"/>
          </p:nvPr>
        </p:nvSpPr>
        <p:spPr>
          <a:xfrm>
            <a:off x="2342108" y="2251388"/>
            <a:ext cx="7652105" cy="3765133"/>
          </a:xfrm>
        </p:spPr>
        <p:txBody>
          <a:bodyPr wrap="square">
            <a:spAutoFit/>
          </a:bodyPr>
          <a:lstStyle/>
          <a:p>
            <a:pPr>
              <a:lnSpc>
                <a:spcPct val="100000"/>
              </a:lnSpc>
              <a:buFont typeface="Wingdings" panose="05000000000000000000" pitchFamily="2" charset="2"/>
              <a:buChar char="Ø"/>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tr-TR" altLang="tr-TR" sz="2800" b="1" dirty="0" smtClean="0">
                <a:solidFill>
                  <a:srgbClr val="000000"/>
                </a:solidFill>
                <a:latin typeface="Arial" panose="020B0604020202020204" pitchFamily="34" charset="0"/>
                <a:cs typeface="Arial" panose="020B0604020202020204" pitchFamily="34" charset="0"/>
              </a:rPr>
              <a:t>9. Toprak Kaçağı Koruma Rölesi (Otomatik) Tanımı ve Çalışma Çeşitleri Açılımı</a:t>
            </a:r>
          </a:p>
          <a:p>
            <a:pPr>
              <a:lnSpc>
                <a:spcPct val="100000"/>
              </a:lnSpc>
              <a:buFont typeface="Wingdings" panose="05000000000000000000" pitchFamily="2" charset="2"/>
              <a:buChar char="Ø"/>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tr-TR" altLang="tr-TR" sz="2800" b="1" dirty="0" smtClean="0">
                <a:solidFill>
                  <a:srgbClr val="000000"/>
                </a:solidFill>
                <a:latin typeface="Arial" panose="020B0604020202020204" pitchFamily="34" charset="0"/>
                <a:cs typeface="Arial" panose="020B0604020202020204" pitchFamily="34" charset="0"/>
              </a:rPr>
              <a:t>10. KKTC’deki Yönetmelikler, Genel Kurallar</a:t>
            </a:r>
          </a:p>
          <a:p>
            <a:pPr>
              <a:lnSpc>
                <a:spcPct val="100000"/>
              </a:lnSpc>
              <a:buFont typeface="Wingdings" panose="05000000000000000000" pitchFamily="2" charset="2"/>
              <a:buChar char="Ø"/>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tr-TR" altLang="tr-TR" sz="2800" b="1" dirty="0" smtClean="0">
                <a:solidFill>
                  <a:srgbClr val="000000"/>
                </a:solidFill>
                <a:latin typeface="Arial" panose="020B0604020202020204" pitchFamily="34" charset="0"/>
                <a:cs typeface="Arial" panose="020B0604020202020204" pitchFamily="34" charset="0"/>
              </a:rPr>
              <a:t>11. Güç Hesaplamaları</a:t>
            </a:r>
          </a:p>
          <a:p>
            <a:pPr>
              <a:lnSpc>
                <a:spcPct val="100000"/>
              </a:lnSpc>
              <a:buFont typeface="Wingdings" panose="05000000000000000000" pitchFamily="2" charset="2"/>
              <a:buChar char="Ø"/>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tr-TR" altLang="tr-TR" sz="2800" b="1" dirty="0" smtClean="0">
                <a:solidFill>
                  <a:srgbClr val="000000"/>
                </a:solidFill>
                <a:latin typeface="Arial" panose="020B0604020202020204" pitchFamily="34" charset="0"/>
                <a:cs typeface="Arial" panose="020B0604020202020204" pitchFamily="34" charset="0"/>
              </a:rPr>
              <a:t>12. Sigorta Çeşitleri ve Sınıflandırılması</a:t>
            </a:r>
          </a:p>
          <a:p>
            <a:pPr>
              <a:lnSpc>
                <a:spcPct val="100000"/>
              </a:lnSpc>
              <a:buFont typeface="Wingdings" panose="05000000000000000000" pitchFamily="2" charset="2"/>
              <a:buChar char="Ø"/>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tr-TR" altLang="tr-TR" sz="2400" b="1"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65747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60283"/>
          </a:xfrm>
        </p:spPr>
        <p:txBody>
          <a:bodyPr>
            <a:normAutofit/>
          </a:bodyPr>
          <a:lstStyle/>
          <a:p>
            <a:pPr algn="ctr"/>
            <a:r>
              <a:rPr lang="tr-TR" sz="3600" dirty="0" smtClean="0">
                <a:solidFill>
                  <a:schemeClr val="tx1"/>
                </a:solidFill>
                <a:latin typeface="Arial" pitchFamily="34" charset="0"/>
                <a:cs typeface="Arial" pitchFamily="34" charset="0"/>
              </a:rPr>
              <a:t>9. Toprak Kaçağı Koruma Rölesi</a:t>
            </a:r>
            <a:endParaRPr lang="en-US" sz="36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lvl="1" algn="just"/>
            <a:r>
              <a:rPr lang="tr-TR" dirty="0" smtClean="0">
                <a:solidFill>
                  <a:schemeClr val="tx1"/>
                </a:solidFill>
              </a:rPr>
              <a:t>Kaçak Akım Koruma Rölesi (Otomatik) yalıtım hatasından kaynaklanan hata akımını algılar ve algılanan kaçak akım değerinin belirlenen değerlerin üzerine çıkması durumunda bağlı bulunduğu devreyi keser. Toprak kaçağı koruma rölesi (otomatik) kullanımı bir tesisatta hayati önem taşımaktadır. Otomatik arızayı algılar ve devreyi açarak oluşabilecek olumsuzlukları ortadan kaldırır.</a:t>
            </a:r>
          </a:p>
          <a:p>
            <a:pPr lvl="1"/>
            <a:endParaRPr lang="tr-TR" dirty="0"/>
          </a:p>
          <a:p>
            <a:pPr marL="91440" lvl="1" indent="-91440">
              <a:spcBef>
                <a:spcPts val="1200"/>
              </a:spcBef>
              <a:spcAft>
                <a:spcPts val="200"/>
              </a:spcAft>
              <a:buSzPct val="100000"/>
              <a:buFont typeface="Calibri" panose="020F0502020204030204" pitchFamily="34" charset="0"/>
              <a:buChar char=" "/>
            </a:pPr>
            <a:r>
              <a:rPr lang="tr-TR" sz="2000" b="1" dirty="0" smtClean="0">
                <a:solidFill>
                  <a:schemeClr val="tx1"/>
                </a:solidFill>
              </a:rPr>
              <a:t>9.1 RCD çalışma prensibi ve kullanım alanları</a:t>
            </a:r>
            <a:endParaRPr lang="tr-TR" sz="2000" b="1" dirty="0">
              <a:solidFill>
                <a:schemeClr val="tx1"/>
              </a:solidFill>
            </a:endParaRPr>
          </a:p>
          <a:p>
            <a:pPr fontAlgn="base"/>
            <a:r>
              <a:rPr lang="tr-TR" sz="1800" dirty="0" err="1" smtClean="0">
                <a:solidFill>
                  <a:schemeClr val="tx1"/>
                </a:solidFill>
              </a:rPr>
              <a:t>Residual</a:t>
            </a:r>
            <a:r>
              <a:rPr lang="tr-TR" sz="1800" dirty="0" smtClean="0">
                <a:solidFill>
                  <a:schemeClr val="tx1"/>
                </a:solidFill>
              </a:rPr>
              <a:t> </a:t>
            </a:r>
            <a:r>
              <a:rPr lang="tr-TR" sz="1800" dirty="0" err="1" smtClean="0">
                <a:solidFill>
                  <a:schemeClr val="tx1"/>
                </a:solidFill>
              </a:rPr>
              <a:t>Current</a:t>
            </a:r>
            <a:r>
              <a:rPr lang="tr-TR" sz="1800" dirty="0" smtClean="0">
                <a:solidFill>
                  <a:schemeClr val="tx1"/>
                </a:solidFill>
              </a:rPr>
              <a:t> </a:t>
            </a:r>
            <a:r>
              <a:rPr lang="tr-TR" sz="1800" dirty="0" err="1" smtClean="0">
                <a:solidFill>
                  <a:schemeClr val="tx1"/>
                </a:solidFill>
              </a:rPr>
              <a:t>Disconnecter</a:t>
            </a:r>
            <a:r>
              <a:rPr lang="tr-TR" sz="1800" dirty="0" smtClean="0">
                <a:solidFill>
                  <a:schemeClr val="tx1"/>
                </a:solidFill>
              </a:rPr>
              <a:t> (RCD)</a:t>
            </a:r>
          </a:p>
          <a:p>
            <a:pPr fontAlgn="base"/>
            <a:r>
              <a:rPr lang="tr-TR" sz="1800" dirty="0" smtClean="0">
                <a:solidFill>
                  <a:schemeClr val="tx1"/>
                </a:solidFill>
              </a:rPr>
              <a:t>Tek </a:t>
            </a:r>
            <a:r>
              <a:rPr lang="tr-TR" sz="1800" dirty="0">
                <a:solidFill>
                  <a:schemeClr val="tx1"/>
                </a:solidFill>
              </a:rPr>
              <a:t>fazlı sistemlerde RCD’ler faz kablosundan giden akımın nötr kablosundan dönen akımla karşılaştırılarak önceden ayarlanmış I</a:t>
            </a:r>
            <a:r>
              <a:rPr lang="el-GR" sz="1800" dirty="0">
                <a:solidFill>
                  <a:schemeClr val="tx1"/>
                </a:solidFill>
              </a:rPr>
              <a:t>Δ</a:t>
            </a:r>
            <a:r>
              <a:rPr lang="tr-TR" sz="1800" dirty="0">
                <a:solidFill>
                  <a:schemeClr val="tx1"/>
                </a:solidFill>
              </a:rPr>
              <a:t>n fark akımı kadar kaçak olmasına izin veren, önceliği insan hayatını korumak olan elektriksel koruma cihazıdır.</a:t>
            </a:r>
          </a:p>
          <a:p>
            <a:pPr fontAlgn="base"/>
            <a:r>
              <a:rPr lang="tr-TR" sz="1800" dirty="0">
                <a:solidFill>
                  <a:schemeClr val="tx1"/>
                </a:solidFill>
              </a:rPr>
              <a:t>Üç fazlı sistemlerde ise  farklı olarak üç faz ve nötr kablolarından geçen akımların </a:t>
            </a:r>
            <a:r>
              <a:rPr lang="tr-TR" sz="1800" dirty="0" err="1">
                <a:solidFill>
                  <a:schemeClr val="tx1"/>
                </a:solidFill>
              </a:rPr>
              <a:t>vektörel</a:t>
            </a:r>
            <a:r>
              <a:rPr lang="tr-TR" sz="1800" dirty="0">
                <a:solidFill>
                  <a:schemeClr val="tx1"/>
                </a:solidFill>
              </a:rPr>
              <a:t> toplamlarındaki değişimin I</a:t>
            </a:r>
            <a:r>
              <a:rPr lang="el-GR" sz="1800" dirty="0">
                <a:solidFill>
                  <a:schemeClr val="tx1"/>
                </a:solidFill>
              </a:rPr>
              <a:t>Δ</a:t>
            </a:r>
            <a:r>
              <a:rPr lang="tr-TR" sz="1800" dirty="0">
                <a:solidFill>
                  <a:schemeClr val="tx1"/>
                </a:solidFill>
              </a:rPr>
              <a:t>n fark akımı kadar olup olmadığı denetlenir.</a:t>
            </a:r>
          </a:p>
          <a:p>
            <a:pPr fontAlgn="base"/>
            <a:r>
              <a:rPr lang="tr-TR" sz="1800" dirty="0">
                <a:solidFill>
                  <a:schemeClr val="tx1"/>
                </a:solidFill>
              </a:rPr>
              <a:t>Bir sebepten ötürü sistemde kaçak akım oluştuğunda devreyi açarak olası bir hayati tehlikeyi ve yangın riskini önler. </a:t>
            </a:r>
          </a:p>
          <a:p>
            <a:endParaRPr lang="tr-TR" b="1" dirty="0" smtClean="0"/>
          </a:p>
          <a:p>
            <a:endParaRPr lang="en-US" dirty="0"/>
          </a:p>
        </p:txBody>
      </p:sp>
    </p:spTree>
    <p:extLst>
      <p:ext uri="{BB962C8B-B14F-4D97-AF65-F5344CB8AC3E}">
        <p14:creationId xmlns:p14="http://schemas.microsoft.com/office/powerpoint/2010/main" val="2054994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122067"/>
          </a:xfrm>
        </p:spPr>
        <p:txBody>
          <a:bodyPr>
            <a:normAutofit/>
          </a:bodyPr>
          <a:lstStyle/>
          <a:p>
            <a:pPr algn="ctr"/>
            <a:r>
              <a:rPr lang="tr-TR" sz="3600" dirty="0">
                <a:solidFill>
                  <a:schemeClr val="tx1"/>
                </a:solidFill>
                <a:latin typeface="Arial" pitchFamily="34" charset="0"/>
                <a:cs typeface="Arial" pitchFamily="34" charset="0"/>
              </a:rPr>
              <a:t>9. Toprak Kaçağı Koruma Rölesi</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fontAlgn="base"/>
            <a:r>
              <a:rPr lang="tr-TR" sz="1800" dirty="0">
                <a:solidFill>
                  <a:schemeClr val="tx1"/>
                </a:solidFill>
              </a:rPr>
              <a:t>Yapısında </a:t>
            </a:r>
            <a:r>
              <a:rPr lang="tr-TR" sz="1800" dirty="0" err="1">
                <a:solidFill>
                  <a:schemeClr val="tx1"/>
                </a:solidFill>
              </a:rPr>
              <a:t>primer</a:t>
            </a:r>
            <a:r>
              <a:rPr lang="tr-TR" sz="1800" dirty="0">
                <a:solidFill>
                  <a:schemeClr val="tx1"/>
                </a:solidFill>
              </a:rPr>
              <a:t> sargılarına korunacak devrenin faz ve nötrünün bağlandığı </a:t>
            </a:r>
            <a:r>
              <a:rPr lang="tr-TR" sz="1800" dirty="0" err="1">
                <a:solidFill>
                  <a:schemeClr val="tx1"/>
                </a:solidFill>
              </a:rPr>
              <a:t>toroidal</a:t>
            </a:r>
            <a:r>
              <a:rPr lang="tr-TR" sz="1800" dirty="0">
                <a:solidFill>
                  <a:schemeClr val="tx1"/>
                </a:solidFill>
              </a:rPr>
              <a:t> akım trafosu bulunur. Akım transformatörünün faz ve nötr sargılarının yönü birbirine zıttır bundan dolayı yük ve nötr akımları birbirinin etkilerini sönümleyecek şekildedir. Korunan devre hatasız (kaçak akım yok ya da çok çok az iken) olduğunda akımlar ters yönde ve birbirine eşit olarak aktığından ve toplam akım değişimi sıfır olduğundan akım transformatörünün demir çekirdeğinde </a:t>
            </a:r>
            <a:r>
              <a:rPr lang="tr-TR" sz="1800" dirty="0" err="1">
                <a:solidFill>
                  <a:schemeClr val="tx1"/>
                </a:solidFill>
              </a:rPr>
              <a:t>endüklenme</a:t>
            </a:r>
            <a:r>
              <a:rPr lang="tr-TR" sz="1800" dirty="0">
                <a:solidFill>
                  <a:schemeClr val="tx1"/>
                </a:solidFill>
              </a:rPr>
              <a:t> olmaz.</a:t>
            </a:r>
          </a:p>
          <a:p>
            <a:pPr fontAlgn="base"/>
            <a:r>
              <a:rPr lang="tr-TR" sz="1800" dirty="0">
                <a:solidFill>
                  <a:schemeClr val="tx1"/>
                </a:solidFill>
              </a:rPr>
              <a:t>RCD ile korunan devrede bir toprak hatası meydana geldiğinde söz konusu akım dengesi bozulur ve </a:t>
            </a:r>
            <a:r>
              <a:rPr lang="tr-TR" sz="1800" dirty="0" err="1">
                <a:solidFill>
                  <a:schemeClr val="tx1"/>
                </a:solidFill>
              </a:rPr>
              <a:t>sekonder</a:t>
            </a:r>
            <a:r>
              <a:rPr lang="tr-TR" sz="1800" dirty="0">
                <a:solidFill>
                  <a:schemeClr val="tx1"/>
                </a:solidFill>
              </a:rPr>
              <a:t> sargıda </a:t>
            </a:r>
            <a:r>
              <a:rPr lang="tr-TR" sz="1800" dirty="0" err="1">
                <a:solidFill>
                  <a:schemeClr val="tx1"/>
                </a:solidFill>
              </a:rPr>
              <a:t>rezidüel</a:t>
            </a:r>
            <a:r>
              <a:rPr lang="tr-TR" sz="1800" dirty="0">
                <a:solidFill>
                  <a:schemeClr val="tx1"/>
                </a:solidFill>
              </a:rPr>
              <a:t> (artık) akım denilen bir akımı oluşturacak gerilim </a:t>
            </a:r>
            <a:r>
              <a:rPr lang="tr-TR" sz="1800" dirty="0" err="1">
                <a:solidFill>
                  <a:schemeClr val="tx1"/>
                </a:solidFill>
              </a:rPr>
              <a:t>endüklenir</a:t>
            </a:r>
            <a:r>
              <a:rPr lang="tr-TR" sz="1800" dirty="0">
                <a:solidFill>
                  <a:schemeClr val="tx1"/>
                </a:solidFill>
              </a:rPr>
              <a:t>. Ardından cihaz içindeki elektromekanik bir röle vasıtasıyla </a:t>
            </a:r>
            <a:r>
              <a:rPr lang="tr-TR" sz="1800" dirty="0" err="1">
                <a:solidFill>
                  <a:schemeClr val="tx1"/>
                </a:solidFill>
              </a:rPr>
              <a:t>sekonder</a:t>
            </a:r>
            <a:r>
              <a:rPr lang="tr-TR" sz="1800" dirty="0">
                <a:solidFill>
                  <a:schemeClr val="tx1"/>
                </a:solidFill>
              </a:rPr>
              <a:t> sargıda meydana gelen </a:t>
            </a:r>
            <a:r>
              <a:rPr lang="tr-TR" sz="1800" dirty="0" err="1">
                <a:solidFill>
                  <a:schemeClr val="tx1"/>
                </a:solidFill>
              </a:rPr>
              <a:t>rezidüel</a:t>
            </a:r>
            <a:r>
              <a:rPr lang="tr-TR" sz="1800" dirty="0">
                <a:solidFill>
                  <a:schemeClr val="tx1"/>
                </a:solidFill>
              </a:rPr>
              <a:t> akım önceden ayarlanmış açtırma eşik değeri (I</a:t>
            </a:r>
            <a:r>
              <a:rPr lang="el-GR" sz="1800" dirty="0">
                <a:solidFill>
                  <a:schemeClr val="tx1"/>
                </a:solidFill>
              </a:rPr>
              <a:t>Δ</a:t>
            </a:r>
            <a:r>
              <a:rPr lang="tr-TR" sz="1800" dirty="0">
                <a:solidFill>
                  <a:schemeClr val="tx1"/>
                </a:solidFill>
              </a:rPr>
              <a:t>n) ile karşılaştırılır. Elektromekanik Röle bu karşılaştırma işlemini sargıları üzerinden </a:t>
            </a:r>
            <a:r>
              <a:rPr lang="tr-TR" sz="1800" dirty="0" err="1">
                <a:solidFill>
                  <a:schemeClr val="tx1"/>
                </a:solidFill>
              </a:rPr>
              <a:t>rezidüel</a:t>
            </a:r>
            <a:r>
              <a:rPr lang="tr-TR" sz="1800" dirty="0">
                <a:solidFill>
                  <a:schemeClr val="tx1"/>
                </a:solidFill>
              </a:rPr>
              <a:t> akım aktığında elektromıknatısın çekme özelliğinin </a:t>
            </a:r>
            <a:r>
              <a:rPr lang="tr-TR" sz="1800" dirty="0" err="1">
                <a:solidFill>
                  <a:schemeClr val="tx1"/>
                </a:solidFill>
              </a:rPr>
              <a:t>rezidüel</a:t>
            </a:r>
            <a:r>
              <a:rPr lang="tr-TR" sz="1800" dirty="0">
                <a:solidFill>
                  <a:schemeClr val="tx1"/>
                </a:solidFill>
              </a:rPr>
              <a:t> akımın miktarına göre değişmesiyle yapar. Bunun sonucunda sabit mıknatısın etkisini ortadan kaldıracak seviyede </a:t>
            </a:r>
            <a:r>
              <a:rPr lang="tr-TR" sz="1800" dirty="0" err="1">
                <a:solidFill>
                  <a:schemeClr val="tx1"/>
                </a:solidFill>
              </a:rPr>
              <a:t>rezidüel</a:t>
            </a:r>
            <a:r>
              <a:rPr lang="tr-TR" sz="1800" dirty="0">
                <a:solidFill>
                  <a:schemeClr val="tx1"/>
                </a:solidFill>
              </a:rPr>
              <a:t> akım meydana gelirse yay döner klapeyi çekerek açtırma mekanizmasını tetikler ve hatalı devre açılır.</a:t>
            </a:r>
          </a:p>
          <a:p>
            <a:pPr fontAlgn="base"/>
            <a:r>
              <a:rPr lang="tr-TR" sz="1800" dirty="0">
                <a:solidFill>
                  <a:schemeClr val="tx1"/>
                </a:solidFill>
              </a:rPr>
              <a:t>RCD cihazlarının I</a:t>
            </a:r>
            <a:r>
              <a:rPr lang="el-GR" sz="1800" dirty="0">
                <a:solidFill>
                  <a:schemeClr val="tx1"/>
                </a:solidFill>
              </a:rPr>
              <a:t>Δ</a:t>
            </a:r>
            <a:r>
              <a:rPr lang="tr-TR" sz="1800" dirty="0">
                <a:solidFill>
                  <a:schemeClr val="tx1"/>
                </a:solidFill>
              </a:rPr>
              <a:t>n dediğimiz anma akım eşik değerleri 30 </a:t>
            </a:r>
            <a:r>
              <a:rPr lang="tr-TR" sz="1800" dirty="0" err="1">
                <a:solidFill>
                  <a:schemeClr val="tx1"/>
                </a:solidFill>
              </a:rPr>
              <a:t>mA</a:t>
            </a:r>
            <a:r>
              <a:rPr lang="tr-TR" sz="1800" dirty="0">
                <a:solidFill>
                  <a:schemeClr val="tx1"/>
                </a:solidFill>
              </a:rPr>
              <a:t> ile 500 </a:t>
            </a:r>
            <a:r>
              <a:rPr lang="tr-TR" sz="1800" dirty="0" err="1">
                <a:solidFill>
                  <a:schemeClr val="tx1"/>
                </a:solidFill>
              </a:rPr>
              <a:t>mA</a:t>
            </a:r>
            <a:r>
              <a:rPr lang="tr-TR" sz="1800" dirty="0">
                <a:solidFill>
                  <a:schemeClr val="tx1"/>
                </a:solidFill>
              </a:rPr>
              <a:t> arasında değişir ancak evlerde ya da tesislerde kullandığımız piyasa da Kaçak Akım Koruma Rölesi olarak bilinen RCD </a:t>
            </a:r>
            <a:r>
              <a:rPr lang="tr-TR" sz="1800" dirty="0" err="1">
                <a:solidFill>
                  <a:schemeClr val="tx1"/>
                </a:solidFill>
              </a:rPr>
              <a:t>ler</a:t>
            </a:r>
            <a:r>
              <a:rPr lang="tr-TR" sz="1800" dirty="0">
                <a:solidFill>
                  <a:schemeClr val="tx1"/>
                </a:solidFill>
              </a:rPr>
              <a:t> standart olarak 30 </a:t>
            </a:r>
            <a:r>
              <a:rPr lang="tr-TR" sz="1800" dirty="0" err="1">
                <a:solidFill>
                  <a:schemeClr val="tx1"/>
                </a:solidFill>
              </a:rPr>
              <a:t>mA</a:t>
            </a:r>
            <a:r>
              <a:rPr lang="tr-TR" sz="1800" dirty="0">
                <a:solidFill>
                  <a:schemeClr val="tx1"/>
                </a:solidFill>
              </a:rPr>
              <a:t> ve 300 </a:t>
            </a:r>
            <a:r>
              <a:rPr lang="tr-TR" sz="1800" dirty="0" err="1">
                <a:solidFill>
                  <a:schemeClr val="tx1"/>
                </a:solidFill>
              </a:rPr>
              <a:t>mA</a:t>
            </a:r>
            <a:r>
              <a:rPr lang="tr-TR" sz="1800" dirty="0">
                <a:solidFill>
                  <a:schemeClr val="tx1"/>
                </a:solidFill>
              </a:rPr>
              <a:t> </a:t>
            </a:r>
            <a:r>
              <a:rPr lang="tr-TR" sz="1800" dirty="0" smtClean="0">
                <a:solidFill>
                  <a:schemeClr val="tx1"/>
                </a:solidFill>
              </a:rPr>
              <a:t>aralığında eşik </a:t>
            </a:r>
            <a:r>
              <a:rPr lang="tr-TR" sz="1800" dirty="0">
                <a:solidFill>
                  <a:schemeClr val="tx1"/>
                </a:solidFill>
              </a:rPr>
              <a:t>değerine sahiptir.</a:t>
            </a:r>
          </a:p>
          <a:p>
            <a:endParaRPr lang="en-US" dirty="0"/>
          </a:p>
        </p:txBody>
      </p:sp>
    </p:spTree>
    <p:extLst>
      <p:ext uri="{BB962C8B-B14F-4D97-AF65-F5344CB8AC3E}">
        <p14:creationId xmlns:p14="http://schemas.microsoft.com/office/powerpoint/2010/main" val="3260674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286604"/>
            <a:ext cx="10058400" cy="1134424"/>
          </a:xfrm>
        </p:spPr>
        <p:txBody>
          <a:bodyPr>
            <a:normAutofit/>
          </a:bodyPr>
          <a:lstStyle/>
          <a:p>
            <a:pPr algn="ctr"/>
            <a:r>
              <a:rPr lang="tr-TR" sz="3600" dirty="0">
                <a:solidFill>
                  <a:schemeClr val="tx1"/>
                </a:solidFill>
                <a:latin typeface="Arial" pitchFamily="34" charset="0"/>
                <a:cs typeface="Arial" pitchFamily="34" charset="0"/>
              </a:rPr>
              <a:t>9. Toprak Kaçağı Koruma Rölesi</a:t>
            </a:r>
          </a:p>
        </p:txBody>
      </p:sp>
      <p:sp>
        <p:nvSpPr>
          <p:cNvPr id="3" name="İçerik Yer Tutucusu 2"/>
          <p:cNvSpPr>
            <a:spLocks noGrp="1"/>
          </p:cNvSpPr>
          <p:nvPr>
            <p:ph idx="1"/>
          </p:nvPr>
        </p:nvSpPr>
        <p:spPr/>
        <p:txBody>
          <a:bodyPr>
            <a:normAutofit/>
          </a:bodyPr>
          <a:lstStyle/>
          <a:p>
            <a:r>
              <a:rPr lang="tr-TR" sz="1800" dirty="0">
                <a:solidFill>
                  <a:schemeClr val="tx1"/>
                </a:solidFill>
              </a:rPr>
              <a:t>9.2 RCBO Tanımı</a:t>
            </a:r>
          </a:p>
          <a:p>
            <a:r>
              <a:rPr lang="en-US" sz="1800" dirty="0">
                <a:solidFill>
                  <a:schemeClr val="tx1"/>
                </a:solidFill>
              </a:rPr>
              <a:t>RCBO</a:t>
            </a:r>
            <a:r>
              <a:rPr lang="tr-TR" sz="1800" dirty="0">
                <a:solidFill>
                  <a:schemeClr val="tx1"/>
                </a:solidFill>
              </a:rPr>
              <a:t>:</a:t>
            </a:r>
            <a:r>
              <a:rPr lang="en-US" sz="1800" dirty="0">
                <a:solidFill>
                  <a:schemeClr val="tx1"/>
                </a:solidFill>
              </a:rPr>
              <a:t>  residual current circuit breaker with overload protection</a:t>
            </a:r>
            <a:endParaRPr lang="tr-TR" sz="1800" dirty="0">
              <a:solidFill>
                <a:schemeClr val="tx1"/>
              </a:solidFill>
            </a:endParaRPr>
          </a:p>
          <a:p>
            <a:r>
              <a:rPr lang="tr-TR" sz="1800" dirty="0">
                <a:solidFill>
                  <a:schemeClr val="tx1"/>
                </a:solidFill>
              </a:rPr>
              <a:t>RCBO yukarıda tanımlanmış olan </a:t>
            </a:r>
            <a:r>
              <a:rPr lang="tr-TR" sz="1800" dirty="0" smtClean="0">
                <a:solidFill>
                  <a:schemeClr val="tx1"/>
                </a:solidFill>
              </a:rPr>
              <a:t>RCD’nin özelliklerinin yanında </a:t>
            </a:r>
            <a:r>
              <a:rPr lang="tr-TR" sz="1800" dirty="0">
                <a:solidFill>
                  <a:schemeClr val="tx1"/>
                </a:solidFill>
              </a:rPr>
              <a:t>sadece kaçak akıma karşı değil, aşırı akıma karşı da koruma sağlayan yani hem RCD, hem de MCB görevi yapabilen </a:t>
            </a:r>
            <a:r>
              <a:rPr lang="tr-TR" sz="1800" dirty="0" err="1">
                <a:solidFill>
                  <a:schemeClr val="tx1"/>
                </a:solidFill>
              </a:rPr>
              <a:t>otomatikli</a:t>
            </a:r>
            <a:r>
              <a:rPr lang="tr-TR" sz="1800" dirty="0">
                <a:solidFill>
                  <a:schemeClr val="tx1"/>
                </a:solidFill>
              </a:rPr>
              <a:t> </a:t>
            </a:r>
            <a:r>
              <a:rPr lang="tr-TR" sz="1800" dirty="0" err="1">
                <a:solidFill>
                  <a:schemeClr val="tx1"/>
                </a:solidFill>
              </a:rPr>
              <a:t>MCB’dir</a:t>
            </a:r>
            <a:r>
              <a:rPr lang="tr-TR" sz="1800" dirty="0" smtClean="0">
                <a:solidFill>
                  <a:schemeClr val="tx1"/>
                </a:solidFill>
              </a:rPr>
              <a:t>.</a:t>
            </a:r>
          </a:p>
          <a:p>
            <a:endParaRPr lang="tr-TR" sz="1800" dirty="0">
              <a:solidFill>
                <a:schemeClr val="tx1"/>
              </a:solidFill>
            </a:endParaRPr>
          </a:p>
          <a:p>
            <a:r>
              <a:rPr lang="tr-TR" sz="1800" dirty="0" smtClean="0">
                <a:solidFill>
                  <a:schemeClr val="tx1"/>
                </a:solidFill>
              </a:rPr>
              <a:t>9.3 SRCD Tanımı</a:t>
            </a:r>
          </a:p>
          <a:p>
            <a:r>
              <a:rPr lang="tr-TR" sz="1800" dirty="0" smtClean="0">
                <a:solidFill>
                  <a:schemeClr val="tx1"/>
                </a:solidFill>
              </a:rPr>
              <a:t>RCD’nin özelliklerinin yanında zaman gecikmesi sağlayarak sonrasında kullanılan otomatiklerin görev yapmasını bekler. Sistemin en başında (sayaç dolabı pozisyonunda) kullanılarak arıza meydana gelen ilgili  panodaki otomatiğin devreyi açmasını bekleyerek tüm sistemin elektriksiz kalmamasını sağlar. Kullanılma amacı </a:t>
            </a:r>
            <a:r>
              <a:rPr lang="tr-TR" sz="1800" dirty="0" err="1" smtClean="0">
                <a:solidFill>
                  <a:schemeClr val="tx1"/>
                </a:solidFill>
              </a:rPr>
              <a:t>otomatikli</a:t>
            </a:r>
            <a:r>
              <a:rPr lang="tr-TR" sz="1800" dirty="0" smtClean="0">
                <a:solidFill>
                  <a:schemeClr val="tx1"/>
                </a:solidFill>
              </a:rPr>
              <a:t> panoyu besleyen kolon hattında meydana gelebilecek arızalarda devreyi açmasıdır.</a:t>
            </a:r>
            <a:endParaRPr lang="tr-TR" sz="1800" dirty="0">
              <a:solidFill>
                <a:schemeClr val="tx1"/>
              </a:solidFill>
            </a:endParaRPr>
          </a:p>
          <a:p>
            <a:endParaRPr lang="tr-TR" sz="1800" dirty="0">
              <a:solidFill>
                <a:schemeClr val="tx1"/>
              </a:solidFill>
            </a:endParaRPr>
          </a:p>
        </p:txBody>
      </p:sp>
    </p:spTree>
    <p:extLst>
      <p:ext uri="{BB962C8B-B14F-4D97-AF65-F5344CB8AC3E}">
        <p14:creationId xmlns:p14="http://schemas.microsoft.com/office/powerpoint/2010/main" val="232303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600" dirty="0" smtClean="0">
                <a:solidFill>
                  <a:schemeClr val="tx1"/>
                </a:solidFill>
                <a:latin typeface="Arial" pitchFamily="34" charset="0"/>
                <a:cs typeface="Arial" pitchFamily="34" charset="0"/>
              </a:rPr>
              <a:t>10. KKTC’deki Yönetmelikler ve Genel Kurallar</a:t>
            </a:r>
            <a:endParaRPr lang="tr-TR" sz="3600" dirty="0">
              <a:solidFill>
                <a:schemeClr val="tx1"/>
              </a:solidFill>
              <a:latin typeface="Arial" pitchFamily="34" charset="0"/>
              <a:cs typeface="Arial" pitchFamily="34" charset="0"/>
            </a:endParaRPr>
          </a:p>
        </p:txBody>
      </p:sp>
      <p:sp>
        <p:nvSpPr>
          <p:cNvPr id="3" name="İçerik Yer Tutucusu 2"/>
          <p:cNvSpPr>
            <a:spLocks noGrp="1"/>
          </p:cNvSpPr>
          <p:nvPr>
            <p:ph idx="1"/>
          </p:nvPr>
        </p:nvSpPr>
        <p:spPr/>
        <p:txBody>
          <a:bodyPr/>
          <a:lstStyle/>
          <a:p>
            <a:r>
              <a:rPr lang="tr-TR" b="1" dirty="0" smtClean="0"/>
              <a:t>Sayaç Dolabı Yüksekliği:</a:t>
            </a:r>
          </a:p>
          <a:p>
            <a:r>
              <a:rPr lang="tr-TR" dirty="0" smtClean="0"/>
              <a:t>En az yerden 60 cm.</a:t>
            </a:r>
          </a:p>
          <a:p>
            <a:r>
              <a:rPr lang="tr-TR" b="1" dirty="0" smtClean="0"/>
              <a:t>Kablo Kanalı:</a:t>
            </a:r>
          </a:p>
          <a:p>
            <a:r>
              <a:rPr lang="tr-TR" dirty="0" smtClean="0"/>
              <a:t>KIB-TEK taşı ve kum konulması zorunludur. Çukur derinlikleri en az 80 cm. olmalıdır.</a:t>
            </a:r>
          </a:p>
          <a:p>
            <a:r>
              <a:rPr lang="tr-TR" b="1" dirty="0" smtClean="0"/>
              <a:t>Ani Su Isıtıcılar:</a:t>
            </a:r>
          </a:p>
          <a:p>
            <a:r>
              <a:rPr lang="tr-TR" dirty="0" smtClean="0"/>
              <a:t>30mA otomatik ile korunmalıdır.</a:t>
            </a:r>
          </a:p>
          <a:p>
            <a:r>
              <a:rPr lang="tr-TR" b="1" dirty="0" smtClean="0"/>
              <a:t>Motor Yol Verme:</a:t>
            </a:r>
          </a:p>
          <a:p>
            <a:r>
              <a:rPr lang="tr-TR" dirty="0" smtClean="0"/>
              <a:t>3HP’ye kadar DOL kullanılabilir.</a:t>
            </a:r>
          </a:p>
          <a:p>
            <a:endParaRPr lang="tr-TR" dirty="0"/>
          </a:p>
        </p:txBody>
      </p:sp>
    </p:spTree>
    <p:extLst>
      <p:ext uri="{BB962C8B-B14F-4D97-AF65-F5344CB8AC3E}">
        <p14:creationId xmlns:p14="http://schemas.microsoft.com/office/powerpoint/2010/main" val="1155365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600" dirty="0">
                <a:solidFill>
                  <a:schemeClr val="tx1"/>
                </a:solidFill>
                <a:latin typeface="Arial" pitchFamily="34" charset="0"/>
                <a:cs typeface="Arial" pitchFamily="34" charset="0"/>
              </a:rPr>
              <a:t>10. KKTC’deki Yönetmelikler ve Genel Kurallar</a:t>
            </a:r>
          </a:p>
        </p:txBody>
      </p:sp>
      <p:sp>
        <p:nvSpPr>
          <p:cNvPr id="3" name="İçerik Yer Tutucusu 2"/>
          <p:cNvSpPr>
            <a:spLocks noGrp="1"/>
          </p:cNvSpPr>
          <p:nvPr>
            <p:ph idx="1"/>
          </p:nvPr>
        </p:nvSpPr>
        <p:spPr/>
        <p:txBody>
          <a:bodyPr>
            <a:normAutofit fontScale="77500" lnSpcReduction="20000"/>
          </a:bodyPr>
          <a:lstStyle/>
          <a:p>
            <a:r>
              <a:rPr lang="tr-TR" dirty="0" smtClean="0"/>
              <a:t>14. ve 16. Regülasyon Temel Farklılıkları:</a:t>
            </a:r>
          </a:p>
          <a:p>
            <a:r>
              <a:rPr lang="tr-TR" dirty="0" smtClean="0"/>
              <a:t>Priz , </a:t>
            </a:r>
            <a:r>
              <a:rPr lang="tr-TR" dirty="0" err="1" smtClean="0"/>
              <a:t>Cooker</a:t>
            </a:r>
            <a:r>
              <a:rPr lang="tr-TR" dirty="0" smtClean="0"/>
              <a:t>, Lamba gibi devrelerde faz, </a:t>
            </a:r>
            <a:r>
              <a:rPr lang="tr-TR" dirty="0" err="1" smtClean="0"/>
              <a:t>nötür</a:t>
            </a:r>
            <a:r>
              <a:rPr lang="tr-TR" dirty="0" smtClean="0"/>
              <a:t> ve toprak kesitleri aynı olmalıdır. (14. Regülasyonda  toprak kesiti faz kesitinin yarısıydı.)</a:t>
            </a:r>
          </a:p>
          <a:p>
            <a:r>
              <a:rPr lang="tr-TR" dirty="0" smtClean="0"/>
              <a:t>En fazla 100mA kaçak akıma müsaade eden RCD kullanılmalıdır. (14. </a:t>
            </a:r>
            <a:r>
              <a:rPr lang="tr-TR" dirty="0" err="1" smtClean="0"/>
              <a:t>Reg</a:t>
            </a:r>
            <a:r>
              <a:rPr lang="tr-TR" dirty="0" smtClean="0"/>
              <a:t>.’da 300mA kullanılıyordu)</a:t>
            </a:r>
          </a:p>
          <a:p>
            <a:r>
              <a:rPr lang="tr-TR" dirty="0" smtClean="0"/>
              <a:t>Konut topraklaması Faz kesiti kadar olmalıdır. (14. Regülasyonda 16mm2 faz kesiti için 6mm2 kesitinde topraklama kullanılıyordu.)</a:t>
            </a:r>
          </a:p>
          <a:p>
            <a:r>
              <a:rPr lang="tr-TR" dirty="0" smtClean="0"/>
              <a:t>Islak hacimlerde bulunan tesisatlar 30mA RCD veya RCBO ile korunmalıdır.</a:t>
            </a:r>
          </a:p>
          <a:p>
            <a:r>
              <a:rPr lang="tr-TR" dirty="0" smtClean="0"/>
              <a:t>Zemin ve bodrum katlarda bulunan priz devreleri 30mA RCD veya RCBO ile korunmalıdır.</a:t>
            </a:r>
          </a:p>
          <a:p>
            <a:r>
              <a:rPr lang="tr-TR" dirty="0" smtClean="0"/>
              <a:t>Sayaç dolabı pozisyonunda  MCB yanında S-RCD de kullanılmalıdır.</a:t>
            </a:r>
          </a:p>
          <a:p>
            <a:r>
              <a:rPr lang="tr-TR" dirty="0" smtClean="0"/>
              <a:t>Eğer PPRC boru ile su tesisatı yapılmışsa topraklama yapmaya gerek yoktur. Eğer metal boru kullanılmışsa topraklama gereklidir.</a:t>
            </a:r>
          </a:p>
          <a:p>
            <a:r>
              <a:rPr lang="tr-TR" dirty="0" smtClean="0"/>
              <a:t>Islak hacimde bulunan elektrikli aygıtlar arasına en az 4mm2 kesitinde kuşaklama topraklaması yapılmalıdır. </a:t>
            </a:r>
          </a:p>
          <a:p>
            <a:r>
              <a:rPr lang="tr-TR" dirty="0" smtClean="0"/>
              <a:t>Panolarda ya MCB yerine RCBO kullanılmalı, ya da bir ana kesiciden sonra en az iki RCD kullanılarak devreler bölünmelidir. </a:t>
            </a:r>
            <a:endParaRPr lang="tr-TR" dirty="0"/>
          </a:p>
        </p:txBody>
      </p:sp>
    </p:spTree>
    <p:extLst>
      <p:ext uri="{BB962C8B-B14F-4D97-AF65-F5344CB8AC3E}">
        <p14:creationId xmlns:p14="http://schemas.microsoft.com/office/powerpoint/2010/main" val="4173415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286603"/>
            <a:ext cx="10058400" cy="949073"/>
          </a:xfrm>
        </p:spPr>
        <p:txBody>
          <a:bodyPr>
            <a:normAutofit/>
          </a:bodyPr>
          <a:lstStyle/>
          <a:p>
            <a:pPr algn="ctr"/>
            <a:r>
              <a:rPr lang="tr-TR" sz="3600" dirty="0">
                <a:solidFill>
                  <a:schemeClr val="tx1"/>
                </a:solidFill>
                <a:latin typeface="Arial" pitchFamily="34" charset="0"/>
                <a:cs typeface="Arial" pitchFamily="34" charset="0"/>
              </a:rPr>
              <a:t>11. Güç Hesaplamaları</a:t>
            </a:r>
          </a:p>
        </p:txBody>
      </p:sp>
      <p:sp>
        <p:nvSpPr>
          <p:cNvPr id="3" name="İçerik Yer Tutucusu 2"/>
          <p:cNvSpPr>
            <a:spLocks noGrp="1"/>
          </p:cNvSpPr>
          <p:nvPr>
            <p:ph idx="1"/>
          </p:nvPr>
        </p:nvSpPr>
        <p:spPr/>
        <p:txBody>
          <a:bodyPr>
            <a:normAutofit/>
          </a:bodyPr>
          <a:lstStyle/>
          <a:p>
            <a:pPr marL="91440" lvl="1" indent="-91440" fontAlgn="base">
              <a:spcBef>
                <a:spcPts val="1200"/>
              </a:spcBef>
              <a:spcAft>
                <a:spcPts val="200"/>
              </a:spcAft>
              <a:buSzPct val="100000"/>
              <a:buFont typeface="Calibri" panose="020F0502020204030204" pitchFamily="34" charset="0"/>
              <a:buChar char=" "/>
            </a:pPr>
            <a:r>
              <a:rPr lang="tr-TR" altLang="tr-TR" sz="2000" b="1" dirty="0" smtClean="0">
                <a:solidFill>
                  <a:schemeClr val="tx1"/>
                </a:solidFill>
                <a:latin typeface="Calibri" pitchFamily="34" charset="0"/>
                <a:cs typeface="Calibri" pitchFamily="34" charset="0"/>
              </a:rPr>
              <a:t>11.1 </a:t>
            </a:r>
            <a:r>
              <a:rPr lang="en-US" altLang="tr-TR" sz="2000" b="1" dirty="0" err="1" smtClean="0">
                <a:solidFill>
                  <a:schemeClr val="tx1"/>
                </a:solidFill>
                <a:latin typeface="Calibri" pitchFamily="34" charset="0"/>
                <a:cs typeface="Calibri" pitchFamily="34" charset="0"/>
              </a:rPr>
              <a:t>Görünen</a:t>
            </a:r>
            <a:r>
              <a:rPr lang="en-US" altLang="tr-TR" sz="2000" b="1" dirty="0" smtClean="0">
                <a:solidFill>
                  <a:schemeClr val="tx1"/>
                </a:solidFill>
                <a:latin typeface="Calibri" pitchFamily="34" charset="0"/>
                <a:cs typeface="Calibri" pitchFamily="34" charset="0"/>
              </a:rPr>
              <a:t> </a:t>
            </a:r>
            <a:r>
              <a:rPr lang="tr-TR" altLang="tr-TR" sz="2000" b="1" dirty="0">
                <a:solidFill>
                  <a:schemeClr val="tx1"/>
                </a:solidFill>
                <a:latin typeface="Calibri" pitchFamily="34" charset="0"/>
                <a:cs typeface="Calibri" pitchFamily="34" charset="0"/>
              </a:rPr>
              <a:t>G</a:t>
            </a:r>
            <a:r>
              <a:rPr lang="en-US" altLang="tr-TR" sz="2000" b="1" dirty="0" err="1" smtClean="0">
                <a:solidFill>
                  <a:schemeClr val="tx1"/>
                </a:solidFill>
                <a:latin typeface="Calibri" pitchFamily="34" charset="0"/>
                <a:cs typeface="Calibri" pitchFamily="34" charset="0"/>
              </a:rPr>
              <a:t>üç</a:t>
            </a:r>
            <a:r>
              <a:rPr lang="en-US" altLang="tr-TR" sz="2000" b="1" dirty="0" smtClean="0">
                <a:solidFill>
                  <a:schemeClr val="tx1"/>
                </a:solidFill>
                <a:latin typeface="Calibri" pitchFamily="34" charset="0"/>
                <a:cs typeface="Calibri" pitchFamily="34" charset="0"/>
              </a:rPr>
              <a:t> </a:t>
            </a:r>
            <a:endParaRPr lang="tr-TR" altLang="tr-TR" sz="2000" b="1" dirty="0" smtClean="0">
              <a:solidFill>
                <a:schemeClr val="tx1"/>
              </a:solidFill>
              <a:latin typeface="Calibri" pitchFamily="34" charset="0"/>
              <a:cs typeface="Calibri" pitchFamily="34" charset="0"/>
            </a:endParaRPr>
          </a:p>
          <a:p>
            <a:pPr marL="91440" lvl="1" indent="-91440" fontAlgn="base">
              <a:spcBef>
                <a:spcPts val="1200"/>
              </a:spcBef>
              <a:spcAft>
                <a:spcPts val="200"/>
              </a:spcAft>
              <a:buSzPct val="100000"/>
              <a:buFont typeface="Calibri" panose="020F0502020204030204" pitchFamily="34" charset="0"/>
              <a:buChar char=" "/>
            </a:pPr>
            <a:r>
              <a:rPr lang="en-US" altLang="tr-TR" dirty="0" err="1" smtClean="0">
                <a:solidFill>
                  <a:schemeClr val="tx1"/>
                </a:solidFill>
                <a:latin typeface="Calibri" pitchFamily="34" charset="0"/>
                <a:cs typeface="Calibri" pitchFamily="34" charset="0"/>
              </a:rPr>
              <a:t>Sanal</a:t>
            </a:r>
            <a:r>
              <a:rPr lang="en-US" altLang="tr-TR" dirty="0" smtClean="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güç</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ve</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zahiri</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güç</a:t>
            </a:r>
            <a:r>
              <a:rPr lang="en-US" altLang="tr-TR" dirty="0">
                <a:solidFill>
                  <a:schemeClr val="tx1"/>
                </a:solidFill>
                <a:latin typeface="Calibri" pitchFamily="34" charset="0"/>
                <a:cs typeface="Calibri" pitchFamily="34" charset="0"/>
              </a:rPr>
              <a:t> de </a:t>
            </a:r>
            <a:r>
              <a:rPr lang="en-US" altLang="tr-TR" dirty="0" err="1">
                <a:solidFill>
                  <a:schemeClr val="tx1"/>
                </a:solidFill>
                <a:latin typeface="Calibri" pitchFamily="34" charset="0"/>
                <a:cs typeface="Calibri" pitchFamily="34" charset="0"/>
              </a:rPr>
              <a:t>denir</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Akım</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ve</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gerilimin</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çarpımıyla</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bulunur</a:t>
            </a:r>
            <a:r>
              <a:rPr lang="en-US" altLang="tr-TR" dirty="0">
                <a:solidFill>
                  <a:schemeClr val="tx1"/>
                </a:solidFill>
                <a:latin typeface="Calibri" pitchFamily="34" charset="0"/>
                <a:cs typeface="Calibri" pitchFamily="34" charset="0"/>
              </a:rPr>
              <a:t>. S </a:t>
            </a:r>
            <a:r>
              <a:rPr lang="en-US" altLang="tr-TR" dirty="0" err="1">
                <a:solidFill>
                  <a:schemeClr val="tx1"/>
                </a:solidFill>
                <a:latin typeface="Calibri" pitchFamily="34" charset="0"/>
                <a:cs typeface="Calibri" pitchFamily="34" charset="0"/>
              </a:rPr>
              <a:t>harfi</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ile</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sembolize</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edilir</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birimi</a:t>
            </a:r>
            <a:r>
              <a:rPr lang="en-US" altLang="tr-TR" dirty="0">
                <a:solidFill>
                  <a:schemeClr val="tx1"/>
                </a:solidFill>
                <a:latin typeface="Calibri" pitchFamily="34" charset="0"/>
                <a:cs typeface="Calibri" pitchFamily="34" charset="0"/>
              </a:rPr>
              <a:t> VA (Volt </a:t>
            </a:r>
            <a:r>
              <a:rPr lang="en-US" altLang="tr-TR" dirty="0" err="1">
                <a:solidFill>
                  <a:schemeClr val="tx1"/>
                </a:solidFill>
                <a:latin typeface="Calibri" pitchFamily="34" charset="0"/>
                <a:cs typeface="Calibri" pitchFamily="34" charset="0"/>
              </a:rPr>
              <a:t>Amper</a:t>
            </a:r>
            <a:r>
              <a:rPr lang="en-US" altLang="tr-TR" dirty="0">
                <a:solidFill>
                  <a:schemeClr val="tx1"/>
                </a:solidFill>
                <a:latin typeface="Calibri" pitchFamily="34" charset="0"/>
                <a:cs typeface="Calibri" pitchFamily="34" charset="0"/>
              </a:rPr>
              <a:t>)dir. </a:t>
            </a:r>
            <a:r>
              <a:rPr lang="en-US" altLang="tr-TR" dirty="0" err="1">
                <a:solidFill>
                  <a:schemeClr val="tx1"/>
                </a:solidFill>
                <a:latin typeface="Calibri" pitchFamily="34" charset="0"/>
                <a:cs typeface="Calibri" pitchFamily="34" charset="0"/>
              </a:rPr>
              <a:t>Aktif</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güç</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ve</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reaktif</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güç</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olmak</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üzere</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iki</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bileşeni</a:t>
            </a:r>
            <a:r>
              <a:rPr lang="en-US" altLang="tr-TR" dirty="0">
                <a:solidFill>
                  <a:schemeClr val="tx1"/>
                </a:solidFill>
                <a:latin typeface="Calibri" pitchFamily="34" charset="0"/>
                <a:cs typeface="Calibri" pitchFamily="34" charset="0"/>
              </a:rPr>
              <a:t> </a:t>
            </a:r>
            <a:r>
              <a:rPr lang="en-US" altLang="tr-TR" dirty="0" err="1">
                <a:solidFill>
                  <a:schemeClr val="tx1"/>
                </a:solidFill>
                <a:latin typeface="Calibri" pitchFamily="34" charset="0"/>
                <a:cs typeface="Calibri" pitchFamily="34" charset="0"/>
              </a:rPr>
              <a:t>vardır</a:t>
            </a:r>
            <a:r>
              <a:rPr lang="en-US" altLang="tr-TR" dirty="0">
                <a:solidFill>
                  <a:schemeClr val="tx1"/>
                </a:solidFill>
                <a:latin typeface="Calibri" pitchFamily="34" charset="0"/>
                <a:cs typeface="Calibri" pitchFamily="34" charset="0"/>
              </a:rPr>
              <a:t>.</a:t>
            </a:r>
            <a:endParaRPr lang="tr-TR" altLang="tr-TR" dirty="0">
              <a:solidFill>
                <a:schemeClr val="tx1"/>
              </a:solidFill>
              <a:latin typeface="Calibri" pitchFamily="34" charset="0"/>
              <a:cs typeface="Calibri" pitchFamily="34" charset="0"/>
            </a:endParaRPr>
          </a:p>
          <a:p>
            <a:pPr marL="91440" lvl="1" indent="-91440" fontAlgn="base">
              <a:spcBef>
                <a:spcPts val="1200"/>
              </a:spcBef>
              <a:spcAft>
                <a:spcPts val="200"/>
              </a:spcAft>
              <a:buSzPct val="100000"/>
              <a:buFont typeface="Calibri" panose="020F0502020204030204" pitchFamily="34" charset="0"/>
              <a:buChar char=" "/>
            </a:pPr>
            <a:r>
              <a:rPr lang="tr-TR" altLang="tr-TR" dirty="0">
                <a:solidFill>
                  <a:schemeClr val="tx1"/>
                </a:solidFill>
                <a:latin typeface="Calibri" pitchFamily="34" charset="0"/>
                <a:cs typeface="Calibri" pitchFamily="34" charset="0"/>
              </a:rPr>
              <a:t>S=U.I</a:t>
            </a:r>
          </a:p>
          <a:p>
            <a:pPr>
              <a:tabLst>
                <a:tab pos="120015" algn="l"/>
                <a:tab pos="209550" algn="l"/>
              </a:tabLst>
            </a:pPr>
            <a:r>
              <a:rPr lang="en-US" sz="1800" dirty="0">
                <a:solidFill>
                  <a:schemeClr val="tx1"/>
                </a:solidFill>
                <a:latin typeface="Calibri" pitchFamily="34" charset="0"/>
                <a:cs typeface="Calibri" pitchFamily="34" charset="0"/>
              </a:rPr>
              <a:t>S	: </a:t>
            </a:r>
            <a:r>
              <a:rPr lang="en-US" sz="1800" dirty="0" err="1">
                <a:solidFill>
                  <a:schemeClr val="tx1"/>
                </a:solidFill>
                <a:latin typeface="Calibri" pitchFamily="34" charset="0"/>
                <a:cs typeface="Calibri" pitchFamily="34" charset="0"/>
              </a:rPr>
              <a:t>Görünen</a:t>
            </a:r>
            <a:r>
              <a:rPr lang="en-US" sz="1800" dirty="0">
                <a:solidFill>
                  <a:schemeClr val="tx1"/>
                </a:solidFill>
                <a:latin typeface="Calibri" pitchFamily="34" charset="0"/>
                <a:cs typeface="Calibri" pitchFamily="34" charset="0"/>
              </a:rPr>
              <a:t> (</a:t>
            </a:r>
            <a:r>
              <a:rPr lang="en-US" sz="1800" dirty="0" err="1">
                <a:solidFill>
                  <a:schemeClr val="tx1"/>
                </a:solidFill>
                <a:latin typeface="Calibri" pitchFamily="34" charset="0"/>
                <a:cs typeface="Calibri" pitchFamily="34" charset="0"/>
              </a:rPr>
              <a:t>sanal</a:t>
            </a:r>
            <a:r>
              <a:rPr lang="en-US" sz="1800" dirty="0">
                <a:solidFill>
                  <a:schemeClr val="tx1"/>
                </a:solidFill>
                <a:latin typeface="Calibri" pitchFamily="34" charset="0"/>
                <a:cs typeface="Calibri" pitchFamily="34" charset="0"/>
              </a:rPr>
              <a:t>) </a:t>
            </a:r>
            <a:r>
              <a:rPr lang="en-US" sz="1800" dirty="0" err="1">
                <a:solidFill>
                  <a:schemeClr val="tx1"/>
                </a:solidFill>
                <a:latin typeface="Calibri" pitchFamily="34" charset="0"/>
                <a:cs typeface="Calibri" pitchFamily="34" charset="0"/>
              </a:rPr>
              <a:t>güç</a:t>
            </a:r>
            <a:r>
              <a:rPr lang="en-US" sz="1800" dirty="0">
                <a:solidFill>
                  <a:schemeClr val="tx1"/>
                </a:solidFill>
                <a:latin typeface="Calibri" pitchFamily="34" charset="0"/>
                <a:cs typeface="Calibri" pitchFamily="34" charset="0"/>
              </a:rPr>
              <a:t> (VA)</a:t>
            </a:r>
            <a:endParaRPr lang="tr-TR" sz="1800" dirty="0">
              <a:solidFill>
                <a:schemeClr val="tx1"/>
              </a:solidFill>
              <a:latin typeface="Calibri" pitchFamily="34" charset="0"/>
              <a:cs typeface="Calibri" pitchFamily="34" charset="0"/>
            </a:endParaRPr>
          </a:p>
          <a:p>
            <a:pPr>
              <a:tabLst>
                <a:tab pos="120015" algn="l"/>
                <a:tab pos="209550" algn="l"/>
              </a:tabLst>
            </a:pPr>
            <a:r>
              <a:rPr lang="en-US" sz="1800" dirty="0" smtClean="0">
                <a:solidFill>
                  <a:schemeClr val="tx1"/>
                </a:solidFill>
                <a:latin typeface="Calibri" pitchFamily="34" charset="0"/>
                <a:cs typeface="Calibri" pitchFamily="34" charset="0"/>
              </a:rPr>
              <a:t>U: </a:t>
            </a:r>
            <a:r>
              <a:rPr lang="en-US" sz="1800" dirty="0" err="1">
                <a:solidFill>
                  <a:schemeClr val="tx1"/>
                </a:solidFill>
                <a:latin typeface="Calibri" pitchFamily="34" charset="0"/>
                <a:cs typeface="Calibri" pitchFamily="34" charset="0"/>
              </a:rPr>
              <a:t>Gerilim</a:t>
            </a:r>
            <a:r>
              <a:rPr lang="en-US" sz="1800" dirty="0">
                <a:solidFill>
                  <a:schemeClr val="tx1"/>
                </a:solidFill>
                <a:latin typeface="Calibri" pitchFamily="34" charset="0"/>
                <a:cs typeface="Calibri" pitchFamily="34" charset="0"/>
              </a:rPr>
              <a:t> (Volt)</a:t>
            </a:r>
            <a:endParaRPr lang="tr-TR" sz="1800" dirty="0">
              <a:solidFill>
                <a:schemeClr val="tx1"/>
              </a:solidFill>
              <a:latin typeface="Calibri" pitchFamily="34" charset="0"/>
              <a:cs typeface="Calibri" pitchFamily="34" charset="0"/>
            </a:endParaRPr>
          </a:p>
          <a:p>
            <a:pPr>
              <a:tabLst>
                <a:tab pos="120015" algn="l"/>
                <a:tab pos="209550" algn="l"/>
              </a:tabLst>
            </a:pPr>
            <a:r>
              <a:rPr lang="en-US" sz="1800" dirty="0">
                <a:solidFill>
                  <a:schemeClr val="tx1"/>
                </a:solidFill>
                <a:latin typeface="Calibri" pitchFamily="34" charset="0"/>
                <a:cs typeface="Calibri" pitchFamily="34" charset="0"/>
              </a:rPr>
              <a:t>I	: </a:t>
            </a:r>
            <a:r>
              <a:rPr lang="en-US" sz="1800" dirty="0" err="1">
                <a:solidFill>
                  <a:schemeClr val="tx1"/>
                </a:solidFill>
                <a:latin typeface="Calibri" pitchFamily="34" charset="0"/>
                <a:cs typeface="Calibri" pitchFamily="34" charset="0"/>
              </a:rPr>
              <a:t>Akım</a:t>
            </a:r>
            <a:r>
              <a:rPr lang="en-US" sz="1800" dirty="0">
                <a:solidFill>
                  <a:schemeClr val="tx1"/>
                </a:solidFill>
                <a:latin typeface="Calibri" pitchFamily="34" charset="0"/>
                <a:cs typeface="Calibri" pitchFamily="34" charset="0"/>
              </a:rPr>
              <a:t> (</a:t>
            </a:r>
            <a:r>
              <a:rPr lang="en-US" sz="1800" dirty="0" err="1">
                <a:solidFill>
                  <a:schemeClr val="tx1"/>
                </a:solidFill>
                <a:latin typeface="Calibri" pitchFamily="34" charset="0"/>
                <a:cs typeface="Calibri" pitchFamily="34" charset="0"/>
              </a:rPr>
              <a:t>Amper</a:t>
            </a:r>
            <a:r>
              <a:rPr lang="en-US" sz="1800" dirty="0">
                <a:solidFill>
                  <a:schemeClr val="tx1"/>
                </a:solidFill>
                <a:latin typeface="Calibri" pitchFamily="34" charset="0"/>
                <a:cs typeface="Calibri" pitchFamily="34" charset="0"/>
              </a:rPr>
              <a:t>)</a:t>
            </a:r>
            <a:endParaRPr lang="tr-TR" sz="1800" dirty="0">
              <a:solidFill>
                <a:schemeClr val="tx1"/>
              </a:solidFill>
              <a:latin typeface="Calibri" pitchFamily="34" charset="0"/>
              <a:cs typeface="Calibri" pitchFamily="34" charset="0"/>
            </a:endParaRPr>
          </a:p>
          <a:p>
            <a:pPr marL="91440" lvl="1" indent="-91440" fontAlgn="base">
              <a:spcBef>
                <a:spcPts val="1200"/>
              </a:spcBef>
              <a:spcAft>
                <a:spcPts val="200"/>
              </a:spcAft>
              <a:buSzPct val="100000"/>
              <a:buFont typeface="Calibri" panose="020F0502020204030204" pitchFamily="34" charset="0"/>
              <a:buChar char=" "/>
            </a:pPr>
            <a:endParaRPr lang="en-US" altLang="tr-TR"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707150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286603"/>
            <a:ext cx="10058400" cy="1060283"/>
          </a:xfrm>
        </p:spPr>
        <p:txBody>
          <a:bodyPr>
            <a:normAutofit/>
          </a:bodyPr>
          <a:lstStyle/>
          <a:p>
            <a:pPr algn="ctr"/>
            <a:r>
              <a:rPr lang="tr-TR" sz="3600" dirty="0" smtClean="0">
                <a:solidFill>
                  <a:schemeClr val="tx1"/>
                </a:solidFill>
                <a:latin typeface="Arial" pitchFamily="34" charset="0"/>
                <a:cs typeface="Arial" pitchFamily="34" charset="0"/>
              </a:rPr>
              <a:t>11. Güç Hesaplamaları</a:t>
            </a:r>
            <a:endParaRPr lang="tr-TR" sz="3600" dirty="0">
              <a:solidFill>
                <a:schemeClr val="tx1"/>
              </a:solidFill>
              <a:latin typeface="Arial" pitchFamily="34" charset="0"/>
              <a:cs typeface="Arial" pitchFamily="34" charset="0"/>
            </a:endParaRPr>
          </a:p>
        </p:txBody>
      </p:sp>
      <p:sp>
        <p:nvSpPr>
          <p:cNvPr id="3" name="İçerik Yer Tutucusu 2"/>
          <p:cNvSpPr>
            <a:spLocks noGrp="1"/>
          </p:cNvSpPr>
          <p:nvPr>
            <p:ph idx="1"/>
          </p:nvPr>
        </p:nvSpPr>
        <p:spPr/>
        <p:txBody>
          <a:bodyPr/>
          <a:lstStyle/>
          <a:p>
            <a:r>
              <a:rPr lang="tr-TR" b="1" dirty="0" smtClean="0">
                <a:solidFill>
                  <a:schemeClr val="tx1"/>
                </a:solidFill>
              </a:rPr>
              <a:t>11.2 Aktif Güç:</a:t>
            </a:r>
          </a:p>
          <a:p>
            <a:pPr marL="91440" lvl="1" indent="-91440">
              <a:spcBef>
                <a:spcPts val="1200"/>
              </a:spcBef>
              <a:spcAft>
                <a:spcPts val="200"/>
              </a:spcAft>
              <a:buSzPct val="100000"/>
              <a:buFont typeface="Calibri" panose="020F0502020204030204" pitchFamily="34" charset="0"/>
              <a:buChar char=" "/>
            </a:pPr>
            <a:r>
              <a:rPr lang="en-US" dirty="0" err="1">
                <a:solidFill>
                  <a:schemeClr val="tx1"/>
                </a:solidFill>
              </a:rPr>
              <a:t>Etkin</a:t>
            </a:r>
            <a:r>
              <a:rPr lang="en-US" dirty="0">
                <a:solidFill>
                  <a:schemeClr val="tx1"/>
                </a:solidFill>
              </a:rPr>
              <a:t> </a:t>
            </a:r>
            <a:r>
              <a:rPr lang="en-US" dirty="0" err="1">
                <a:solidFill>
                  <a:schemeClr val="tx1"/>
                </a:solidFill>
              </a:rPr>
              <a:t>güç</a:t>
            </a:r>
            <a:r>
              <a:rPr lang="en-US" dirty="0">
                <a:solidFill>
                  <a:schemeClr val="tx1"/>
                </a:solidFill>
              </a:rPr>
              <a:t> </a:t>
            </a:r>
            <a:r>
              <a:rPr lang="en-US" dirty="0" err="1">
                <a:solidFill>
                  <a:schemeClr val="tx1"/>
                </a:solidFill>
              </a:rPr>
              <a:t>ve</a:t>
            </a:r>
            <a:r>
              <a:rPr lang="en-US" dirty="0">
                <a:solidFill>
                  <a:schemeClr val="tx1"/>
                </a:solidFill>
              </a:rPr>
              <a:t> </a:t>
            </a:r>
            <a:r>
              <a:rPr lang="en-US" dirty="0" err="1">
                <a:solidFill>
                  <a:schemeClr val="tx1"/>
                </a:solidFill>
              </a:rPr>
              <a:t>faydalı</a:t>
            </a:r>
            <a:r>
              <a:rPr lang="en-US" dirty="0">
                <a:solidFill>
                  <a:schemeClr val="tx1"/>
                </a:solidFill>
              </a:rPr>
              <a:t> </a:t>
            </a:r>
            <a:r>
              <a:rPr lang="en-US" dirty="0" err="1">
                <a:solidFill>
                  <a:schemeClr val="tx1"/>
                </a:solidFill>
              </a:rPr>
              <a:t>güç</a:t>
            </a:r>
            <a:r>
              <a:rPr lang="en-US" dirty="0">
                <a:solidFill>
                  <a:schemeClr val="tx1"/>
                </a:solidFill>
              </a:rPr>
              <a:t> de </a:t>
            </a:r>
            <a:r>
              <a:rPr lang="en-US" dirty="0" err="1">
                <a:solidFill>
                  <a:schemeClr val="tx1"/>
                </a:solidFill>
              </a:rPr>
              <a:t>denir</a:t>
            </a:r>
            <a:r>
              <a:rPr lang="en-US" dirty="0">
                <a:solidFill>
                  <a:schemeClr val="tx1"/>
                </a:solidFill>
              </a:rPr>
              <a:t>. </a:t>
            </a:r>
            <a:r>
              <a:rPr lang="en-US" dirty="0" err="1">
                <a:solidFill>
                  <a:schemeClr val="tx1"/>
                </a:solidFill>
              </a:rPr>
              <a:t>İş</a:t>
            </a:r>
            <a:r>
              <a:rPr lang="en-US" dirty="0">
                <a:solidFill>
                  <a:schemeClr val="tx1"/>
                </a:solidFill>
              </a:rPr>
              <a:t> </a:t>
            </a:r>
            <a:r>
              <a:rPr lang="en-US" dirty="0" err="1">
                <a:solidFill>
                  <a:schemeClr val="tx1"/>
                </a:solidFill>
              </a:rPr>
              <a:t>yapan</a:t>
            </a:r>
            <a:r>
              <a:rPr lang="en-US" dirty="0">
                <a:solidFill>
                  <a:schemeClr val="tx1"/>
                </a:solidFill>
              </a:rPr>
              <a:t> </a:t>
            </a:r>
            <a:r>
              <a:rPr lang="en-US" dirty="0" err="1">
                <a:solidFill>
                  <a:schemeClr val="tx1"/>
                </a:solidFill>
              </a:rPr>
              <a:t>güçtür</a:t>
            </a:r>
            <a:r>
              <a:rPr lang="en-US" dirty="0">
                <a:solidFill>
                  <a:schemeClr val="tx1"/>
                </a:solidFill>
              </a:rPr>
              <a:t>. P </a:t>
            </a:r>
            <a:r>
              <a:rPr lang="en-US" dirty="0" err="1">
                <a:solidFill>
                  <a:schemeClr val="tx1"/>
                </a:solidFill>
              </a:rPr>
              <a:t>harfi</a:t>
            </a:r>
            <a:r>
              <a:rPr lang="en-US" dirty="0">
                <a:solidFill>
                  <a:schemeClr val="tx1"/>
                </a:solidFill>
              </a:rPr>
              <a:t> </a:t>
            </a:r>
            <a:r>
              <a:rPr lang="en-US" dirty="0" err="1">
                <a:solidFill>
                  <a:schemeClr val="tx1"/>
                </a:solidFill>
              </a:rPr>
              <a:t>ile</a:t>
            </a:r>
            <a:r>
              <a:rPr lang="en-US" dirty="0">
                <a:solidFill>
                  <a:schemeClr val="tx1"/>
                </a:solidFill>
              </a:rPr>
              <a:t> </a:t>
            </a:r>
            <a:r>
              <a:rPr lang="en-US" dirty="0" err="1">
                <a:solidFill>
                  <a:schemeClr val="tx1"/>
                </a:solidFill>
              </a:rPr>
              <a:t>sembolize</a:t>
            </a:r>
            <a:r>
              <a:rPr lang="en-US" dirty="0">
                <a:solidFill>
                  <a:schemeClr val="tx1"/>
                </a:solidFill>
              </a:rPr>
              <a:t> </a:t>
            </a:r>
            <a:r>
              <a:rPr lang="en-US" dirty="0" err="1">
                <a:solidFill>
                  <a:schemeClr val="tx1"/>
                </a:solidFill>
              </a:rPr>
              <a:t>edilir</a:t>
            </a:r>
            <a:r>
              <a:rPr lang="en-US" dirty="0">
                <a:solidFill>
                  <a:schemeClr val="tx1"/>
                </a:solidFill>
              </a:rPr>
              <a:t>, </a:t>
            </a:r>
            <a:r>
              <a:rPr lang="en-US" dirty="0" err="1">
                <a:solidFill>
                  <a:schemeClr val="tx1"/>
                </a:solidFill>
              </a:rPr>
              <a:t>birimi</a:t>
            </a:r>
            <a:r>
              <a:rPr lang="en-US" dirty="0">
                <a:solidFill>
                  <a:schemeClr val="tx1"/>
                </a:solidFill>
              </a:rPr>
              <a:t> “</a:t>
            </a:r>
            <a:r>
              <a:rPr lang="en-US" dirty="0" err="1">
                <a:solidFill>
                  <a:schemeClr val="tx1"/>
                </a:solidFill>
              </a:rPr>
              <a:t>Watt”dır</a:t>
            </a:r>
            <a:r>
              <a:rPr lang="en-US" dirty="0">
                <a:solidFill>
                  <a:schemeClr val="tx1"/>
                </a:solidFill>
              </a:rPr>
              <a:t>.</a:t>
            </a:r>
            <a:endParaRPr lang="tr-TR" sz="2400" dirty="0">
              <a:solidFill>
                <a:schemeClr val="tx1"/>
              </a:solidFill>
            </a:endParaRPr>
          </a:p>
          <a:p>
            <a:r>
              <a:rPr lang="tr-TR" dirty="0" smtClean="0">
                <a:solidFill>
                  <a:schemeClr val="tx1"/>
                </a:solidFill>
              </a:rPr>
              <a:t>P=</a:t>
            </a:r>
            <a:r>
              <a:rPr lang="tr-TR" dirty="0" err="1" smtClean="0">
                <a:solidFill>
                  <a:schemeClr val="tx1"/>
                </a:solidFill>
              </a:rPr>
              <a:t>U.I.Cos</a:t>
            </a:r>
            <a:r>
              <a:rPr lang="en-US" dirty="0">
                <a:solidFill>
                  <a:schemeClr val="tx1"/>
                </a:solidFill>
                <a:sym typeface="Symbol"/>
              </a:rPr>
              <a:t></a:t>
            </a:r>
            <a:endParaRPr lang="tr-TR" dirty="0" smtClean="0">
              <a:solidFill>
                <a:schemeClr val="tx1"/>
              </a:solidFill>
            </a:endParaRPr>
          </a:p>
          <a:p>
            <a:r>
              <a:rPr lang="en-US" sz="1800" dirty="0" smtClean="0">
                <a:solidFill>
                  <a:schemeClr val="tx1"/>
                </a:solidFill>
              </a:rPr>
              <a:t>P: </a:t>
            </a:r>
            <a:r>
              <a:rPr lang="en-US" sz="1800" dirty="0" err="1">
                <a:solidFill>
                  <a:schemeClr val="tx1"/>
                </a:solidFill>
              </a:rPr>
              <a:t>Aktif</a:t>
            </a:r>
            <a:r>
              <a:rPr lang="en-US" sz="1800" dirty="0">
                <a:solidFill>
                  <a:schemeClr val="tx1"/>
                </a:solidFill>
              </a:rPr>
              <a:t> (</a:t>
            </a:r>
            <a:r>
              <a:rPr lang="en-US" sz="1800" dirty="0" err="1">
                <a:solidFill>
                  <a:schemeClr val="tx1"/>
                </a:solidFill>
              </a:rPr>
              <a:t>etkin</a:t>
            </a:r>
            <a:r>
              <a:rPr lang="en-US" sz="1800" dirty="0">
                <a:solidFill>
                  <a:schemeClr val="tx1"/>
                </a:solidFill>
              </a:rPr>
              <a:t>) </a:t>
            </a:r>
            <a:r>
              <a:rPr lang="en-US" sz="1800" dirty="0" err="1">
                <a:solidFill>
                  <a:schemeClr val="tx1"/>
                </a:solidFill>
              </a:rPr>
              <a:t>güç</a:t>
            </a:r>
            <a:r>
              <a:rPr lang="en-US" sz="1800" dirty="0">
                <a:solidFill>
                  <a:schemeClr val="tx1"/>
                </a:solidFill>
              </a:rPr>
              <a:t> (Watt)</a:t>
            </a:r>
            <a:endParaRPr lang="tr-TR" sz="1800" dirty="0">
              <a:solidFill>
                <a:schemeClr val="tx1"/>
              </a:solidFill>
            </a:endParaRPr>
          </a:p>
          <a:p>
            <a:r>
              <a:rPr lang="en-US" sz="1800" dirty="0" smtClean="0">
                <a:solidFill>
                  <a:schemeClr val="tx1"/>
                </a:solidFill>
              </a:rPr>
              <a:t>U: </a:t>
            </a:r>
            <a:r>
              <a:rPr lang="en-US" sz="1800" dirty="0" err="1">
                <a:solidFill>
                  <a:schemeClr val="tx1"/>
                </a:solidFill>
              </a:rPr>
              <a:t>Gerilim</a:t>
            </a:r>
            <a:r>
              <a:rPr lang="en-US" sz="1800" dirty="0">
                <a:solidFill>
                  <a:schemeClr val="tx1"/>
                </a:solidFill>
              </a:rPr>
              <a:t> (Volt)</a:t>
            </a:r>
            <a:endParaRPr lang="tr-TR" sz="1800" dirty="0">
              <a:solidFill>
                <a:schemeClr val="tx1"/>
              </a:solidFill>
            </a:endParaRPr>
          </a:p>
          <a:p>
            <a:r>
              <a:rPr lang="en-US" sz="1800" dirty="0">
                <a:solidFill>
                  <a:schemeClr val="tx1"/>
                </a:solidFill>
              </a:rPr>
              <a:t> </a:t>
            </a:r>
            <a:r>
              <a:rPr lang="en-US" sz="1800" dirty="0" smtClean="0">
                <a:solidFill>
                  <a:schemeClr val="tx1"/>
                </a:solidFill>
              </a:rPr>
              <a:t>I: </a:t>
            </a:r>
            <a:r>
              <a:rPr lang="en-US" sz="1800" dirty="0" err="1">
                <a:solidFill>
                  <a:schemeClr val="tx1"/>
                </a:solidFill>
              </a:rPr>
              <a:t>Akım</a:t>
            </a:r>
            <a:r>
              <a:rPr lang="en-US" sz="1800" dirty="0">
                <a:solidFill>
                  <a:schemeClr val="tx1"/>
                </a:solidFill>
              </a:rPr>
              <a:t> (</a:t>
            </a:r>
            <a:r>
              <a:rPr lang="en-US" sz="1800" dirty="0" err="1">
                <a:solidFill>
                  <a:schemeClr val="tx1"/>
                </a:solidFill>
              </a:rPr>
              <a:t>Amper</a:t>
            </a:r>
            <a:r>
              <a:rPr lang="en-US" sz="1800" dirty="0">
                <a:solidFill>
                  <a:schemeClr val="tx1"/>
                </a:solidFill>
              </a:rPr>
              <a:t>)</a:t>
            </a:r>
            <a:endParaRPr lang="tr-TR" sz="1800" dirty="0">
              <a:solidFill>
                <a:schemeClr val="tx1"/>
              </a:solidFill>
            </a:endParaRPr>
          </a:p>
          <a:p>
            <a:r>
              <a:rPr lang="en-US" sz="1800" dirty="0">
                <a:solidFill>
                  <a:schemeClr val="tx1"/>
                </a:solidFill>
              </a:rPr>
              <a:t>cos</a:t>
            </a:r>
            <a:r>
              <a:rPr lang="en-US" sz="1800" dirty="0" smtClean="0">
                <a:solidFill>
                  <a:schemeClr val="tx1"/>
                </a:solidFill>
                <a:sym typeface="Symbol"/>
              </a:rPr>
              <a:t></a:t>
            </a:r>
            <a:r>
              <a:rPr lang="en-US" sz="1800" dirty="0" smtClean="0">
                <a:solidFill>
                  <a:schemeClr val="tx1"/>
                </a:solidFill>
              </a:rPr>
              <a:t>: </a:t>
            </a:r>
            <a:r>
              <a:rPr lang="en-US" sz="1800" dirty="0" err="1">
                <a:solidFill>
                  <a:schemeClr val="tx1"/>
                </a:solidFill>
              </a:rPr>
              <a:t>Güç</a:t>
            </a:r>
            <a:r>
              <a:rPr lang="en-US" sz="1800" dirty="0">
                <a:solidFill>
                  <a:schemeClr val="tx1"/>
                </a:solidFill>
              </a:rPr>
              <a:t> </a:t>
            </a:r>
            <a:r>
              <a:rPr lang="en-US" sz="1800" dirty="0" err="1">
                <a:solidFill>
                  <a:schemeClr val="tx1"/>
                </a:solidFill>
              </a:rPr>
              <a:t>faktörü</a:t>
            </a:r>
            <a:r>
              <a:rPr lang="en-US" sz="1800" dirty="0">
                <a:solidFill>
                  <a:schemeClr val="tx1"/>
                </a:solidFill>
              </a:rPr>
              <a:t> (</a:t>
            </a:r>
            <a:r>
              <a:rPr lang="en-US" sz="1800" dirty="0" err="1">
                <a:solidFill>
                  <a:schemeClr val="tx1"/>
                </a:solidFill>
              </a:rPr>
              <a:t>katsayısı</a:t>
            </a:r>
            <a:r>
              <a:rPr lang="en-US" sz="1800" dirty="0">
                <a:solidFill>
                  <a:schemeClr val="tx1"/>
                </a:solidFill>
              </a:rPr>
              <a:t>)-</a:t>
            </a:r>
            <a:r>
              <a:rPr lang="en-US" sz="1800" dirty="0" err="1">
                <a:solidFill>
                  <a:schemeClr val="tx1"/>
                </a:solidFill>
              </a:rPr>
              <a:t>Aktif</a:t>
            </a:r>
            <a:r>
              <a:rPr lang="en-US" sz="1800" dirty="0">
                <a:solidFill>
                  <a:schemeClr val="tx1"/>
                </a:solidFill>
              </a:rPr>
              <a:t> </a:t>
            </a:r>
            <a:r>
              <a:rPr lang="en-US" sz="1800" dirty="0" err="1">
                <a:solidFill>
                  <a:schemeClr val="tx1"/>
                </a:solidFill>
              </a:rPr>
              <a:t>güç</a:t>
            </a:r>
            <a:r>
              <a:rPr lang="en-US" sz="1800" dirty="0">
                <a:solidFill>
                  <a:schemeClr val="tx1"/>
                </a:solidFill>
              </a:rPr>
              <a:t> </a:t>
            </a:r>
            <a:r>
              <a:rPr lang="en-US" sz="1800" dirty="0" err="1">
                <a:solidFill>
                  <a:schemeClr val="tx1"/>
                </a:solidFill>
              </a:rPr>
              <a:t>çarpanı</a:t>
            </a:r>
            <a:endParaRPr lang="tr-TR" sz="1800" dirty="0">
              <a:solidFill>
                <a:schemeClr val="tx1"/>
              </a:solidFill>
            </a:endParaRPr>
          </a:p>
        </p:txBody>
      </p:sp>
    </p:spTree>
    <p:extLst>
      <p:ext uri="{BB962C8B-B14F-4D97-AF65-F5344CB8AC3E}">
        <p14:creationId xmlns:p14="http://schemas.microsoft.com/office/powerpoint/2010/main" val="2398877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2197</TotalTime>
  <Words>675</Words>
  <Application>Microsoft Office PowerPoint</Application>
  <PresentationFormat>Özel</PresentationFormat>
  <Paragraphs>77</Paragraphs>
  <Slides>12</Slides>
  <Notes>2</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12</vt:i4>
      </vt:variant>
    </vt:vector>
  </HeadingPairs>
  <TitlesOfParts>
    <vt:vector size="14" baseType="lpstr">
      <vt:lpstr>Geçmişe bakış</vt:lpstr>
      <vt:lpstr>Equation.DSMT4</vt:lpstr>
      <vt:lpstr> DERS No 5 15 kVA </vt:lpstr>
      <vt:lpstr>EĞİTİMİN İÇERİĞİ</vt:lpstr>
      <vt:lpstr>9. Toprak Kaçağı Koruma Rölesi</vt:lpstr>
      <vt:lpstr>9. Toprak Kaçağı Koruma Rölesi</vt:lpstr>
      <vt:lpstr>9. Toprak Kaçağı Koruma Rölesi</vt:lpstr>
      <vt:lpstr>10. KKTC’deki Yönetmelikler ve Genel Kurallar</vt:lpstr>
      <vt:lpstr>10. KKTC’deki Yönetmelikler ve Genel Kurallar</vt:lpstr>
      <vt:lpstr>11. Güç Hesaplamaları</vt:lpstr>
      <vt:lpstr>11. Güç Hesaplamaları</vt:lpstr>
      <vt:lpstr>11. Güç Hesaplamaları</vt:lpstr>
      <vt:lpstr>11. Güç Hesaplamaları</vt:lpstr>
      <vt:lpstr>12. Sigortalar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ELEKTRİKSEL KALİBRASYON EĞİTİMİ-Level 1</dc:title>
  <dc:creator>seher basak</dc:creator>
  <cp:lastModifiedBy>AMC</cp:lastModifiedBy>
  <cp:revision>142</cp:revision>
  <cp:lastPrinted>2019-02-06T09:11:06Z</cp:lastPrinted>
  <dcterms:created xsi:type="dcterms:W3CDTF">2017-02-12T20:31:44Z</dcterms:created>
  <dcterms:modified xsi:type="dcterms:W3CDTF">2020-02-28T14:28:03Z</dcterms:modified>
</cp:coreProperties>
</file>