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6"/>
  </p:notesMasterIdLst>
  <p:sldIdLst>
    <p:sldId id="257" r:id="rId2"/>
    <p:sldId id="258" r:id="rId3"/>
    <p:sldId id="259" r:id="rId4"/>
    <p:sldId id="260" r:id="rId5"/>
    <p:sldId id="261" r:id="rId6"/>
    <p:sldId id="262" r:id="rId7"/>
    <p:sldId id="283" r:id="rId8"/>
    <p:sldId id="284" r:id="rId9"/>
    <p:sldId id="286" r:id="rId10"/>
    <p:sldId id="320" r:id="rId11"/>
    <p:sldId id="263" r:id="rId12"/>
    <p:sldId id="288" r:id="rId13"/>
    <p:sldId id="296" r:id="rId14"/>
    <p:sldId id="290" r:id="rId15"/>
    <p:sldId id="291" r:id="rId16"/>
    <p:sldId id="292" r:id="rId17"/>
    <p:sldId id="295" r:id="rId18"/>
    <p:sldId id="322" r:id="rId19"/>
    <p:sldId id="323" r:id="rId20"/>
    <p:sldId id="269" r:id="rId21"/>
    <p:sldId id="270" r:id="rId22"/>
    <p:sldId id="325" r:id="rId23"/>
    <p:sldId id="326" r:id="rId24"/>
    <p:sldId id="324" r:id="rId25"/>
    <p:sldId id="277" r:id="rId26"/>
    <p:sldId id="278" r:id="rId27"/>
    <p:sldId id="279" r:id="rId28"/>
    <p:sldId id="280" r:id="rId29"/>
    <p:sldId id="281" r:id="rId30"/>
    <p:sldId id="282" r:id="rId31"/>
    <p:sldId id="271" r:id="rId32"/>
    <p:sldId id="272" r:id="rId33"/>
    <p:sldId id="297" r:id="rId34"/>
    <p:sldId id="273" r:id="rId35"/>
    <p:sldId id="302" r:id="rId36"/>
    <p:sldId id="327" r:id="rId37"/>
    <p:sldId id="334" r:id="rId38"/>
    <p:sldId id="328" r:id="rId39"/>
    <p:sldId id="329" r:id="rId40"/>
    <p:sldId id="330" r:id="rId41"/>
    <p:sldId id="331" r:id="rId42"/>
    <p:sldId id="332" r:id="rId43"/>
    <p:sldId id="333" r:id="rId44"/>
    <p:sldId id="335" r:id="rId45"/>
  </p:sldIdLst>
  <p:sldSz cx="12192000" cy="6858000"/>
  <p:notesSz cx="6889750" cy="96710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snapToGrid="0">
      <p:cViewPr>
        <p:scale>
          <a:sx n="77" d="100"/>
          <a:sy n="77" d="100"/>
        </p:scale>
        <p:origin x="-438" y="-42"/>
      </p:cViewPr>
      <p:guideLst>
        <p:guide orient="horz" pos="2160"/>
        <p:guide pos="3840"/>
      </p:guideLst>
    </p:cSldViewPr>
  </p:slideViewPr>
  <p:outlineViewPr>
    <p:cViewPr>
      <p:scale>
        <a:sx n="33" d="100"/>
        <a:sy n="33" d="100"/>
      </p:scale>
      <p:origin x="0" y="223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tr-TR"/>
          </a:p>
        </p:txBody>
      </p:sp>
      <p:sp>
        <p:nvSpPr>
          <p:cNvPr id="3" name="Veri Yer Tutucusu 2"/>
          <p:cNvSpPr>
            <a:spLocks noGrp="1"/>
          </p:cNvSpPr>
          <p:nvPr>
            <p:ph type="dt" idx="1"/>
          </p:nvPr>
        </p:nvSpPr>
        <p:spPr>
          <a:xfrm>
            <a:off x="3902597" y="0"/>
            <a:ext cx="2985558" cy="485232"/>
          </a:xfrm>
          <a:prstGeom prst="rect">
            <a:avLst/>
          </a:prstGeom>
        </p:spPr>
        <p:txBody>
          <a:bodyPr vert="horz" lIns="94631" tIns="47316" rIns="94631" bIns="47316" rtlCol="0"/>
          <a:lstStyle>
            <a:lvl1pPr algn="r">
              <a:defRPr sz="1200"/>
            </a:lvl1pPr>
          </a:lstStyle>
          <a:p>
            <a:fld id="{4856A311-E138-4FE5-B44B-6A00328264B4}" type="datetimeFigureOut">
              <a:rPr lang="tr-TR" smtClean="0"/>
              <a:pPr/>
              <a:t>17.02.2019</a:t>
            </a:fld>
            <a:endParaRPr lang="tr-TR"/>
          </a:p>
        </p:txBody>
      </p:sp>
      <p:sp>
        <p:nvSpPr>
          <p:cNvPr id="4" name="Slayt Görüntüsü Yer Tutucusu 3"/>
          <p:cNvSpPr>
            <a:spLocks noGrp="1" noRot="1" noChangeAspect="1"/>
          </p:cNvSpPr>
          <p:nvPr>
            <p:ph type="sldImg" idx="2"/>
          </p:nvPr>
        </p:nvSpPr>
        <p:spPr>
          <a:xfrm>
            <a:off x="542925" y="1208088"/>
            <a:ext cx="5803900" cy="3265487"/>
          </a:xfrm>
          <a:prstGeom prst="rect">
            <a:avLst/>
          </a:prstGeom>
          <a:noFill/>
          <a:ln w="12700">
            <a:solidFill>
              <a:prstClr val="black"/>
            </a:solidFill>
          </a:ln>
        </p:spPr>
        <p:txBody>
          <a:bodyPr vert="horz" lIns="94631" tIns="47316" rIns="94631" bIns="47316" rtlCol="0" anchor="ctr"/>
          <a:lstStyle/>
          <a:p>
            <a:endParaRPr lang="tr-TR"/>
          </a:p>
        </p:txBody>
      </p:sp>
      <p:sp>
        <p:nvSpPr>
          <p:cNvPr id="5" name="Not Yer Tutucusu 4"/>
          <p:cNvSpPr>
            <a:spLocks noGrp="1"/>
          </p:cNvSpPr>
          <p:nvPr>
            <p:ph type="body" sz="quarter" idx="3"/>
          </p:nvPr>
        </p:nvSpPr>
        <p:spPr>
          <a:xfrm>
            <a:off x="688975" y="4654193"/>
            <a:ext cx="5511800" cy="3807976"/>
          </a:xfrm>
          <a:prstGeom prst="rect">
            <a:avLst/>
          </a:prstGeom>
        </p:spPr>
        <p:txBody>
          <a:bodyPr vert="horz" lIns="94631" tIns="47316" rIns="94631" bIns="47316"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185820"/>
            <a:ext cx="2985558" cy="485231"/>
          </a:xfrm>
          <a:prstGeom prst="rect">
            <a:avLst/>
          </a:prstGeom>
        </p:spPr>
        <p:txBody>
          <a:bodyPr vert="horz" lIns="94631" tIns="47316" rIns="94631" bIns="47316" rtlCol="0" anchor="b"/>
          <a:lstStyle>
            <a:lvl1pPr algn="l">
              <a:defRPr sz="1200"/>
            </a:lvl1pPr>
          </a:lstStyle>
          <a:p>
            <a:endParaRPr lang="tr-TR"/>
          </a:p>
        </p:txBody>
      </p:sp>
      <p:sp>
        <p:nvSpPr>
          <p:cNvPr id="7" name="Slayt Numarası Yer Tutucusu 6"/>
          <p:cNvSpPr>
            <a:spLocks noGrp="1"/>
          </p:cNvSpPr>
          <p:nvPr>
            <p:ph type="sldNum" sz="quarter" idx="5"/>
          </p:nvPr>
        </p:nvSpPr>
        <p:spPr>
          <a:xfrm>
            <a:off x="3902597" y="9185820"/>
            <a:ext cx="2985558" cy="485231"/>
          </a:xfrm>
          <a:prstGeom prst="rect">
            <a:avLst/>
          </a:prstGeom>
        </p:spPr>
        <p:txBody>
          <a:bodyPr vert="horz" lIns="94631" tIns="47316" rIns="94631" bIns="47316" rtlCol="0" anchor="b"/>
          <a:lstStyle>
            <a:lvl1pPr algn="r">
              <a:defRPr sz="1200"/>
            </a:lvl1pPr>
          </a:lstStyle>
          <a:p>
            <a:fld id="{C4E385C3-1263-4101-B8C2-5930F992F160}" type="slidenum">
              <a:rPr lang="tr-TR" smtClean="0"/>
              <a:pPr/>
              <a:t>‹#›</a:t>
            </a:fld>
            <a:endParaRPr lang="tr-TR"/>
          </a:p>
        </p:txBody>
      </p:sp>
    </p:spTree>
    <p:extLst>
      <p:ext uri="{BB962C8B-B14F-4D97-AF65-F5344CB8AC3E}">
        <p14:creationId xmlns:p14="http://schemas.microsoft.com/office/powerpoint/2010/main" val="190394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918633" y="805921"/>
            <a:ext cx="4958388" cy="3915432"/>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16387"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4044427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858030" y="787453"/>
            <a:ext cx="4987095" cy="3937259"/>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28675" name="Rectangle 2"/>
          <p:cNvSpPr>
            <a:spLocks noGrp="1" noChangeArrowheads="1"/>
          </p:cNvSpPr>
          <p:nvPr>
            <p:ph type="body"/>
          </p:nvPr>
        </p:nvSpPr>
        <p:spPr>
          <a:xfrm>
            <a:off x="669837" y="4986636"/>
            <a:ext cx="5357100" cy="4731427"/>
          </a:xfrm>
          <a:solidFill>
            <a:srgbClr val="FFFFFF"/>
          </a:solidFill>
          <a:ln w="9360">
            <a:solidFill>
              <a:srgbClr val="000000"/>
            </a:solidFill>
            <a:miter lim="800000"/>
          </a:ln>
        </p:spPr>
        <p:txBody>
          <a:bodyPr wrap="none" anchor="ctr"/>
          <a:lstStyle/>
          <a:p>
            <a:endParaRPr lang="tr-TR" altLang="tr-TR" smtClean="0"/>
          </a:p>
        </p:txBody>
      </p:sp>
    </p:spTree>
    <p:extLst>
      <p:ext uri="{BB962C8B-B14F-4D97-AF65-F5344CB8AC3E}">
        <p14:creationId xmlns:p14="http://schemas.microsoft.com/office/powerpoint/2010/main" val="2728436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858029" y="797526"/>
            <a:ext cx="4985500" cy="3935580"/>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30723"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3320269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858029" y="797526"/>
            <a:ext cx="4985500" cy="3935580"/>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32771"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2151318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858029" y="797526"/>
            <a:ext cx="4985500" cy="3935580"/>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32771"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2151318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858029" y="797526"/>
            <a:ext cx="4985500" cy="3935580"/>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34819"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190887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858029" y="797526"/>
            <a:ext cx="4985500" cy="3935580"/>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36867"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3769301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858029" y="797526"/>
            <a:ext cx="4985500" cy="3935580"/>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38915"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255135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899495" y="800884"/>
            <a:ext cx="4958388" cy="3915432"/>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20483"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131070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899495" y="800884"/>
            <a:ext cx="4958388" cy="3915432"/>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22531"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403096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899495" y="800884"/>
            <a:ext cx="4958388" cy="3915432"/>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24579"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314561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896306" y="800884"/>
            <a:ext cx="4959982" cy="3915432"/>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26627" name="Text Box 2"/>
          <p:cNvSpPr>
            <a:spLocks noGrp="1" noChangeArrowheads="1"/>
          </p:cNvSpPr>
          <p:nvPr>
            <p:ph type="body"/>
          </p:nvPr>
        </p:nvSpPr>
        <p:spPr>
          <a:xfrm>
            <a:off x="862815" y="4983277"/>
            <a:ext cx="4959982" cy="6518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8433" rIns="93141" bIns="48433">
            <a:spAutoFit/>
          </a:bodyPr>
          <a:lstStyle/>
          <a:p>
            <a:pPr>
              <a:spcBef>
                <a:spcPts val="466"/>
              </a:spcBef>
              <a:tabLst>
                <a:tab pos="0" algn="l"/>
                <a:tab pos="463299" algn="l"/>
                <a:tab pos="928241" algn="l"/>
                <a:tab pos="1393182" algn="l"/>
                <a:tab pos="1858125" algn="l"/>
                <a:tab pos="2323066" algn="l"/>
                <a:tab pos="2788008" algn="l"/>
                <a:tab pos="3252949" algn="l"/>
                <a:tab pos="3717892" algn="l"/>
                <a:tab pos="4182833" algn="l"/>
                <a:tab pos="4647775" algn="l"/>
                <a:tab pos="5112716" algn="l"/>
                <a:tab pos="5577659" algn="l"/>
                <a:tab pos="6042600" algn="l"/>
                <a:tab pos="6507542" algn="l"/>
                <a:tab pos="6972484" algn="l"/>
                <a:tab pos="7437426" algn="l"/>
                <a:tab pos="7902367" algn="l"/>
                <a:tab pos="8367309" algn="l"/>
                <a:tab pos="8832251" algn="l"/>
                <a:tab pos="9297193" algn="l"/>
              </a:tabLst>
            </a:pPr>
            <a:r>
              <a:rPr lang="en-GB" altLang="tr-TR" smtClean="0"/>
              <a:t>Birinci, ikinci veya üçüncü taraf denetimi olup olmadığına bakmaksızın tüm denetimlerde gerçek bulguların karşılaştırılabilecekleri bir şeyler olmalıdır. Bir proses veya faaliyet her hangi bir kriter bulunmadan denetlenemez.   </a:t>
            </a:r>
          </a:p>
        </p:txBody>
      </p:sp>
    </p:spTree>
    <p:extLst>
      <p:ext uri="{BB962C8B-B14F-4D97-AF65-F5344CB8AC3E}">
        <p14:creationId xmlns:p14="http://schemas.microsoft.com/office/powerpoint/2010/main" val="45119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858029" y="797526"/>
            <a:ext cx="4985500" cy="3935580"/>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30723"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4105648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858029" y="797526"/>
            <a:ext cx="4985500" cy="3935580"/>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30723"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138332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858029" y="797526"/>
            <a:ext cx="4985500" cy="3935580"/>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30723"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419586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858029" y="797526"/>
            <a:ext cx="4985500" cy="3935580"/>
          </a:xfrm>
          <a:prstGeom prst="rect">
            <a:avLst/>
          </a:prstGeom>
          <a:solidFill>
            <a:srgbClr val="FFFFFF"/>
          </a:solidFill>
          <a:ln w="9360">
            <a:solidFill>
              <a:srgbClr val="000000"/>
            </a:solidFill>
            <a:miter lim="800000"/>
            <a:headEnd/>
            <a:tailEnd/>
          </a:ln>
        </p:spPr>
        <p:txBody>
          <a:bodyPr wrap="none" lIns="94631" tIns="47316" rIns="94631" bIns="47316"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buClr>
                <a:srgbClr val="FFFFFF"/>
              </a:buClr>
            </a:pPr>
            <a:endParaRPr lang="tr-TR" altLang="tr-TR" sz="2500">
              <a:solidFill>
                <a:schemeClr val="bg1"/>
              </a:solidFill>
            </a:endParaRPr>
          </a:p>
        </p:txBody>
      </p:sp>
      <p:sp>
        <p:nvSpPr>
          <p:cNvPr id="30723" name="Rectangle 2"/>
          <p:cNvSpPr>
            <a:spLocks noGrp="1" noChangeArrowheads="1"/>
          </p:cNvSpPr>
          <p:nvPr>
            <p:ph type="body"/>
          </p:nvPr>
        </p:nvSpPr>
        <p:spPr>
          <a:xfrm>
            <a:off x="669837" y="4986635"/>
            <a:ext cx="5357100" cy="4721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smtClean="0"/>
          </a:p>
        </p:txBody>
      </p:sp>
    </p:spTree>
    <p:extLst>
      <p:ext uri="{BB962C8B-B14F-4D97-AF65-F5344CB8AC3E}">
        <p14:creationId xmlns:p14="http://schemas.microsoft.com/office/powerpoint/2010/main" val="201044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A1600AA-3DB1-4DE0-9895-BC14457EB060}" type="datetimeFigureOut">
              <a:rPr lang="tr-TR" smtClean="0"/>
              <a:pPr/>
              <a:t>17.02.2019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8E9B15-D926-440B-8755-B99C40D1803D}"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24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1600AA-3DB1-4DE0-9895-BC14457EB060}" type="datetimeFigureOut">
              <a:rPr lang="tr-TR" smtClean="0"/>
              <a:pPr/>
              <a:t>17.02.2019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83660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1600AA-3DB1-4DE0-9895-BC14457EB060}" type="datetimeFigureOut">
              <a:rPr lang="tr-TR" smtClean="0"/>
              <a:pPr/>
              <a:t>17.02.2019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383963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914400" y="141288"/>
            <a:ext cx="10354733" cy="1431925"/>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914401" y="1657350"/>
            <a:ext cx="5075767" cy="2566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3367" y="1657350"/>
            <a:ext cx="5075767" cy="2566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914401" y="4376739"/>
            <a:ext cx="5075767" cy="2568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6193367" y="4376739"/>
            <a:ext cx="5075767" cy="2568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3"/>
          <p:cNvSpPr>
            <a:spLocks noGrp="1" noChangeArrowheads="1"/>
          </p:cNvSpPr>
          <p:nvPr>
            <p:ph type="dt" idx="10"/>
          </p:nvPr>
        </p:nvSpPr>
        <p:spPr/>
        <p:txBody>
          <a:bodyPr/>
          <a:lstStyle>
            <a:lvl1pPr>
              <a:defRPr/>
            </a:lvl1pPr>
          </a:lstStyle>
          <a:p>
            <a:pPr>
              <a:defRPr/>
            </a:pPr>
            <a:r>
              <a:rPr lang="tr-TR"/>
              <a:t>Rev.13 may 2008 </a:t>
            </a:r>
            <a:endParaRPr lang="en-GB"/>
          </a:p>
        </p:txBody>
      </p:sp>
      <p:sp>
        <p:nvSpPr>
          <p:cNvPr id="8" name="Rectangle 4"/>
          <p:cNvSpPr>
            <a:spLocks noGrp="1" noChangeArrowheads="1"/>
          </p:cNvSpPr>
          <p:nvPr>
            <p:ph type="ftr" idx="11"/>
          </p:nvPr>
        </p:nvSpPr>
        <p:spPr/>
        <p:txBody>
          <a:bodyPr/>
          <a:lstStyle>
            <a:lvl1pPr>
              <a:defRPr/>
            </a:lvl1pPr>
          </a:lstStyle>
          <a:p>
            <a:pPr>
              <a:defRPr/>
            </a:pPr>
            <a:r>
              <a:rPr lang="en-GB"/>
              <a:t>CMC International (UK) Ltd</a:t>
            </a:r>
          </a:p>
          <a:p>
            <a:pPr>
              <a:defRPr/>
            </a:pPr>
            <a:endParaRPr lang="en-GB"/>
          </a:p>
        </p:txBody>
      </p:sp>
    </p:spTree>
    <p:extLst>
      <p:ext uri="{BB962C8B-B14F-4D97-AF65-F5344CB8AC3E}">
        <p14:creationId xmlns:p14="http://schemas.microsoft.com/office/powerpoint/2010/main" val="195187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1600AA-3DB1-4DE0-9895-BC14457EB060}" type="datetimeFigureOut">
              <a:rPr lang="tr-TR" smtClean="0"/>
              <a:pPr/>
              <a:t>17.02.2019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409866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A1600AA-3DB1-4DE0-9895-BC14457EB060}" type="datetimeFigureOut">
              <a:rPr lang="tr-TR" smtClean="0"/>
              <a:pPr/>
              <a:t>17.02.2019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8E9B15-D926-440B-8755-B99C40D1803D}"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51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A1600AA-3DB1-4DE0-9895-BC14457EB060}" type="datetimeFigureOut">
              <a:rPr lang="tr-TR" smtClean="0"/>
              <a:pPr/>
              <a:t>17.02.2019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156027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A1600AA-3DB1-4DE0-9895-BC14457EB060}" type="datetimeFigureOut">
              <a:rPr lang="tr-TR" smtClean="0"/>
              <a:pPr/>
              <a:t>17.02.2019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24934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A1600AA-3DB1-4DE0-9895-BC14457EB060}" type="datetimeFigureOut">
              <a:rPr lang="tr-TR" smtClean="0"/>
              <a:pPr/>
              <a:t>17.02.2019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13198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1600AA-3DB1-4DE0-9895-BC14457EB060}" type="datetimeFigureOut">
              <a:rPr lang="tr-TR" smtClean="0"/>
              <a:pPr/>
              <a:t>17.02.2019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163680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1600AA-3DB1-4DE0-9895-BC14457EB060}" type="datetimeFigureOut">
              <a:rPr lang="tr-TR" smtClean="0"/>
              <a:pPr/>
              <a:t>17.02.2019</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E8E9B15-D926-440B-8755-B99C40D1803D}" type="slidenum">
              <a:rPr lang="tr-TR" smtClean="0"/>
              <a:pPr/>
              <a:t>‹#›</a:t>
            </a:fld>
            <a:endParaRPr lang="tr-TR"/>
          </a:p>
        </p:txBody>
      </p:sp>
    </p:spTree>
    <p:extLst>
      <p:ext uri="{BB962C8B-B14F-4D97-AF65-F5344CB8AC3E}">
        <p14:creationId xmlns:p14="http://schemas.microsoft.com/office/powerpoint/2010/main" val="174103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A1600AA-3DB1-4DE0-9895-BC14457EB060}" type="datetimeFigureOut">
              <a:rPr lang="tr-TR" smtClean="0"/>
              <a:pPr/>
              <a:t>17.02.2019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8E9B15-D926-440B-8755-B99C40D1803D}" type="slidenum">
              <a:rPr lang="tr-TR" smtClean="0"/>
              <a:pPr/>
              <a:t>‹#›</a:t>
            </a:fld>
            <a:endParaRPr lang="tr-TR"/>
          </a:p>
        </p:txBody>
      </p:sp>
    </p:spTree>
    <p:extLst>
      <p:ext uri="{BB962C8B-B14F-4D97-AF65-F5344CB8AC3E}">
        <p14:creationId xmlns:p14="http://schemas.microsoft.com/office/powerpoint/2010/main" val="160892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A1600AA-3DB1-4DE0-9895-BC14457EB060}" type="datetimeFigureOut">
              <a:rPr lang="tr-TR" smtClean="0"/>
              <a:pPr/>
              <a:t>17.02.2019</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E8E9B15-D926-440B-8755-B99C40D1803D}"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72666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38.png"/><Relationship Id="rId12"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63714" y="863144"/>
            <a:ext cx="70866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a:lnSpc>
                <a:spcPct val="160000"/>
              </a:lnSpc>
              <a:buClr>
                <a:srgbClr val="000000"/>
              </a:buClr>
              <a:buSzPct val="100000"/>
              <a:buFont typeface="Times New Roman" panose="02020603050405020304" pitchFamily="18" charset="0"/>
              <a:buNone/>
            </a:pPr>
            <a:endParaRPr lang="en-GB" altLang="tr-TR" sz="4000" b="1">
              <a:solidFill>
                <a:srgbClr val="000000"/>
              </a:solidFill>
            </a:endParaRPr>
          </a:p>
          <a:p>
            <a:pPr algn="ctr">
              <a:buClr>
                <a:srgbClr val="FF6600"/>
              </a:buClr>
              <a:buSzPct val="100000"/>
              <a:buFont typeface="Times New Roman" panose="02020603050405020304" pitchFamily="18" charset="0"/>
              <a:buNone/>
            </a:pPr>
            <a:r>
              <a:rPr lang="en-GB" altLang="tr-TR" sz="4000" b="1">
                <a:solidFill>
                  <a:srgbClr val="FF6600"/>
                </a:solidFill>
              </a:rPr>
              <a:t> </a:t>
            </a:r>
          </a:p>
        </p:txBody>
      </p:sp>
      <p:sp>
        <p:nvSpPr>
          <p:cNvPr id="4099" name="Rectangle 18"/>
          <p:cNvSpPr>
            <a:spLocks noGrp="1" noChangeArrowheads="1"/>
          </p:cNvSpPr>
          <p:nvPr>
            <p:ph type="title" sz="quarter"/>
          </p:nvPr>
        </p:nvSpPr>
        <p:spPr>
          <a:xfrm>
            <a:off x="2451228" y="425767"/>
            <a:ext cx="7632848" cy="3789040"/>
          </a:xfrm>
        </p:spPr>
        <p:txBody>
          <a:bodyPr>
            <a:normAutofit/>
          </a:bodyPr>
          <a:lstStyle/>
          <a:p>
            <a:pPr algn="ctr" eaLnBrk="1" hangingPunct="1">
              <a:spcBef>
                <a:spcPct val="50000"/>
              </a:spcBef>
              <a:defRPr/>
            </a:pPr>
            <a:r>
              <a:rPr lang="tr-TR" dirty="0" smtClean="0">
                <a:solidFill>
                  <a:schemeClr val="tx1">
                    <a:lumMod val="75000"/>
                    <a:lumOff val="25000"/>
                  </a:schemeClr>
                </a:solidFill>
              </a:rPr>
              <a:t/>
            </a:r>
            <a:br>
              <a:rPr lang="tr-TR" dirty="0" smtClean="0">
                <a:solidFill>
                  <a:schemeClr val="tx1">
                    <a:lumMod val="75000"/>
                    <a:lumOff val="25000"/>
                  </a:schemeClr>
                </a:solidFill>
              </a:rPr>
            </a:br>
            <a:r>
              <a:rPr kumimoji="1" lang="tr-TR" sz="5300" b="1" dirty="0" smtClean="0">
                <a:ln w="12700">
                  <a:solidFill>
                    <a:schemeClr val="tx2">
                      <a:satMod val="155000"/>
                    </a:schemeClr>
                  </a:solidFill>
                  <a:prstDash val="solid"/>
                </a:ln>
                <a:latin typeface="Arial" panose="020B0604020202020204" pitchFamily="34" charset="0"/>
                <a:cs typeface="Arial" panose="020B0604020202020204" pitchFamily="34" charset="0"/>
              </a:rPr>
              <a:t>DERS No 2</a:t>
            </a:r>
            <a:br>
              <a:rPr kumimoji="1" lang="tr-TR" sz="5300" b="1" dirty="0" smtClean="0">
                <a:ln w="12700">
                  <a:solidFill>
                    <a:schemeClr val="tx2">
                      <a:satMod val="155000"/>
                    </a:schemeClr>
                  </a:solidFill>
                  <a:prstDash val="solid"/>
                </a:ln>
                <a:latin typeface="Arial" panose="020B0604020202020204" pitchFamily="34" charset="0"/>
                <a:cs typeface="Arial" panose="020B0604020202020204" pitchFamily="34" charset="0"/>
              </a:rPr>
            </a:br>
            <a:r>
              <a:rPr kumimoji="1" lang="tr-TR" sz="5300" b="1" dirty="0" smtClean="0">
                <a:ln w="12700">
                  <a:solidFill>
                    <a:schemeClr val="tx2">
                      <a:satMod val="155000"/>
                    </a:schemeClr>
                  </a:solidFill>
                  <a:prstDash val="solid"/>
                </a:ln>
                <a:latin typeface="Arial" panose="020B0604020202020204" pitchFamily="34" charset="0"/>
                <a:cs typeface="Arial" panose="020B0604020202020204" pitchFamily="34" charset="0"/>
              </a:rPr>
              <a:t>15 kVA</a:t>
            </a:r>
            <a:r>
              <a:rPr kumimoji="1" lang="tr-TR"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r>
            <a:br>
              <a:rPr kumimoji="1" lang="tr-TR"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br>
            <a:endParaRPr lang="tr-TR" sz="4900" b="1" dirty="0">
              <a:solidFill>
                <a:srgbClr val="000000"/>
              </a:solidFill>
              <a:latin typeface="Arial" panose="020B0604020202020204" pitchFamily="34" charset="0"/>
              <a:ea typeface="+mn-ea"/>
              <a:cs typeface="Arial" panose="020B0604020202020204" pitchFamily="34" charset="0"/>
            </a:endParaRPr>
          </a:p>
        </p:txBody>
      </p:sp>
      <p:pic>
        <p:nvPicPr>
          <p:cNvPr id="34818" name="Picture 2" descr="ELECTRIC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6224" y="1924228"/>
            <a:ext cx="1268732" cy="12687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LECTRIC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5948" y="1924228"/>
            <a:ext cx="1268732" cy="126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6140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524000" y="928689"/>
            <a:ext cx="9144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algn="l" rtl="0" fontAlgn="base">
              <a:lnSpc>
                <a:spcPct val="85000"/>
              </a:lnSpc>
              <a:spcBef>
                <a:spcPct val="20000"/>
              </a:spcBef>
              <a:spcAft>
                <a:spcPct val="0"/>
              </a:spcAft>
              <a:buChar char="•"/>
              <a:defRPr sz="3200" kern="1200" spc="-50">
                <a:solidFill>
                  <a:schemeClr val="tx1"/>
                </a:solidFill>
                <a:latin typeface="Arial" panose="020B0604020202020204" pitchFamily="34" charset="0"/>
                <a:ea typeface="+mj-ea"/>
                <a:cs typeface="+mj-cs"/>
              </a:defRPr>
            </a:lvl1pPr>
            <a:lvl2pPr marL="742950" indent="-285750" algn="l" rtl="0" fontAlgn="base">
              <a:lnSpc>
                <a:spcPct val="85000"/>
              </a:lnSpc>
              <a:spcBef>
                <a:spcPct val="20000"/>
              </a:spcBef>
              <a:spcAft>
                <a:spcPct val="0"/>
              </a:spcAft>
              <a:buChar char="–"/>
              <a:defRPr sz="2800">
                <a:solidFill>
                  <a:schemeClr val="tx1"/>
                </a:solidFill>
                <a:latin typeface="Arial" panose="020B0604020202020204" pitchFamily="34" charset="0"/>
              </a:defRPr>
            </a:lvl2pPr>
            <a:lvl3pPr marL="1143000" indent="-228600" algn="l" rtl="0" fontAlgn="base">
              <a:lnSpc>
                <a:spcPct val="85000"/>
              </a:lnSpc>
              <a:spcBef>
                <a:spcPct val="20000"/>
              </a:spcBef>
              <a:spcAft>
                <a:spcPct val="0"/>
              </a:spcAft>
              <a:buChar char="•"/>
              <a:defRPr sz="2400">
                <a:solidFill>
                  <a:schemeClr val="tx1"/>
                </a:solidFill>
                <a:latin typeface="Arial" panose="020B0604020202020204" pitchFamily="34" charset="0"/>
              </a:defRPr>
            </a:lvl3pPr>
            <a:lvl4pPr marL="16002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4pPr>
            <a:lvl5pPr marL="20574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9pPr>
          </a:lstStyle>
          <a:p>
            <a:pPr>
              <a:spcBef>
                <a:spcPct val="50000"/>
              </a:spcBef>
              <a:buNone/>
              <a:defRPr/>
            </a:pPr>
            <a:r>
              <a:rPr lang="tr-TR" altLang="tr-TR" b="1" dirty="0" smtClean="0"/>
              <a:t>Çalışma</a:t>
            </a:r>
            <a:endParaRPr lang="en-GB" altLang="tr-TR" b="1" dirty="0"/>
          </a:p>
        </p:txBody>
      </p:sp>
      <p:pic>
        <p:nvPicPr>
          <p:cNvPr id="24578" name="Picture 2"/>
          <p:cNvPicPr>
            <a:picLocks noChangeAspect="1" noChangeArrowheads="1"/>
          </p:cNvPicPr>
          <p:nvPr/>
        </p:nvPicPr>
        <p:blipFill>
          <a:blip r:embed="rId3" cstate="print"/>
          <a:srcRect/>
          <a:stretch>
            <a:fillRect/>
          </a:stretch>
        </p:blipFill>
        <p:spPr bwMode="auto">
          <a:xfrm>
            <a:off x="3317630" y="2415978"/>
            <a:ext cx="4869909" cy="2198223"/>
          </a:xfrm>
          <a:prstGeom prst="rect">
            <a:avLst/>
          </a:prstGeom>
          <a:noFill/>
          <a:ln w="9525">
            <a:noFill/>
            <a:miter lim="800000"/>
            <a:headEnd/>
            <a:tailEnd/>
          </a:ln>
        </p:spPr>
      </p:pic>
      <p:sp>
        <p:nvSpPr>
          <p:cNvPr id="7" name="6 Metin kutusu"/>
          <p:cNvSpPr txBox="1"/>
          <p:nvPr/>
        </p:nvSpPr>
        <p:spPr>
          <a:xfrm>
            <a:off x="1491175" y="2110155"/>
            <a:ext cx="8320739" cy="461665"/>
          </a:xfrm>
          <a:prstGeom prst="rect">
            <a:avLst/>
          </a:prstGeom>
          <a:noFill/>
        </p:spPr>
        <p:txBody>
          <a:bodyPr wrap="none" rtlCol="0">
            <a:spAutoFit/>
          </a:bodyPr>
          <a:lstStyle/>
          <a:p>
            <a:r>
              <a:rPr lang="tr-TR" sz="2400" dirty="0" smtClean="0"/>
              <a:t>Her bir direncin üzerinden geçen akım ve gerilimleri hesaplayınız</a:t>
            </a:r>
            <a:r>
              <a:rPr lang="tr-TR" dirty="0" smtClean="0"/>
              <a:t>. </a:t>
            </a:r>
            <a:endParaRPr lang="tr-TR" dirty="0"/>
          </a:p>
        </p:txBody>
      </p:sp>
    </p:spTree>
    <p:extLst>
      <p:ext uri="{BB962C8B-B14F-4D97-AF65-F5344CB8AC3E}">
        <p14:creationId xmlns:p14="http://schemas.microsoft.com/office/powerpoint/2010/main" val="29848507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Dikdörtgen 2"/>
          <p:cNvSpPr>
            <a:spLocks noChangeArrowheads="1"/>
          </p:cNvSpPr>
          <p:nvPr/>
        </p:nvSpPr>
        <p:spPr bwMode="auto">
          <a:xfrm>
            <a:off x="1187355" y="1844824"/>
            <a:ext cx="1008569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defRPr>
            </a:lvl9pPr>
          </a:lstStyle>
          <a:p>
            <a:r>
              <a:rPr lang="tr-TR" u="sng" dirty="0">
                <a:solidFill>
                  <a:schemeClr val="tx1"/>
                </a:solidFill>
                <a:latin typeface="Arial" panose="020B0604020202020204" pitchFamily="34" charset="0"/>
                <a:ea typeface="SimHei" panose="02010609060101010101" pitchFamily="49" charset="-122"/>
                <a:cs typeface="Arial" panose="020B0604020202020204" pitchFamily="34" charset="0"/>
              </a:rPr>
              <a:t>Doğru Akım / Gerilim (DC) </a:t>
            </a:r>
            <a:r>
              <a:rPr lang="tr-TR" dirty="0">
                <a:solidFill>
                  <a:schemeClr val="tx1"/>
                </a:solidFill>
                <a:latin typeface="Arial" panose="020B0604020202020204" pitchFamily="34" charset="0"/>
                <a:ea typeface="SimHei" panose="02010609060101010101" pitchFamily="49" charset="-122"/>
                <a:cs typeface="Arial" panose="020B0604020202020204" pitchFamily="34" charset="0"/>
              </a:rPr>
              <a:t>: Doğru akımın kısa tanımı "Zamana bağlı olarak yönü ve şiddeti değişmeyen akıma doğru akım denir." seklindedir. </a:t>
            </a:r>
            <a:endParaRPr lang="tr-TR" dirty="0" smtClean="0">
              <a:solidFill>
                <a:schemeClr val="tx1"/>
              </a:solidFill>
              <a:latin typeface="Arial" panose="020B0604020202020204" pitchFamily="34" charset="0"/>
              <a:ea typeface="SimHei" panose="02010609060101010101" pitchFamily="49" charset="-122"/>
              <a:cs typeface="Arial" panose="020B0604020202020204" pitchFamily="34" charset="0"/>
            </a:endParaRPr>
          </a:p>
          <a:p>
            <a:endParaRPr lang="tr-TR" dirty="0">
              <a:solidFill>
                <a:schemeClr val="tx1"/>
              </a:solidFill>
              <a:latin typeface="Arial" panose="020B0604020202020204" pitchFamily="34" charset="0"/>
              <a:ea typeface="SimHei" panose="02010609060101010101" pitchFamily="49" charset="-122"/>
              <a:cs typeface="Arial" panose="020B0604020202020204" pitchFamily="34" charset="0"/>
            </a:endParaRPr>
          </a:p>
          <a:p>
            <a:r>
              <a:rPr lang="tr-TR" u="sng" dirty="0">
                <a:solidFill>
                  <a:schemeClr val="tx1"/>
                </a:solidFill>
                <a:latin typeface="Arial" panose="020B0604020202020204" pitchFamily="34" charset="0"/>
                <a:ea typeface="SimHei" panose="02010609060101010101" pitchFamily="49" charset="-122"/>
                <a:cs typeface="Arial" panose="020B0604020202020204" pitchFamily="34" charset="0"/>
              </a:rPr>
              <a:t>Alternatif Akım (AC) </a:t>
            </a:r>
            <a:r>
              <a:rPr lang="tr-TR" dirty="0">
                <a:solidFill>
                  <a:schemeClr val="tx1"/>
                </a:solidFill>
                <a:latin typeface="Arial" panose="020B0604020202020204" pitchFamily="34" charset="0"/>
                <a:ea typeface="SimHei" panose="02010609060101010101" pitchFamily="49" charset="-122"/>
                <a:cs typeface="Arial" panose="020B0604020202020204" pitchFamily="34" charset="0"/>
              </a:rPr>
              <a:t>: Alternatifin kelime anlamı "</a:t>
            </a:r>
            <a:r>
              <a:rPr lang="tr-TR" dirty="0" smtClean="0">
                <a:solidFill>
                  <a:schemeClr val="tx1"/>
                </a:solidFill>
                <a:latin typeface="Arial" panose="020B0604020202020204" pitchFamily="34" charset="0"/>
                <a:ea typeface="SimHei" panose="02010609060101010101" pitchFamily="49" charset="-122"/>
                <a:cs typeface="Arial" panose="020B0604020202020204" pitchFamily="34" charset="0"/>
              </a:rPr>
              <a:t>Degişken</a:t>
            </a:r>
            <a:r>
              <a:rPr lang="tr-TR" dirty="0">
                <a:solidFill>
                  <a:schemeClr val="tx1"/>
                </a:solidFill>
                <a:latin typeface="Arial" panose="020B0604020202020204" pitchFamily="34" charset="0"/>
                <a:ea typeface="SimHei" panose="02010609060101010101" pitchFamily="49" charset="-122"/>
                <a:cs typeface="Arial" panose="020B0604020202020204" pitchFamily="34" charset="0"/>
              </a:rPr>
              <a:t>" dir. Alternatif akımın kısa tanımı ise "Zamana baglı olarak yönü ve siddeti </a:t>
            </a:r>
            <a:r>
              <a:rPr lang="tr-TR" dirty="0" smtClean="0">
                <a:solidFill>
                  <a:schemeClr val="tx1"/>
                </a:solidFill>
                <a:latin typeface="Arial" panose="020B0604020202020204" pitchFamily="34" charset="0"/>
                <a:ea typeface="SimHei" panose="02010609060101010101" pitchFamily="49" charset="-122"/>
                <a:cs typeface="Arial" panose="020B0604020202020204" pitchFamily="34" charset="0"/>
              </a:rPr>
              <a:t>degişen </a:t>
            </a:r>
            <a:r>
              <a:rPr lang="tr-TR" dirty="0">
                <a:solidFill>
                  <a:schemeClr val="tx1"/>
                </a:solidFill>
                <a:latin typeface="Arial" panose="020B0604020202020204" pitchFamily="34" charset="0"/>
                <a:ea typeface="SimHei" panose="02010609060101010101" pitchFamily="49" charset="-122"/>
                <a:cs typeface="Arial" panose="020B0604020202020204" pitchFamily="34" charset="0"/>
              </a:rPr>
              <a:t>akıma alternatif akım denir." </a:t>
            </a:r>
            <a:r>
              <a:rPr lang="tr-TR" dirty="0" smtClean="0">
                <a:solidFill>
                  <a:schemeClr val="tx1"/>
                </a:solidFill>
                <a:latin typeface="Arial" panose="020B0604020202020204" pitchFamily="34" charset="0"/>
                <a:ea typeface="SimHei" panose="02010609060101010101" pitchFamily="49" charset="-122"/>
                <a:cs typeface="Arial" panose="020B0604020202020204" pitchFamily="34" charset="0"/>
              </a:rPr>
              <a:t>şeklindedir</a:t>
            </a:r>
            <a:r>
              <a:rPr lang="tr-TR" dirty="0">
                <a:solidFill>
                  <a:schemeClr val="tx1"/>
                </a:solidFill>
                <a:latin typeface="Arial" panose="020B0604020202020204" pitchFamily="34" charset="0"/>
                <a:ea typeface="SimHei" panose="02010609060101010101" pitchFamily="49" charset="-122"/>
                <a:cs typeface="Arial" panose="020B0604020202020204" pitchFamily="34" charset="0"/>
              </a:rPr>
              <a:t>. Alternatif </a:t>
            </a:r>
            <a:r>
              <a:rPr lang="tr-TR" dirty="0" smtClean="0">
                <a:solidFill>
                  <a:schemeClr val="tx1"/>
                </a:solidFill>
                <a:latin typeface="Arial" panose="020B0604020202020204" pitchFamily="34" charset="0"/>
                <a:ea typeface="SimHei" panose="02010609060101010101" pitchFamily="49" charset="-122"/>
                <a:cs typeface="Arial" panose="020B0604020202020204" pitchFamily="34" charset="0"/>
              </a:rPr>
              <a:t>akım veya gerilim </a:t>
            </a:r>
            <a:r>
              <a:rPr lang="tr-TR" dirty="0">
                <a:solidFill>
                  <a:schemeClr val="tx1"/>
                </a:solidFill>
                <a:latin typeface="Arial" panose="020B0604020202020204" pitchFamily="34" charset="0"/>
                <a:ea typeface="SimHei" panose="02010609060101010101" pitchFamily="49" charset="-122"/>
                <a:cs typeface="Arial" panose="020B0604020202020204" pitchFamily="34" charset="0"/>
              </a:rPr>
              <a:t>zaman içerisinde ortalaması ‘0’ olan </a:t>
            </a:r>
            <a:r>
              <a:rPr lang="tr-TR" dirty="0" smtClean="0">
                <a:solidFill>
                  <a:schemeClr val="tx1"/>
                </a:solidFill>
                <a:latin typeface="Arial" panose="020B0604020202020204" pitchFamily="34" charset="0"/>
                <a:ea typeface="SimHei" panose="02010609060101010101" pitchFamily="49" charset="-122"/>
                <a:cs typeface="Arial" panose="020B0604020202020204" pitchFamily="34" charset="0"/>
              </a:rPr>
              <a:t>akım veya gerilimdir</a:t>
            </a:r>
            <a:r>
              <a:rPr lang="tr-TR" dirty="0">
                <a:solidFill>
                  <a:schemeClr val="tx1"/>
                </a:solidFill>
                <a:latin typeface="Arial" panose="020B0604020202020204" pitchFamily="34" charset="0"/>
                <a:ea typeface="SimHei" panose="02010609060101010101" pitchFamily="49" charset="-122"/>
                <a:cs typeface="Arial" panose="020B0604020202020204" pitchFamily="34" charset="0"/>
              </a:rPr>
              <a:t>.</a:t>
            </a:r>
          </a:p>
          <a:p>
            <a:pPr eaLnBrk="1" hangingPunct="1"/>
            <a:endParaRPr lang="tr-TR" altLang="tr-TR" dirty="0">
              <a:solidFill>
                <a:schemeClr val="tx1"/>
              </a:solidFill>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1388076" y="557198"/>
            <a:ext cx="9411730" cy="159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b">
            <a:spAutoFit/>
          </a:bodyPr>
          <a:lstStyle>
            <a:lvl1pPr algn="l" rtl="0" fontAlgn="base">
              <a:lnSpc>
                <a:spcPct val="85000"/>
              </a:lnSpc>
              <a:spcBef>
                <a:spcPct val="20000"/>
              </a:spcBef>
              <a:spcAft>
                <a:spcPct val="0"/>
              </a:spcAft>
              <a:buChar char="•"/>
              <a:defRPr sz="3200" kern="1200" spc="-50">
                <a:solidFill>
                  <a:schemeClr val="tx1"/>
                </a:solidFill>
                <a:latin typeface="Arial" panose="020B0604020202020204" pitchFamily="34" charset="0"/>
                <a:ea typeface="+mj-ea"/>
                <a:cs typeface="+mj-cs"/>
              </a:defRPr>
            </a:lvl1pPr>
            <a:lvl2pPr marL="742950" indent="-285750" algn="l" rtl="0" fontAlgn="base">
              <a:lnSpc>
                <a:spcPct val="85000"/>
              </a:lnSpc>
              <a:spcBef>
                <a:spcPct val="20000"/>
              </a:spcBef>
              <a:spcAft>
                <a:spcPct val="0"/>
              </a:spcAft>
              <a:buChar char="–"/>
              <a:defRPr sz="2800">
                <a:solidFill>
                  <a:schemeClr val="tx1"/>
                </a:solidFill>
                <a:latin typeface="Arial" panose="020B0604020202020204" pitchFamily="34" charset="0"/>
              </a:defRPr>
            </a:lvl2pPr>
            <a:lvl3pPr marL="1143000" indent="-228600" algn="l" rtl="0" fontAlgn="base">
              <a:lnSpc>
                <a:spcPct val="85000"/>
              </a:lnSpc>
              <a:spcBef>
                <a:spcPct val="20000"/>
              </a:spcBef>
              <a:spcAft>
                <a:spcPct val="0"/>
              </a:spcAft>
              <a:buChar char="•"/>
              <a:defRPr sz="2400">
                <a:solidFill>
                  <a:schemeClr val="tx1"/>
                </a:solidFill>
                <a:latin typeface="Arial" panose="020B0604020202020204" pitchFamily="34" charset="0"/>
              </a:defRPr>
            </a:lvl3pPr>
            <a:lvl4pPr marL="16002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4pPr>
            <a:lvl5pPr marL="20574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9pPr>
          </a:lstStyle>
          <a:p>
            <a:pPr>
              <a:buNone/>
            </a:pPr>
            <a:r>
              <a:rPr lang="tr-TR" b="1" dirty="0"/>
              <a:t>Doğru </a:t>
            </a:r>
            <a:r>
              <a:rPr lang="tr-TR" b="1" dirty="0" smtClean="0"/>
              <a:t>Akım / Gerilim </a:t>
            </a:r>
            <a:r>
              <a:rPr lang="tr-TR" b="1" dirty="0"/>
              <a:t>ve Alternatif Akım / </a:t>
            </a:r>
            <a:r>
              <a:rPr lang="tr-TR" b="1" dirty="0" smtClean="0"/>
              <a:t>Gerilim</a:t>
            </a:r>
            <a:r>
              <a:rPr lang="tr-TR" dirty="0"/>
              <a:t> </a:t>
            </a:r>
            <a:r>
              <a:rPr lang="tr-TR" dirty="0" smtClean="0"/>
              <a:t>              </a:t>
            </a:r>
            <a:r>
              <a:rPr lang="tr-TR" b="1" dirty="0" smtClean="0"/>
              <a:t>( </a:t>
            </a:r>
            <a:r>
              <a:rPr lang="tr-TR" b="1" dirty="0"/>
              <a:t>AC / DC )</a:t>
            </a:r>
            <a:endParaRPr lang="tr-TR" dirty="0"/>
          </a:p>
          <a:p>
            <a:pPr algn="ctr">
              <a:spcBef>
                <a:spcPct val="50000"/>
              </a:spcBef>
              <a:buNone/>
              <a:defRPr/>
            </a:pPr>
            <a:endParaRPr lang="en-GB" altLang="tr-TR" b="1" dirty="0"/>
          </a:p>
        </p:txBody>
      </p:sp>
    </p:spTree>
    <p:extLst>
      <p:ext uri="{BB962C8B-B14F-4D97-AF65-F5344CB8AC3E}">
        <p14:creationId xmlns:p14="http://schemas.microsoft.com/office/powerpoint/2010/main" val="17421356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Arial" panose="020B0604020202020204" pitchFamily="34" charset="0"/>
                <a:cs typeface="Arial" panose="020B0604020202020204" pitchFamily="34" charset="0"/>
              </a:rPr>
              <a:t>AC-DC Gerilim</a:t>
            </a:r>
            <a:endParaRPr lang="tr-TR" sz="32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a:latin typeface="Arial" panose="020B0604020202020204" pitchFamily="34" charset="0"/>
                <a:cs typeface="Arial" panose="020B0604020202020204" pitchFamily="34" charset="0"/>
              </a:rPr>
              <a:t>Zaman içerisinde yönü ve şiddeti belli bir düzen içerisinde değişen akıma alternatif akım denir. En bilinen A.C dalga biçimi sinüs dalgasıdır. </a:t>
            </a:r>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D.C. gerilim kaynağı bulunan devrede akım üretecin “+” kutbundan “-” kutbuna doğru direnç üzerinden geçerek ulaşır. A.C gerilim kaynağı bulunan devrede ise kaynağın sabit bir “+” ya da “-” kutbu yoktur. Kutuplar sürekli değiştiği için her kutup değişiminde direnç üzerinden geçen akımın da yönü değişecektir. Bu şekilde zamana göre yönü ve şiddeti değişen akıma alternatif akım denir. </a:t>
            </a:r>
            <a:endParaRPr lang="tr-TR" dirty="0" smtClean="0">
              <a:latin typeface="Arial" panose="020B0604020202020204" pitchFamily="34" charset="0"/>
              <a:cs typeface="Arial" panose="020B0604020202020204" pitchFamily="34" charset="0"/>
            </a:endParaRPr>
          </a:p>
          <a:p>
            <a:endParaRPr lang="tr-TR" dirty="0"/>
          </a:p>
        </p:txBody>
      </p:sp>
      <p:pic>
        <p:nvPicPr>
          <p:cNvPr id="5" name="Resim 4"/>
          <p:cNvPicPr>
            <a:picLocks noChangeAspect="1"/>
          </p:cNvPicPr>
          <p:nvPr/>
        </p:nvPicPr>
        <p:blipFill>
          <a:blip r:embed="rId2" cstate="print"/>
          <a:stretch>
            <a:fillRect/>
          </a:stretch>
        </p:blipFill>
        <p:spPr>
          <a:xfrm>
            <a:off x="3294655" y="4510618"/>
            <a:ext cx="4019550" cy="1466850"/>
          </a:xfrm>
          <a:prstGeom prst="rect">
            <a:avLst/>
          </a:prstGeom>
        </p:spPr>
      </p:pic>
    </p:spTree>
    <p:extLst>
      <p:ext uri="{BB962C8B-B14F-4D97-AF65-F5344CB8AC3E}">
        <p14:creationId xmlns:p14="http://schemas.microsoft.com/office/powerpoint/2010/main" val="169684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Arial" panose="020B0604020202020204" pitchFamily="34" charset="0"/>
                <a:cs typeface="Arial" panose="020B0604020202020204" pitchFamily="34" charset="0"/>
              </a:rPr>
              <a:t>Genlik, Frekans, Periyot</a:t>
            </a:r>
            <a:endParaRPr lang="tr-TR" sz="32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pPr marL="0" indent="0">
              <a:buNone/>
            </a:pPr>
            <a:r>
              <a:rPr lang="tr-TR" u="sng" dirty="0" smtClean="0">
                <a:latin typeface="Arial" panose="020B0604020202020204" pitchFamily="34" charset="0"/>
                <a:cs typeface="Arial" panose="020B0604020202020204" pitchFamily="34" charset="0"/>
              </a:rPr>
              <a:t>Periyot: </a:t>
            </a:r>
            <a:r>
              <a:rPr lang="tr-TR" dirty="0" smtClean="0">
                <a:latin typeface="Arial" panose="020B0604020202020204" pitchFamily="34" charset="0"/>
                <a:cs typeface="Arial" panose="020B0604020202020204" pitchFamily="34" charset="0"/>
              </a:rPr>
              <a:t>Gerilim </a:t>
            </a:r>
            <a:r>
              <a:rPr lang="tr-TR" dirty="0">
                <a:latin typeface="Arial" panose="020B0604020202020204" pitchFamily="34" charset="0"/>
                <a:cs typeface="Arial" panose="020B0604020202020204" pitchFamily="34" charset="0"/>
              </a:rPr>
              <a:t>değerinin sıfırdan başlayarak pozitif maksimum değere çıkması, buradan tekrar düşerek sıfıra inmesi, ardından negatif maksimum değere ulaşması ve artarak tekrar sıfıra çıkması sonunda geçen zamana </a:t>
            </a:r>
            <a:r>
              <a:rPr lang="tr-TR" dirty="0" smtClean="0">
                <a:latin typeface="Arial" panose="020B0604020202020204" pitchFamily="34" charset="0"/>
                <a:cs typeface="Arial" panose="020B0604020202020204" pitchFamily="34" charset="0"/>
              </a:rPr>
              <a:t>denir</a:t>
            </a:r>
            <a:r>
              <a:rPr lang="tr-TR" dirty="0">
                <a:latin typeface="Arial" panose="020B0604020202020204" pitchFamily="34" charset="0"/>
                <a:cs typeface="Arial" panose="020B0604020202020204" pitchFamily="34" charset="0"/>
              </a:rPr>
              <a:t>. Periyot, T harfi ile gösterilir. Birimi</a:t>
            </a:r>
            <a:r>
              <a:rPr lang="tr-TR" i="1" dirty="0">
                <a:latin typeface="Arial" panose="020B0604020202020204" pitchFamily="34" charset="0"/>
                <a:cs typeface="Arial" panose="020B0604020202020204" pitchFamily="34" charset="0"/>
              </a:rPr>
              <a:t> </a:t>
            </a:r>
            <a:r>
              <a:rPr lang="tr-TR" i="1" dirty="0" err="1">
                <a:latin typeface="Arial" panose="020B0604020202020204" pitchFamily="34" charset="0"/>
                <a:cs typeface="Arial" panose="020B0604020202020204" pitchFamily="34" charset="0"/>
              </a:rPr>
              <a:t>saniye</a:t>
            </a:r>
            <a:r>
              <a:rPr lang="tr-TR" dirty="0" err="1">
                <a:latin typeface="Arial" panose="020B0604020202020204" pitchFamily="34" charset="0"/>
                <a:cs typeface="Arial" panose="020B0604020202020204" pitchFamily="34" charset="0"/>
              </a:rPr>
              <a:t>’dir</a:t>
            </a:r>
            <a:r>
              <a:rPr lang="tr-TR" dirty="0" smtClean="0">
                <a:latin typeface="Arial" panose="020B0604020202020204" pitchFamily="34" charset="0"/>
                <a:cs typeface="Arial" panose="020B0604020202020204" pitchFamily="34" charset="0"/>
              </a:rPr>
              <a:t>.</a:t>
            </a:r>
          </a:p>
          <a:p>
            <a:pPr marL="0" indent="0">
              <a:buNone/>
            </a:pPr>
            <a:r>
              <a:rPr lang="tr-TR" u="sng" dirty="0" smtClean="0">
                <a:latin typeface="Arial" panose="020B0604020202020204" pitchFamily="34" charset="0"/>
                <a:cs typeface="Arial" panose="020B0604020202020204" pitchFamily="34" charset="0"/>
              </a:rPr>
              <a:t>Frekans: </a:t>
            </a:r>
            <a:r>
              <a:rPr lang="tr-TR" dirty="0" smtClean="0">
                <a:latin typeface="Arial" panose="020B0604020202020204" pitchFamily="34" charset="0"/>
                <a:cs typeface="Arial" panose="020B0604020202020204" pitchFamily="34" charset="0"/>
              </a:rPr>
              <a:t>Bir </a:t>
            </a:r>
            <a:r>
              <a:rPr lang="tr-TR" dirty="0">
                <a:latin typeface="Arial" panose="020B0604020202020204" pitchFamily="34" charset="0"/>
                <a:cs typeface="Arial" panose="020B0604020202020204" pitchFamily="34" charset="0"/>
              </a:rPr>
              <a:t>saniyede oluşan periyot </a:t>
            </a:r>
            <a:r>
              <a:rPr lang="tr-TR" dirty="0" smtClean="0">
                <a:latin typeface="Arial" panose="020B0604020202020204" pitchFamily="34" charset="0"/>
                <a:cs typeface="Arial" panose="020B0604020202020204" pitchFamily="34" charset="0"/>
              </a:rPr>
              <a:t>sayısına</a:t>
            </a:r>
            <a:r>
              <a:rPr lang="tr-TR" dirty="0">
                <a:latin typeface="Arial" panose="020B0604020202020204" pitchFamily="34" charset="0"/>
                <a:cs typeface="Arial" panose="020B0604020202020204" pitchFamily="34" charset="0"/>
              </a:rPr>
              <a:t> denir. Frekans, f ile gösterilir. Frekansın birimi </a:t>
            </a:r>
            <a:r>
              <a:rPr lang="tr-TR" i="1" dirty="0">
                <a:latin typeface="Arial" panose="020B0604020202020204" pitchFamily="34" charset="0"/>
                <a:cs typeface="Arial" panose="020B0604020202020204" pitchFamily="34" charset="0"/>
              </a:rPr>
              <a:t>Hertz (Hz)</a:t>
            </a:r>
            <a:r>
              <a:rPr lang="tr-TR" dirty="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dir</a:t>
            </a:r>
            <a:r>
              <a:rPr lang="tr-TR" dirty="0">
                <a:latin typeface="Arial" panose="020B0604020202020204" pitchFamily="34" charset="0"/>
                <a:cs typeface="Arial" panose="020B0604020202020204" pitchFamily="34" charset="0"/>
              </a:rPr>
              <a:t>. Şebekelerimizde kullandığımızı alternatif akımın frekansı 50 </a:t>
            </a:r>
            <a:r>
              <a:rPr lang="tr-TR" dirty="0" err="1">
                <a:latin typeface="Arial" panose="020B0604020202020204" pitchFamily="34" charset="0"/>
                <a:cs typeface="Arial" panose="020B0604020202020204" pitchFamily="34" charset="0"/>
              </a:rPr>
              <a:t>Hz’dir</a:t>
            </a:r>
            <a:r>
              <a:rPr lang="tr-TR" dirty="0" smtClean="0">
                <a:latin typeface="Arial" panose="020B0604020202020204" pitchFamily="34" charset="0"/>
                <a:cs typeface="Arial" panose="020B0604020202020204" pitchFamily="34" charset="0"/>
              </a:rPr>
              <a:t>. Frekans </a:t>
            </a:r>
            <a:r>
              <a:rPr lang="tr-TR" dirty="0">
                <a:latin typeface="Arial" panose="020B0604020202020204" pitchFamily="34" charset="0"/>
                <a:cs typeface="Arial" panose="020B0604020202020204" pitchFamily="34" charset="0"/>
              </a:rPr>
              <a:t>ile periyot arasındaki ilişki, aşağıdaki gibi ifade edilebilir</a:t>
            </a:r>
            <a:r>
              <a:rPr lang="tr-TR" dirty="0" smtClean="0">
                <a:latin typeface="Arial" panose="020B0604020202020204" pitchFamily="34" charset="0"/>
                <a:cs typeface="Arial" panose="020B0604020202020204" pitchFamily="34" charset="0"/>
              </a:rPr>
              <a:t>:</a:t>
            </a:r>
          </a:p>
          <a:p>
            <a:pPr marL="0" indent="0">
              <a:buNone/>
            </a:pPr>
            <a:endParaRPr lang="tr-TR" dirty="0">
              <a:latin typeface="Arial" panose="020B0604020202020204" pitchFamily="34" charset="0"/>
              <a:cs typeface="Arial" panose="020B0604020202020204" pitchFamily="34" charset="0"/>
            </a:endParaRPr>
          </a:p>
          <a:p>
            <a:pPr marL="0" indent="0" algn="ctr">
              <a:buNone/>
            </a:pPr>
            <a:r>
              <a:rPr lang="tr-TR" dirty="0" smtClean="0">
                <a:latin typeface="Arial" panose="020B0604020202020204" pitchFamily="34" charset="0"/>
                <a:cs typeface="Arial" panose="020B0604020202020204" pitchFamily="34" charset="0"/>
              </a:rPr>
              <a:t>F = 1 / T</a:t>
            </a:r>
          </a:p>
          <a:p>
            <a:pPr marL="0" indent="0">
              <a:buNone/>
            </a:pPr>
            <a:endParaRPr lang="tr-TR" dirty="0"/>
          </a:p>
        </p:txBody>
      </p:sp>
    </p:spTree>
    <p:extLst>
      <p:ext uri="{BB962C8B-B14F-4D97-AF65-F5344CB8AC3E}">
        <p14:creationId xmlns:p14="http://schemas.microsoft.com/office/powerpoint/2010/main" val="155052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Arial" panose="020B0604020202020204" pitchFamily="34" charset="0"/>
                <a:cs typeface="Arial" panose="020B0604020202020204" pitchFamily="34" charset="0"/>
              </a:rPr>
              <a:t>Alternatif Akım Değerleri</a:t>
            </a:r>
            <a:endParaRPr lang="tr-TR" sz="32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u="sng" dirty="0">
                <a:latin typeface="Arial" panose="020B0604020202020204" pitchFamily="34" charset="0"/>
                <a:cs typeface="Arial" panose="020B0604020202020204" pitchFamily="34" charset="0"/>
              </a:rPr>
              <a:t>Ani </a:t>
            </a:r>
            <a:r>
              <a:rPr lang="tr-TR" u="sng" dirty="0" smtClean="0">
                <a:latin typeface="Arial" panose="020B0604020202020204" pitchFamily="34" charset="0"/>
                <a:cs typeface="Arial" panose="020B0604020202020204" pitchFamily="34" charset="0"/>
              </a:rPr>
              <a:t>değer: </a:t>
            </a:r>
            <a:r>
              <a:rPr lang="tr-TR" dirty="0">
                <a:latin typeface="Arial" panose="020B0604020202020204" pitchFamily="34" charset="0"/>
                <a:cs typeface="Arial" panose="020B0604020202020204" pitchFamily="34" charset="0"/>
              </a:rPr>
              <a:t>Sinüs şekline sahip ve şiddeti sürekli değişen alternatif akım ya da gerilimin herhangi bir t anındaki genlik değerine ani değer </a:t>
            </a:r>
            <a:r>
              <a:rPr lang="tr-TR" dirty="0" smtClean="0">
                <a:latin typeface="Arial" panose="020B0604020202020204" pitchFamily="34" charset="0"/>
                <a:cs typeface="Arial" panose="020B0604020202020204" pitchFamily="34" charset="0"/>
              </a:rPr>
              <a:t>denir. Ani </a:t>
            </a:r>
            <a:r>
              <a:rPr lang="tr-TR" dirty="0">
                <a:latin typeface="Arial" panose="020B0604020202020204" pitchFamily="34" charset="0"/>
                <a:cs typeface="Arial" panose="020B0604020202020204" pitchFamily="34" charset="0"/>
              </a:rPr>
              <a:t>değerler </a:t>
            </a:r>
            <a:r>
              <a:rPr lang="tr-TR" dirty="0" smtClean="0">
                <a:latin typeface="Arial" panose="020B0604020202020204" pitchFamily="34" charset="0"/>
                <a:cs typeface="Arial" panose="020B0604020202020204" pitchFamily="34" charset="0"/>
              </a:rPr>
              <a:t>küçük </a:t>
            </a:r>
            <a:r>
              <a:rPr lang="tr-TR" dirty="0">
                <a:latin typeface="Arial" panose="020B0604020202020204" pitchFamily="34" charset="0"/>
                <a:cs typeface="Arial" panose="020B0604020202020204" pitchFamily="34" charset="0"/>
              </a:rPr>
              <a:t>harflerle gösterilir. Ani gerilim “ v ” ile ani akım ise “i ” ile gösterilir. Ani değerler şu şekilde ifade edilir</a:t>
            </a:r>
            <a:r>
              <a:rPr lang="tr-TR" dirty="0" smtClean="0">
                <a:latin typeface="Arial" panose="020B0604020202020204" pitchFamily="34" charset="0"/>
                <a:cs typeface="Arial" panose="020B0604020202020204" pitchFamily="34" charset="0"/>
              </a:rPr>
              <a:t>:</a:t>
            </a:r>
          </a:p>
          <a:p>
            <a:endParaRPr lang="tr-TR" dirty="0"/>
          </a:p>
        </p:txBody>
      </p:sp>
      <p:pic>
        <p:nvPicPr>
          <p:cNvPr id="4" name="Resim 3"/>
          <p:cNvPicPr>
            <a:picLocks noChangeAspect="1"/>
          </p:cNvPicPr>
          <p:nvPr/>
        </p:nvPicPr>
        <p:blipFill>
          <a:blip r:embed="rId2" cstate="print"/>
          <a:stretch>
            <a:fillRect/>
          </a:stretch>
        </p:blipFill>
        <p:spPr>
          <a:xfrm>
            <a:off x="1091397" y="3481456"/>
            <a:ext cx="5162359" cy="1487251"/>
          </a:xfrm>
          <a:prstGeom prst="rect">
            <a:avLst/>
          </a:prstGeom>
        </p:spPr>
      </p:pic>
      <p:pic>
        <p:nvPicPr>
          <p:cNvPr id="5" name="Resim 4"/>
          <p:cNvPicPr>
            <a:picLocks noChangeAspect="1"/>
          </p:cNvPicPr>
          <p:nvPr/>
        </p:nvPicPr>
        <p:blipFill>
          <a:blip r:embed="rId3" cstate="print"/>
          <a:stretch>
            <a:fillRect/>
          </a:stretch>
        </p:blipFill>
        <p:spPr>
          <a:xfrm>
            <a:off x="6977100" y="2985925"/>
            <a:ext cx="4219575" cy="2828925"/>
          </a:xfrm>
          <a:prstGeom prst="rect">
            <a:avLst/>
          </a:prstGeom>
        </p:spPr>
      </p:pic>
    </p:spTree>
    <p:extLst>
      <p:ext uri="{BB962C8B-B14F-4D97-AF65-F5344CB8AC3E}">
        <p14:creationId xmlns:p14="http://schemas.microsoft.com/office/powerpoint/2010/main" val="128354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u="sng" dirty="0">
                <a:latin typeface="Arial" panose="020B0604020202020204" pitchFamily="34" charset="0"/>
                <a:cs typeface="Arial" panose="020B0604020202020204" pitchFamily="34" charset="0"/>
              </a:rPr>
              <a:t>Maksimum </a:t>
            </a:r>
            <a:r>
              <a:rPr lang="tr-TR" u="sng" dirty="0" smtClean="0">
                <a:latin typeface="Arial" panose="020B0604020202020204" pitchFamily="34" charset="0"/>
                <a:cs typeface="Arial" panose="020B0604020202020204" pitchFamily="34" charset="0"/>
              </a:rPr>
              <a:t>değer: </a:t>
            </a:r>
            <a:r>
              <a:rPr lang="tr-TR" dirty="0" smtClean="0">
                <a:latin typeface="Arial" panose="020B0604020202020204" pitchFamily="34" charset="0"/>
                <a:cs typeface="Arial" panose="020B0604020202020204" pitchFamily="34" charset="0"/>
              </a:rPr>
              <a:t>Alternatif </a:t>
            </a:r>
            <a:r>
              <a:rPr lang="tr-TR" dirty="0">
                <a:latin typeface="Arial" panose="020B0604020202020204" pitchFamily="34" charset="0"/>
                <a:cs typeface="Arial" panose="020B0604020202020204" pitchFamily="34" charset="0"/>
              </a:rPr>
              <a:t>akım ya da gerilimin ani değerlerinin en </a:t>
            </a:r>
            <a:r>
              <a:rPr lang="tr-TR" dirty="0" smtClean="0">
                <a:latin typeface="Arial" panose="020B0604020202020204" pitchFamily="34" charset="0"/>
                <a:cs typeface="Arial" panose="020B0604020202020204" pitchFamily="34" charset="0"/>
              </a:rPr>
              <a:t>büyüğüdür</a:t>
            </a:r>
            <a:r>
              <a:rPr lang="tr-TR" dirty="0">
                <a:latin typeface="Arial" panose="020B0604020202020204" pitchFamily="34" charset="0"/>
                <a:cs typeface="Arial" panose="020B0604020202020204" pitchFamily="34" charset="0"/>
              </a:rPr>
              <a:t>. Gerilimin maksimum değeri </a:t>
            </a:r>
            <a:r>
              <a:rPr lang="tr-TR" dirty="0" err="1">
                <a:latin typeface="Arial" panose="020B0604020202020204" pitchFamily="34" charset="0"/>
                <a:cs typeface="Arial" panose="020B0604020202020204" pitchFamily="34" charset="0"/>
              </a:rPr>
              <a:t>Vm</a:t>
            </a:r>
            <a:r>
              <a:rPr lang="tr-TR" dirty="0">
                <a:latin typeface="Arial" panose="020B0604020202020204" pitchFamily="34" charset="0"/>
                <a:cs typeface="Arial" panose="020B0604020202020204" pitchFamily="34" charset="0"/>
              </a:rPr>
              <a:t> , akımın maksimum değeri </a:t>
            </a:r>
            <a:r>
              <a:rPr lang="tr-TR" dirty="0" err="1">
                <a:latin typeface="Arial" panose="020B0604020202020204" pitchFamily="34" charset="0"/>
                <a:cs typeface="Arial" panose="020B0604020202020204" pitchFamily="34" charset="0"/>
              </a:rPr>
              <a:t>Im</a:t>
            </a:r>
            <a:r>
              <a:rPr lang="tr-TR" dirty="0">
                <a:latin typeface="Arial" panose="020B0604020202020204" pitchFamily="34" charset="0"/>
                <a:cs typeface="Arial" panose="020B0604020202020204" pitchFamily="34" charset="0"/>
              </a:rPr>
              <a:t> ile gösterilir. Sinüs dalga şekline sahip alternatif akım ya da gerilim, pozitif maksimum değerini (+Vm,+Im) </a:t>
            </a:r>
            <a:r>
              <a:rPr lang="tr-TR" dirty="0" smtClean="0">
                <a:latin typeface="Arial" panose="020B0604020202020204" pitchFamily="34" charset="0"/>
                <a:cs typeface="Arial" panose="020B0604020202020204" pitchFamily="34" charset="0"/>
              </a:rPr>
              <a:t>90° </a:t>
            </a:r>
            <a:r>
              <a:rPr lang="tr-TR" dirty="0">
                <a:latin typeface="Arial" panose="020B0604020202020204" pitchFamily="34" charset="0"/>
                <a:cs typeface="Arial" panose="020B0604020202020204" pitchFamily="34" charset="0"/>
              </a:rPr>
              <a:t>ya da </a:t>
            </a:r>
            <a:r>
              <a:rPr lang="el-GR" dirty="0" smtClean="0">
                <a:latin typeface="Arial" panose="020B0604020202020204" pitchFamily="34" charset="0"/>
                <a:cs typeface="Arial" panose="020B0604020202020204" pitchFamily="34" charset="0"/>
              </a:rPr>
              <a:t>π/2’</a:t>
            </a:r>
            <a:r>
              <a:rPr lang="tr-TR" dirty="0" smtClean="0">
                <a:latin typeface="Arial" panose="020B0604020202020204" pitchFamily="34" charset="0"/>
                <a:cs typeface="Arial" panose="020B0604020202020204" pitchFamily="34" charset="0"/>
              </a:rPr>
              <a:t>de, negatif </a:t>
            </a:r>
            <a:r>
              <a:rPr lang="tr-TR" dirty="0">
                <a:latin typeface="Arial" panose="020B0604020202020204" pitchFamily="34" charset="0"/>
                <a:cs typeface="Arial" panose="020B0604020202020204" pitchFamily="34" charset="0"/>
              </a:rPr>
              <a:t>maksimum değerini; </a:t>
            </a:r>
            <a:r>
              <a:rPr lang="tr-TR" dirty="0" smtClean="0">
                <a:latin typeface="Arial" panose="020B0604020202020204" pitchFamily="34" charset="0"/>
                <a:cs typeface="Arial" panose="020B0604020202020204" pitchFamily="34" charset="0"/>
              </a:rPr>
              <a:t>(-Vm,-Im) </a:t>
            </a:r>
            <a:r>
              <a:rPr lang="tr-TR" dirty="0">
                <a:latin typeface="Arial" panose="020B0604020202020204" pitchFamily="34" charset="0"/>
                <a:cs typeface="Arial" panose="020B0604020202020204" pitchFamily="34" charset="0"/>
              </a:rPr>
              <a:t>ise 270° ya da 3</a:t>
            </a:r>
            <a:r>
              <a:rPr lang="el-GR" dirty="0">
                <a:latin typeface="Arial" panose="020B0604020202020204" pitchFamily="34" charset="0"/>
                <a:cs typeface="Arial" panose="020B0604020202020204" pitchFamily="34" charset="0"/>
              </a:rPr>
              <a:t>π/2’</a:t>
            </a:r>
            <a:r>
              <a:rPr lang="tr-TR" dirty="0" smtClean="0">
                <a:latin typeface="Arial" panose="020B0604020202020204" pitchFamily="34" charset="0"/>
                <a:cs typeface="Arial" panose="020B0604020202020204" pitchFamily="34" charset="0"/>
              </a:rPr>
              <a:t>de alır.</a:t>
            </a:r>
          </a:p>
          <a:p>
            <a:endParaRPr lang="tr-TR" dirty="0">
              <a:latin typeface="Arial" panose="020B0604020202020204" pitchFamily="34" charset="0"/>
              <a:cs typeface="Arial" panose="020B0604020202020204" pitchFamily="34" charset="0"/>
            </a:endParaRPr>
          </a:p>
        </p:txBody>
      </p:sp>
      <p:sp>
        <p:nvSpPr>
          <p:cNvPr id="4" name="Unvan 1"/>
          <p:cNvSpPr>
            <a:spLocks noGrp="1"/>
          </p:cNvSpPr>
          <p:nvPr>
            <p:ph type="title"/>
          </p:nvPr>
        </p:nvSpPr>
        <p:spPr/>
        <p:txBody>
          <a:bodyPr>
            <a:normAutofit/>
          </a:bodyPr>
          <a:lstStyle/>
          <a:p>
            <a:r>
              <a:rPr lang="tr-TR" sz="3200" b="1" dirty="0" smtClean="0">
                <a:latin typeface="Arial" panose="020B0604020202020204" pitchFamily="34" charset="0"/>
                <a:cs typeface="Arial" panose="020B0604020202020204" pitchFamily="34" charset="0"/>
              </a:rPr>
              <a:t>Alternatif Akım Değerleri</a:t>
            </a:r>
            <a:endParaRPr lang="tr-TR" sz="3200" b="1"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cstate="print"/>
          <a:stretch>
            <a:fillRect/>
          </a:stretch>
        </p:blipFill>
        <p:spPr>
          <a:xfrm>
            <a:off x="3412721" y="3508612"/>
            <a:ext cx="4029075" cy="2133600"/>
          </a:xfrm>
          <a:prstGeom prst="rect">
            <a:avLst/>
          </a:prstGeom>
        </p:spPr>
      </p:pic>
    </p:spTree>
    <p:extLst>
      <p:ext uri="{BB962C8B-B14F-4D97-AF65-F5344CB8AC3E}">
        <p14:creationId xmlns:p14="http://schemas.microsoft.com/office/powerpoint/2010/main" val="378282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u="sng" dirty="0" smtClean="0">
                <a:latin typeface="Arial" panose="020B0604020202020204" pitchFamily="34" charset="0"/>
                <a:cs typeface="Arial" panose="020B0604020202020204" pitchFamily="34" charset="0"/>
              </a:rPr>
              <a:t>Tepeden Tepeye Gerilim: </a:t>
            </a:r>
            <a:r>
              <a:rPr lang="tr-TR" dirty="0" smtClean="0">
                <a:latin typeface="Arial" panose="020B0604020202020204" pitchFamily="34" charset="0"/>
                <a:cs typeface="Arial" panose="020B0604020202020204" pitchFamily="34" charset="0"/>
              </a:rPr>
              <a:t>Sinüs </a:t>
            </a:r>
            <a:r>
              <a:rPr lang="tr-TR" dirty="0">
                <a:latin typeface="Arial" panose="020B0604020202020204" pitchFamily="34" charset="0"/>
                <a:cs typeface="Arial" panose="020B0604020202020204" pitchFamily="34" charset="0"/>
              </a:rPr>
              <a:t>dalgasında pozitif ve negatif maksimum değerler arasındaki genlik değerine tepeden tepeye gerilim denir ve </a:t>
            </a:r>
            <a:r>
              <a:rPr lang="tr-TR" dirty="0" err="1">
                <a:latin typeface="Arial" panose="020B0604020202020204" pitchFamily="34" charset="0"/>
                <a:cs typeface="Arial" panose="020B0604020202020204" pitchFamily="34" charset="0"/>
              </a:rPr>
              <a:t>Vpp</a:t>
            </a:r>
            <a:r>
              <a:rPr lang="tr-TR" dirty="0">
                <a:latin typeface="Arial" panose="020B0604020202020204" pitchFamily="34" charset="0"/>
                <a:cs typeface="Arial" panose="020B0604020202020204" pitchFamily="34" charset="0"/>
              </a:rPr>
              <a:t> ( </a:t>
            </a:r>
            <a:r>
              <a:rPr lang="tr-TR" dirty="0" err="1">
                <a:latin typeface="Arial" panose="020B0604020202020204" pitchFamily="34" charset="0"/>
                <a:cs typeface="Arial" panose="020B0604020202020204" pitchFamily="34" charset="0"/>
              </a:rPr>
              <a:t>pp</a:t>
            </a:r>
            <a:r>
              <a:rPr lang="tr-TR" dirty="0">
                <a:latin typeface="Arial" panose="020B0604020202020204" pitchFamily="34" charset="0"/>
                <a:cs typeface="Arial" panose="020B0604020202020204" pitchFamily="34" charset="0"/>
              </a:rPr>
              <a:t>, İngilizce </a:t>
            </a:r>
            <a:r>
              <a:rPr lang="tr-TR" dirty="0" err="1">
                <a:latin typeface="Arial" panose="020B0604020202020204" pitchFamily="34" charset="0"/>
                <a:cs typeface="Arial" panose="020B0604020202020204" pitchFamily="34" charset="0"/>
              </a:rPr>
              <a:t>peak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to</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peak</a:t>
            </a:r>
            <a:r>
              <a:rPr lang="tr-TR" dirty="0">
                <a:latin typeface="Arial" panose="020B0604020202020204" pitchFamily="34" charset="0"/>
                <a:cs typeface="Arial" panose="020B0604020202020204" pitchFamily="34" charset="0"/>
              </a:rPr>
              <a:t> –pik tu pik diye okunur teriminin kısaltmasıdır) olarak isimlendirilir </a:t>
            </a:r>
            <a:r>
              <a:rPr lang="tr-TR" dirty="0" smtClean="0">
                <a:latin typeface="Arial" panose="020B0604020202020204" pitchFamily="34" charset="0"/>
                <a:cs typeface="Arial" panose="020B0604020202020204" pitchFamily="34" charset="0"/>
              </a:rPr>
              <a:t>. Pozitif </a:t>
            </a:r>
            <a:r>
              <a:rPr lang="tr-TR" dirty="0">
                <a:latin typeface="Arial" panose="020B0604020202020204" pitchFamily="34" charset="0"/>
                <a:cs typeface="Arial" panose="020B0604020202020204" pitchFamily="34" charset="0"/>
              </a:rPr>
              <a:t>maksimum değer +</a:t>
            </a:r>
            <a:r>
              <a:rPr lang="tr-TR" dirty="0" err="1">
                <a:latin typeface="Arial" panose="020B0604020202020204" pitchFamily="34" charset="0"/>
                <a:cs typeface="Arial" panose="020B0604020202020204" pitchFamily="34" charset="0"/>
              </a:rPr>
              <a:t>Vp</a:t>
            </a:r>
            <a:r>
              <a:rPr lang="tr-TR" dirty="0">
                <a:latin typeface="Arial" panose="020B0604020202020204" pitchFamily="34" charset="0"/>
                <a:cs typeface="Arial" panose="020B0604020202020204" pitchFamily="34" charset="0"/>
              </a:rPr>
              <a:t>, negatif maksimum değer de -</a:t>
            </a:r>
            <a:r>
              <a:rPr lang="tr-TR" dirty="0" err="1">
                <a:latin typeface="Arial" panose="020B0604020202020204" pitchFamily="34" charset="0"/>
                <a:cs typeface="Arial" panose="020B0604020202020204" pitchFamily="34" charset="0"/>
              </a:rPr>
              <a:t>Vp</a:t>
            </a:r>
            <a:r>
              <a:rPr lang="tr-TR" dirty="0">
                <a:latin typeface="Arial" panose="020B0604020202020204" pitchFamily="34" charset="0"/>
                <a:cs typeface="Arial" panose="020B0604020202020204" pitchFamily="34" charset="0"/>
              </a:rPr>
              <a:t> olarak da </a:t>
            </a:r>
            <a:r>
              <a:rPr lang="tr-TR" dirty="0" smtClean="0">
                <a:latin typeface="Arial" panose="020B0604020202020204" pitchFamily="34" charset="0"/>
                <a:cs typeface="Arial" panose="020B0604020202020204" pitchFamily="34" charset="0"/>
              </a:rPr>
              <a:t>isimlendirilir. </a:t>
            </a:r>
          </a:p>
          <a:p>
            <a:endParaRPr lang="tr-TR" dirty="0"/>
          </a:p>
        </p:txBody>
      </p:sp>
      <p:sp>
        <p:nvSpPr>
          <p:cNvPr id="4" name="Unvan 1"/>
          <p:cNvSpPr>
            <a:spLocks noGrp="1"/>
          </p:cNvSpPr>
          <p:nvPr>
            <p:ph type="title"/>
          </p:nvPr>
        </p:nvSpPr>
        <p:spPr/>
        <p:txBody>
          <a:bodyPr>
            <a:normAutofit/>
          </a:bodyPr>
          <a:lstStyle/>
          <a:p>
            <a:r>
              <a:rPr lang="tr-TR" sz="3200" b="1" dirty="0" smtClean="0">
                <a:latin typeface="Arial" panose="020B0604020202020204" pitchFamily="34" charset="0"/>
                <a:cs typeface="Arial" panose="020B0604020202020204" pitchFamily="34" charset="0"/>
              </a:rPr>
              <a:t>Alternatif Akım Değerleri</a:t>
            </a:r>
            <a:endParaRPr lang="tr-TR" sz="3200" b="1"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cstate="print"/>
          <a:stretch>
            <a:fillRect/>
          </a:stretch>
        </p:blipFill>
        <p:spPr>
          <a:xfrm>
            <a:off x="2823806" y="3484515"/>
            <a:ext cx="5201077" cy="2098504"/>
          </a:xfrm>
          <a:prstGeom prst="rect">
            <a:avLst/>
          </a:prstGeom>
        </p:spPr>
      </p:pic>
    </p:spTree>
    <p:extLst>
      <p:ext uri="{BB962C8B-B14F-4D97-AF65-F5344CB8AC3E}">
        <p14:creationId xmlns:p14="http://schemas.microsoft.com/office/powerpoint/2010/main" val="423385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u="sng" dirty="0">
                <a:latin typeface="Arial" panose="020B0604020202020204" pitchFamily="34" charset="0"/>
                <a:cs typeface="Arial" panose="020B0604020202020204" pitchFamily="34" charset="0"/>
              </a:rPr>
              <a:t>Etkin </a:t>
            </a:r>
            <a:r>
              <a:rPr lang="tr-TR" u="sng" dirty="0" smtClean="0">
                <a:latin typeface="Arial" panose="020B0604020202020204" pitchFamily="34" charset="0"/>
                <a:cs typeface="Arial" panose="020B0604020202020204" pitchFamily="34" charset="0"/>
              </a:rPr>
              <a:t>değer:  </a:t>
            </a:r>
            <a:r>
              <a:rPr lang="tr-TR" dirty="0" err="1" smtClean="0">
                <a:latin typeface="Arial" panose="020B0604020202020204" pitchFamily="34" charset="0"/>
                <a:cs typeface="Arial" panose="020B0604020202020204" pitchFamily="34" charset="0"/>
              </a:rPr>
              <a:t>A.C’nin</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bir alıcı üzerinde yaptığı işe eşit iş yapan D.C karşılığıdır. Örnek olarak belirli bir zaman aralığında bir ısıtıcıya verilen alternatif akımın sağladığı ısı miktarını elde etmek için aynı ısıtıcıya aynı sürede uygulanan doğru akımın değeri alternatif akımın etkin değeridir. Etkin gerilim V ya da </a:t>
            </a:r>
            <a:r>
              <a:rPr lang="tr-TR" dirty="0" err="1">
                <a:latin typeface="Arial" panose="020B0604020202020204" pitchFamily="34" charset="0"/>
                <a:cs typeface="Arial" panose="020B0604020202020204" pitchFamily="34" charset="0"/>
              </a:rPr>
              <a:t>Veff</a:t>
            </a:r>
            <a:r>
              <a:rPr lang="tr-TR" dirty="0">
                <a:latin typeface="Arial" panose="020B0604020202020204" pitchFamily="34" charset="0"/>
                <a:cs typeface="Arial" panose="020B0604020202020204" pitchFamily="34" charset="0"/>
              </a:rPr>
              <a:t> (Ve) ile ve etkin akım değeri ise I ya da </a:t>
            </a:r>
            <a:r>
              <a:rPr lang="tr-TR" dirty="0" err="1">
                <a:latin typeface="Arial" panose="020B0604020202020204" pitchFamily="34" charset="0"/>
                <a:cs typeface="Arial" panose="020B0604020202020204" pitchFamily="34" charset="0"/>
              </a:rPr>
              <a:t>Ieff</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Ie</a:t>
            </a:r>
            <a:r>
              <a:rPr lang="tr-TR" dirty="0">
                <a:latin typeface="Arial" panose="020B0604020202020204" pitchFamily="34" charset="0"/>
                <a:cs typeface="Arial" panose="020B0604020202020204" pitchFamily="34" charset="0"/>
              </a:rPr>
              <a:t>) ile gösterilir. Alternatif akım veya gerilim değeri söylenirken aksi belirtilmediyse söylenen değer etkin değeri ifade eder</a:t>
            </a:r>
            <a:r>
              <a:rPr lang="tr-TR" dirty="0" smtClean="0">
                <a:latin typeface="Arial" panose="020B0604020202020204" pitchFamily="34" charset="0"/>
                <a:cs typeface="Arial" panose="020B0604020202020204" pitchFamily="34" charset="0"/>
              </a:rPr>
              <a:t>.</a:t>
            </a:r>
          </a:p>
          <a:p>
            <a:r>
              <a:rPr lang="tr-TR" u="sng" dirty="0">
                <a:latin typeface="Arial" panose="020B0604020202020204" pitchFamily="34" charset="0"/>
                <a:cs typeface="Arial" panose="020B0604020202020204" pitchFamily="34" charset="0"/>
              </a:rPr>
              <a:t>RMS=</a:t>
            </a:r>
            <a:r>
              <a:rPr lang="tr-TR" u="sng" dirty="0" err="1">
                <a:latin typeface="Arial" panose="020B0604020202020204" pitchFamily="34" charset="0"/>
                <a:cs typeface="Arial" panose="020B0604020202020204" pitchFamily="34" charset="0"/>
              </a:rPr>
              <a:t>Karesel</a:t>
            </a:r>
            <a:r>
              <a:rPr lang="tr-TR" u="sng" dirty="0">
                <a:latin typeface="Arial" panose="020B0604020202020204" pitchFamily="34" charset="0"/>
                <a:cs typeface="Arial" panose="020B0604020202020204" pitchFamily="34" charset="0"/>
              </a:rPr>
              <a:t> ortalama değer (</a:t>
            </a:r>
            <a:r>
              <a:rPr lang="tr-TR" u="sng" dirty="0" err="1">
                <a:latin typeface="Arial" panose="020B0604020202020204" pitchFamily="34" charset="0"/>
                <a:cs typeface="Arial" panose="020B0604020202020204" pitchFamily="34" charset="0"/>
              </a:rPr>
              <a:t>root</a:t>
            </a:r>
            <a:r>
              <a:rPr lang="tr-TR" u="sng" dirty="0">
                <a:latin typeface="Arial" panose="020B0604020202020204" pitchFamily="34" charset="0"/>
                <a:cs typeface="Arial" panose="020B0604020202020204" pitchFamily="34" charset="0"/>
              </a:rPr>
              <a:t> </a:t>
            </a:r>
            <a:r>
              <a:rPr lang="tr-TR" u="sng" dirty="0" err="1">
                <a:latin typeface="Arial" panose="020B0604020202020204" pitchFamily="34" charset="0"/>
                <a:cs typeface="Arial" panose="020B0604020202020204" pitchFamily="34" charset="0"/>
              </a:rPr>
              <a:t>mean</a:t>
            </a:r>
            <a:r>
              <a:rPr lang="tr-TR" u="sng" dirty="0">
                <a:latin typeface="Arial" panose="020B0604020202020204" pitchFamily="34" charset="0"/>
                <a:cs typeface="Arial" panose="020B0604020202020204" pitchFamily="34" charset="0"/>
              </a:rPr>
              <a:t> </a:t>
            </a:r>
            <a:r>
              <a:rPr lang="tr-TR" u="sng" dirty="0" err="1">
                <a:latin typeface="Arial" panose="020B0604020202020204" pitchFamily="34" charset="0"/>
                <a:cs typeface="Arial" panose="020B0604020202020204" pitchFamily="34" charset="0"/>
              </a:rPr>
              <a:t>square</a:t>
            </a:r>
            <a:r>
              <a:rPr lang="tr-TR" u="sng"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anlamına gelir ve etkin </a:t>
            </a:r>
            <a:r>
              <a:rPr lang="tr-TR" dirty="0" smtClean="0">
                <a:latin typeface="Arial" panose="020B0604020202020204" pitchFamily="34" charset="0"/>
                <a:cs typeface="Arial" panose="020B0604020202020204" pitchFamily="34" charset="0"/>
              </a:rPr>
              <a:t>değer</a:t>
            </a:r>
            <a:r>
              <a:rPr lang="tr-TR" dirty="0">
                <a:latin typeface="Arial" panose="020B0604020202020204" pitchFamily="34" charset="0"/>
                <a:cs typeface="Arial" panose="020B0604020202020204" pitchFamily="34" charset="0"/>
              </a:rPr>
              <a:t>, efektif değer olarak da isimlendirilir. Örneğin, şebeke gerilimi </a:t>
            </a:r>
            <a:r>
              <a:rPr lang="tr-TR" dirty="0" smtClean="0">
                <a:latin typeface="Arial" panose="020B0604020202020204" pitchFamily="34" charset="0"/>
                <a:cs typeface="Arial" panose="020B0604020202020204" pitchFamily="34" charset="0"/>
              </a:rPr>
              <a:t>240V </a:t>
            </a:r>
            <a:r>
              <a:rPr lang="tr-TR" dirty="0">
                <a:latin typeface="Arial" panose="020B0604020202020204" pitchFamily="34" charset="0"/>
                <a:cs typeface="Arial" panose="020B0604020202020204" pitchFamily="34" charset="0"/>
              </a:rPr>
              <a:t>denildiğinde bu değer şebeke geriliminin etkin değeridir. Sinüs dalgasının etkin değeri aşağıdaki gibi hesaplanır: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Veff=0,707 </a:t>
            </a:r>
            <a:r>
              <a:rPr lang="tr-TR" dirty="0">
                <a:latin typeface="Arial" panose="020B0604020202020204" pitchFamily="34" charset="0"/>
                <a:cs typeface="Arial" panose="020B0604020202020204" pitchFamily="34" charset="0"/>
              </a:rPr>
              <a:t>Vm </a:t>
            </a:r>
            <a:r>
              <a:rPr lang="tr-TR" dirty="0" smtClean="0">
                <a:latin typeface="Arial" panose="020B0604020202020204" pitchFamily="34" charset="0"/>
                <a:cs typeface="Arial" panose="020B0604020202020204" pitchFamily="34" charset="0"/>
              </a:rPr>
              <a:t>Ieff=0,707Im</a:t>
            </a:r>
          </a:p>
        </p:txBody>
      </p:sp>
      <p:sp>
        <p:nvSpPr>
          <p:cNvPr id="4" name="Unvan 1"/>
          <p:cNvSpPr>
            <a:spLocks noGrp="1"/>
          </p:cNvSpPr>
          <p:nvPr>
            <p:ph type="title"/>
          </p:nvPr>
        </p:nvSpPr>
        <p:spPr/>
        <p:txBody>
          <a:bodyPr/>
          <a:lstStyle/>
          <a:p>
            <a:r>
              <a:rPr lang="tr-TR" b="1" dirty="0">
                <a:latin typeface="Arial" panose="020B0604020202020204" pitchFamily="34" charset="0"/>
                <a:cs typeface="Arial" panose="020B0604020202020204" pitchFamily="34" charset="0"/>
              </a:rPr>
              <a:t>Alternatif Akım Değerleri</a:t>
            </a:r>
            <a:endParaRPr lang="tr-TR" dirty="0"/>
          </a:p>
        </p:txBody>
      </p:sp>
    </p:spTree>
    <p:extLst>
      <p:ext uri="{BB962C8B-B14F-4D97-AF65-F5344CB8AC3E}">
        <p14:creationId xmlns:p14="http://schemas.microsoft.com/office/powerpoint/2010/main" val="71988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4"/>
            <a:ext cx="10058400" cy="630180"/>
          </a:xfrm>
        </p:spPr>
        <p:txBody>
          <a:bodyPr/>
          <a:lstStyle/>
          <a:p>
            <a:r>
              <a:rPr lang="tr-TR" dirty="0" smtClean="0">
                <a:latin typeface="Arial" panose="020B0604020202020204" pitchFamily="34" charset="0"/>
                <a:cs typeface="Arial" panose="020B0604020202020204" pitchFamily="34" charset="0"/>
              </a:rPr>
              <a:t>Aşağıda verilen sinüs işaretinin efektif değerini hesaplayınız. (VOLT/DIV=100V).</a:t>
            </a:r>
          </a:p>
          <a:p>
            <a:endParaRPr lang="tr-TR" dirty="0">
              <a:latin typeface="Arial" panose="020B0604020202020204" pitchFamily="34" charset="0"/>
              <a:cs typeface="Arial" panose="020B0604020202020204" pitchFamily="34" charset="0"/>
            </a:endParaRPr>
          </a:p>
        </p:txBody>
      </p:sp>
      <p:sp>
        <p:nvSpPr>
          <p:cNvPr id="4" name="Unvan 1"/>
          <p:cNvSpPr>
            <a:spLocks noGrp="1"/>
          </p:cNvSpPr>
          <p:nvPr>
            <p:ph type="title"/>
          </p:nvPr>
        </p:nvSpPr>
        <p:spPr/>
        <p:txBody>
          <a:bodyPr>
            <a:normAutofit/>
          </a:bodyPr>
          <a:lstStyle/>
          <a:p>
            <a:r>
              <a:rPr lang="tr-TR" sz="4000" b="1" dirty="0" smtClean="0"/>
              <a:t>Çalışma</a:t>
            </a:r>
            <a:endParaRPr lang="tr-TR" sz="4000" b="1" dirty="0"/>
          </a:p>
        </p:txBody>
      </p:sp>
      <p:pic>
        <p:nvPicPr>
          <p:cNvPr id="26627" name="Picture 3"/>
          <p:cNvPicPr>
            <a:picLocks noChangeAspect="1" noChangeArrowheads="1"/>
          </p:cNvPicPr>
          <p:nvPr/>
        </p:nvPicPr>
        <p:blipFill>
          <a:blip r:embed="rId2" cstate="print"/>
          <a:srcRect/>
          <a:stretch>
            <a:fillRect/>
          </a:stretch>
        </p:blipFill>
        <p:spPr bwMode="auto">
          <a:xfrm>
            <a:off x="3153875" y="2785697"/>
            <a:ext cx="5743575" cy="2552700"/>
          </a:xfrm>
          <a:prstGeom prst="rect">
            <a:avLst/>
          </a:prstGeom>
          <a:noFill/>
          <a:ln w="9525">
            <a:noFill/>
            <a:miter lim="800000"/>
            <a:headEnd/>
            <a:tailEnd/>
          </a:ln>
        </p:spPr>
      </p:pic>
    </p:spTree>
    <p:extLst>
      <p:ext uri="{BB962C8B-B14F-4D97-AF65-F5344CB8AC3E}">
        <p14:creationId xmlns:p14="http://schemas.microsoft.com/office/powerpoint/2010/main" val="719887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4"/>
            <a:ext cx="10508566" cy="1150684"/>
          </a:xfrm>
        </p:spPr>
        <p:txBody>
          <a:bodyPr>
            <a:normAutofit/>
          </a:bodyPr>
          <a:lstStyle/>
          <a:p>
            <a:r>
              <a:rPr lang="tr-TR" sz="2400" dirty="0" smtClean="0">
                <a:latin typeface="Arial" panose="020B0604020202020204" pitchFamily="34" charset="0"/>
                <a:cs typeface="Arial" panose="020B0604020202020204" pitchFamily="34" charset="0"/>
              </a:rPr>
              <a:t>Aşağıda osiloskop görüntüsü verilen sinüs işaretinin periyodunu, frekansını, tepe değerini, tepeden tepeye değerini ve efektif değerini bulunuz. (TIME/DIV=10ms, VOLT/DIV=50V)</a:t>
            </a:r>
          </a:p>
          <a:p>
            <a:endParaRPr lang="tr-TR" dirty="0">
              <a:latin typeface="Arial" panose="020B0604020202020204" pitchFamily="34" charset="0"/>
              <a:cs typeface="Arial" panose="020B0604020202020204" pitchFamily="34" charset="0"/>
            </a:endParaRPr>
          </a:p>
        </p:txBody>
      </p:sp>
      <p:sp>
        <p:nvSpPr>
          <p:cNvPr id="4" name="Unvan 1"/>
          <p:cNvSpPr>
            <a:spLocks noGrp="1"/>
          </p:cNvSpPr>
          <p:nvPr>
            <p:ph type="title"/>
          </p:nvPr>
        </p:nvSpPr>
        <p:spPr/>
        <p:txBody>
          <a:bodyPr>
            <a:normAutofit/>
          </a:bodyPr>
          <a:lstStyle/>
          <a:p>
            <a:r>
              <a:rPr lang="tr-TR" sz="4000" b="1" dirty="0" smtClean="0"/>
              <a:t>Çalışma</a:t>
            </a:r>
            <a:endParaRPr lang="tr-TR" sz="4000" b="1" dirty="0"/>
          </a:p>
        </p:txBody>
      </p:sp>
      <p:pic>
        <p:nvPicPr>
          <p:cNvPr id="27650" name="Picture 2"/>
          <p:cNvPicPr>
            <a:picLocks noChangeAspect="1" noChangeArrowheads="1"/>
          </p:cNvPicPr>
          <p:nvPr/>
        </p:nvPicPr>
        <p:blipFill>
          <a:blip r:embed="rId2" cstate="print"/>
          <a:srcRect/>
          <a:stretch>
            <a:fillRect/>
          </a:stretch>
        </p:blipFill>
        <p:spPr bwMode="auto">
          <a:xfrm>
            <a:off x="3280703" y="3362911"/>
            <a:ext cx="5715000" cy="2495550"/>
          </a:xfrm>
          <a:prstGeom prst="rect">
            <a:avLst/>
          </a:prstGeom>
          <a:noFill/>
          <a:ln w="9525">
            <a:noFill/>
            <a:miter lim="800000"/>
            <a:headEnd/>
            <a:tailEnd/>
          </a:ln>
        </p:spPr>
      </p:pic>
    </p:spTree>
    <p:extLst>
      <p:ext uri="{BB962C8B-B14F-4D97-AF65-F5344CB8AC3E}">
        <p14:creationId xmlns:p14="http://schemas.microsoft.com/office/powerpoint/2010/main" val="71988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2197100" y="651124"/>
            <a:ext cx="7772400" cy="769441"/>
          </a:xfrm>
        </p:spPr>
        <p:txBody>
          <a:bodyPr>
            <a:spAutoFit/>
          </a:bodyPr>
          <a:lstStyle/>
          <a:p>
            <a:pPr>
              <a:lnSpc>
                <a:spcPct val="100000"/>
              </a:lnSpc>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chemeClr val="tx1"/>
                </a:solidFill>
                <a:latin typeface="Arial" panose="020B0604020202020204" pitchFamily="34" charset="0"/>
                <a:cs typeface="Arial" panose="020B0604020202020204" pitchFamily="34" charset="0"/>
              </a:rPr>
              <a:t>EĞİTİMİN</a:t>
            </a:r>
            <a:r>
              <a:rPr lang="en-GB" b="1" dirty="0" smtClean="0">
                <a:solidFill>
                  <a:schemeClr val="tx1"/>
                </a:solidFill>
                <a:latin typeface="Arial" panose="020B0604020202020204" pitchFamily="34" charset="0"/>
                <a:cs typeface="Arial" panose="020B0604020202020204" pitchFamily="34" charset="0"/>
              </a:rPr>
              <a:t> </a:t>
            </a:r>
            <a:r>
              <a:rPr lang="tr-TR" b="1" dirty="0" smtClean="0">
                <a:solidFill>
                  <a:schemeClr val="tx1"/>
                </a:solidFill>
                <a:latin typeface="Arial" panose="020B0604020202020204" pitchFamily="34" charset="0"/>
                <a:cs typeface="Arial" panose="020B0604020202020204" pitchFamily="34" charset="0"/>
              </a:rPr>
              <a:t>İÇERİĞİ</a:t>
            </a:r>
            <a:endParaRPr lang="en-GB" b="1" dirty="0" smtClean="0">
              <a:solidFill>
                <a:schemeClr val="tx1"/>
              </a:solidFill>
              <a:latin typeface="Arial" panose="020B0604020202020204" pitchFamily="34" charset="0"/>
              <a:cs typeface="Arial" panose="020B0604020202020204" pitchFamily="34" charset="0"/>
            </a:endParaRPr>
          </a:p>
        </p:txBody>
      </p:sp>
      <p:sp>
        <p:nvSpPr>
          <p:cNvPr id="19459" name="Rectangle 2"/>
          <p:cNvSpPr>
            <a:spLocks noGrp="1" noChangeArrowheads="1"/>
          </p:cNvSpPr>
          <p:nvPr>
            <p:ph idx="1"/>
          </p:nvPr>
        </p:nvSpPr>
        <p:spPr>
          <a:xfrm>
            <a:off x="2317395" y="1880691"/>
            <a:ext cx="7652105" cy="3026470"/>
          </a:xfrm>
        </p:spPr>
        <p:txBody>
          <a:bodyPr wrap="square">
            <a:spAutoFit/>
          </a:bodyPr>
          <a:lstStyle/>
          <a:p>
            <a:pPr>
              <a:lnSpc>
                <a:spcPct val="100000"/>
              </a:lnSpc>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tr-TR" altLang="tr-TR" sz="2400" b="1" dirty="0">
                <a:solidFill>
                  <a:srgbClr val="000000"/>
                </a:solidFill>
                <a:latin typeface="Arial" panose="020B0604020202020204" pitchFamily="34" charset="0"/>
                <a:cs typeface="Arial" panose="020B0604020202020204" pitchFamily="34" charset="0"/>
              </a:rPr>
              <a:t>Elektriksel </a:t>
            </a:r>
            <a:r>
              <a:rPr lang="tr-TR" altLang="tr-TR" sz="2400" b="1" dirty="0" smtClean="0">
                <a:solidFill>
                  <a:srgbClr val="000000"/>
                </a:solidFill>
                <a:latin typeface="Arial" panose="020B0604020202020204" pitchFamily="34" charset="0"/>
                <a:cs typeface="Arial" panose="020B0604020202020204" pitchFamily="34" charset="0"/>
              </a:rPr>
              <a:t>Tanımlar-Terimler</a:t>
            </a:r>
          </a:p>
          <a:p>
            <a:pPr>
              <a:lnSpc>
                <a:spcPct val="100000"/>
              </a:lnSpc>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tr-TR" altLang="tr-TR" sz="2400" b="1" dirty="0" smtClean="0">
                <a:solidFill>
                  <a:srgbClr val="000000"/>
                </a:solidFill>
                <a:latin typeface="Arial" panose="020B0604020202020204" pitchFamily="34" charset="0"/>
                <a:cs typeface="Arial" panose="020B0604020202020204" pitchFamily="34" charset="0"/>
              </a:rPr>
              <a:t>Temel </a:t>
            </a:r>
            <a:r>
              <a:rPr lang="tr-TR" altLang="tr-TR" sz="2400" b="1" dirty="0">
                <a:solidFill>
                  <a:srgbClr val="000000"/>
                </a:solidFill>
                <a:latin typeface="Arial" panose="020B0604020202020204" pitchFamily="34" charset="0"/>
                <a:cs typeface="Arial" panose="020B0604020202020204" pitchFamily="34" charset="0"/>
              </a:rPr>
              <a:t>Elektriksel </a:t>
            </a:r>
            <a:r>
              <a:rPr lang="tr-TR" altLang="tr-TR" sz="2400" b="1" dirty="0" smtClean="0">
                <a:solidFill>
                  <a:srgbClr val="000000"/>
                </a:solidFill>
                <a:latin typeface="Arial" panose="020B0604020202020204" pitchFamily="34" charset="0"/>
                <a:cs typeface="Arial" panose="020B0604020202020204" pitchFamily="34" charset="0"/>
              </a:rPr>
              <a:t>Formüller</a:t>
            </a:r>
            <a:endParaRPr lang="tr-TR" altLang="tr-TR" sz="2400" b="1" dirty="0">
              <a:solidFill>
                <a:srgbClr val="000000"/>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tr-TR" altLang="tr-TR" sz="2400" b="1" dirty="0" smtClean="0">
                <a:solidFill>
                  <a:srgbClr val="000000"/>
                </a:solidFill>
                <a:latin typeface="Arial" panose="020B0604020202020204" pitchFamily="34" charset="0"/>
                <a:cs typeface="Arial" panose="020B0604020202020204" pitchFamily="34" charset="0"/>
              </a:rPr>
              <a:t>Kısaltmalar, anlamları ve sembolleri</a:t>
            </a:r>
          </a:p>
          <a:p>
            <a:pPr>
              <a:lnSpc>
                <a:spcPct val="100000"/>
              </a:lnSpc>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tr-TR" altLang="tr-TR" sz="2400" b="1" dirty="0" smtClean="0">
                <a:solidFill>
                  <a:srgbClr val="000000"/>
                </a:solidFill>
                <a:latin typeface="Arial" panose="020B0604020202020204" pitchFamily="34" charset="0"/>
                <a:cs typeface="Arial" panose="020B0604020202020204" pitchFamily="34" charset="0"/>
              </a:rPr>
              <a:t>KKTC’deki Dağıtım Sisteminde Gerilimler ve Topraklama Sistemleri</a:t>
            </a:r>
          </a:p>
          <a:p>
            <a:pPr>
              <a:lnSpc>
                <a:spcPct val="100000"/>
              </a:lnSpc>
              <a:buFont typeface="Wingdings" panose="05000000000000000000"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tr-TR" altLang="tr-TR"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5747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524000" y="928689"/>
            <a:ext cx="9144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algn="l" rtl="0" fontAlgn="base">
              <a:lnSpc>
                <a:spcPct val="85000"/>
              </a:lnSpc>
              <a:spcBef>
                <a:spcPct val="20000"/>
              </a:spcBef>
              <a:spcAft>
                <a:spcPct val="0"/>
              </a:spcAft>
              <a:buChar char="•"/>
              <a:defRPr sz="3200" kern="1200" spc="-50">
                <a:solidFill>
                  <a:schemeClr val="tx1"/>
                </a:solidFill>
                <a:latin typeface="Arial" panose="020B0604020202020204" pitchFamily="34" charset="0"/>
                <a:ea typeface="+mj-ea"/>
                <a:cs typeface="+mj-cs"/>
              </a:defRPr>
            </a:lvl1pPr>
            <a:lvl2pPr marL="742950" indent="-285750" algn="l" rtl="0" fontAlgn="base">
              <a:lnSpc>
                <a:spcPct val="85000"/>
              </a:lnSpc>
              <a:spcBef>
                <a:spcPct val="20000"/>
              </a:spcBef>
              <a:spcAft>
                <a:spcPct val="0"/>
              </a:spcAft>
              <a:buChar char="–"/>
              <a:defRPr sz="2800">
                <a:solidFill>
                  <a:schemeClr val="tx1"/>
                </a:solidFill>
                <a:latin typeface="Arial" panose="020B0604020202020204" pitchFamily="34" charset="0"/>
              </a:defRPr>
            </a:lvl2pPr>
            <a:lvl3pPr marL="1143000" indent="-228600" algn="l" rtl="0" fontAlgn="base">
              <a:lnSpc>
                <a:spcPct val="85000"/>
              </a:lnSpc>
              <a:spcBef>
                <a:spcPct val="20000"/>
              </a:spcBef>
              <a:spcAft>
                <a:spcPct val="0"/>
              </a:spcAft>
              <a:buChar char="•"/>
              <a:defRPr sz="2400">
                <a:solidFill>
                  <a:schemeClr val="tx1"/>
                </a:solidFill>
                <a:latin typeface="Arial" panose="020B0604020202020204" pitchFamily="34" charset="0"/>
              </a:defRPr>
            </a:lvl3pPr>
            <a:lvl4pPr marL="16002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4pPr>
            <a:lvl5pPr marL="20574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9pPr>
          </a:lstStyle>
          <a:p>
            <a:pPr>
              <a:spcBef>
                <a:spcPct val="50000"/>
              </a:spcBef>
              <a:buNone/>
              <a:defRPr/>
            </a:pPr>
            <a:r>
              <a:rPr lang="tr-TR" altLang="tr-TR" b="1" dirty="0" err="1"/>
              <a:t>Ohm</a:t>
            </a:r>
            <a:r>
              <a:rPr lang="tr-TR" altLang="tr-TR" b="1" dirty="0"/>
              <a:t> Kanunu</a:t>
            </a:r>
            <a:endParaRPr lang="en-GB" altLang="tr-TR" b="1" dirty="0"/>
          </a:p>
        </p:txBody>
      </p:sp>
      <p:sp>
        <p:nvSpPr>
          <p:cNvPr id="29700" name="Dikdörtgen 4"/>
          <p:cNvSpPr>
            <a:spLocks noChangeArrowheads="1"/>
          </p:cNvSpPr>
          <p:nvPr/>
        </p:nvSpPr>
        <p:spPr bwMode="auto">
          <a:xfrm>
            <a:off x="1309816" y="2386013"/>
            <a:ext cx="9798908"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defRPr>
            </a:lvl9pPr>
          </a:lstStyle>
          <a:p>
            <a:pPr algn="just" eaLnBrk="1" hangingPunct="1">
              <a:lnSpc>
                <a:spcPct val="90000"/>
              </a:lnSpc>
            </a:pPr>
            <a:r>
              <a:rPr lang="tr-TR" dirty="0">
                <a:solidFill>
                  <a:schemeClr val="tx1"/>
                </a:solidFill>
                <a:latin typeface="Arial" panose="020B0604020202020204" pitchFamily="34" charset="0"/>
                <a:cs typeface="Arial" panose="020B0604020202020204" pitchFamily="34" charset="0"/>
              </a:rPr>
              <a:t>Elektrik devrelerinde Voltaj, Akım ve Direnç arasında bir bağlantı mevcuttur. Voltaj, Akım ve Direnç arasında bir bağlantının bulunduğu bu elektrik devresinde iki nokta arasındaki bir tel üzerinden geçen akım potansiyel farkla yani geçtiği alanla doğru, iki nokta arasındaki dirençle yani iki nokta arası uzunluğuyla ters orantılıdır işte bu bağlantıyı veren kanuna </a:t>
            </a:r>
            <a:r>
              <a:rPr lang="tr-TR" b="1" dirty="0">
                <a:solidFill>
                  <a:schemeClr val="tx1"/>
                </a:solidFill>
                <a:latin typeface="Arial" panose="020B0604020202020204" pitchFamily="34" charset="0"/>
                <a:cs typeface="Arial" panose="020B0604020202020204" pitchFamily="34" charset="0"/>
              </a:rPr>
              <a:t>Ohm kanunu</a:t>
            </a:r>
            <a:r>
              <a:rPr lang="tr-TR" dirty="0">
                <a:solidFill>
                  <a:schemeClr val="tx1"/>
                </a:solidFill>
                <a:latin typeface="Arial" panose="020B0604020202020204" pitchFamily="34" charset="0"/>
                <a:cs typeface="Arial" panose="020B0604020202020204" pitchFamily="34" charset="0"/>
              </a:rPr>
              <a:t> yada </a:t>
            </a:r>
            <a:r>
              <a:rPr lang="tr-TR" b="1" dirty="0">
                <a:solidFill>
                  <a:schemeClr val="tx1"/>
                </a:solidFill>
                <a:latin typeface="Arial" panose="020B0604020202020204" pitchFamily="34" charset="0"/>
                <a:cs typeface="Arial" panose="020B0604020202020204" pitchFamily="34" charset="0"/>
              </a:rPr>
              <a:t>Ohm yasas</a:t>
            </a:r>
            <a:r>
              <a:rPr lang="tr-TR" dirty="0">
                <a:solidFill>
                  <a:schemeClr val="tx1"/>
                </a:solidFill>
                <a:latin typeface="Arial" panose="020B0604020202020204" pitchFamily="34" charset="0"/>
                <a:cs typeface="Arial" panose="020B0604020202020204" pitchFamily="34" charset="0"/>
              </a:rPr>
              <a:t>ı denir</a:t>
            </a:r>
            <a:r>
              <a:rPr lang="tr-TR" altLang="tr-TR" dirty="0" smtClean="0">
                <a:solidFill>
                  <a:schemeClr val="tx1"/>
                </a:solidFill>
                <a:latin typeface="Arial" panose="020B0604020202020204" pitchFamily="34" charset="0"/>
                <a:cs typeface="Arial" panose="020B0604020202020204" pitchFamily="34" charset="0"/>
              </a:rPr>
              <a:t>.</a:t>
            </a:r>
          </a:p>
          <a:p>
            <a:pPr algn="just" eaLnBrk="1" hangingPunct="1">
              <a:lnSpc>
                <a:spcPct val="90000"/>
              </a:lnSpc>
            </a:pPr>
            <a:endParaRPr lang="tr-TR" altLang="tr-TR" dirty="0">
              <a:solidFill>
                <a:schemeClr val="tx1"/>
              </a:solidFill>
              <a:latin typeface="Arial" panose="020B0604020202020204" pitchFamily="34" charset="0"/>
              <a:cs typeface="Arial" panose="020B0604020202020204" pitchFamily="34" charset="0"/>
            </a:endParaRPr>
          </a:p>
          <a:p>
            <a:pPr algn="just" eaLnBrk="1" hangingPunct="1">
              <a:lnSpc>
                <a:spcPct val="90000"/>
              </a:lnSpc>
            </a:pPr>
            <a:r>
              <a:rPr lang="tr-TR" altLang="tr-TR" dirty="0" smtClean="0">
                <a:solidFill>
                  <a:schemeClr val="tx1"/>
                </a:solidFill>
                <a:latin typeface="Arial" panose="020B0604020202020204" pitchFamily="34" charset="0"/>
                <a:cs typeface="Arial" panose="020B0604020202020204" pitchFamily="34" charset="0"/>
              </a:rPr>
              <a:t>V = I x R</a:t>
            </a:r>
          </a:p>
          <a:p>
            <a:pPr algn="just" eaLnBrk="1" hangingPunct="1">
              <a:lnSpc>
                <a:spcPct val="90000"/>
              </a:lnSpc>
            </a:pPr>
            <a:endParaRPr lang="tr-TR" altLang="tr-T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6215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2" name="Picture 8" descr="ohm-kanu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7187" y="332657"/>
            <a:ext cx="5494506" cy="500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9185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80768"/>
            <a:ext cx="10058400" cy="729048"/>
          </a:xfrm>
        </p:spPr>
        <p:txBody>
          <a:bodyPr>
            <a:normAutofit/>
          </a:bodyPr>
          <a:lstStyle/>
          <a:p>
            <a:r>
              <a:rPr lang="tr-TR" sz="3200" dirty="0" smtClean="0">
                <a:latin typeface="Arial" pitchFamily="34" charset="0"/>
                <a:cs typeface="Arial" pitchFamily="34" charset="0"/>
              </a:rPr>
              <a:t>Alternatif Akımda Güç</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1097280" y="1841156"/>
            <a:ext cx="10058400" cy="4027937"/>
          </a:xfrm>
        </p:spPr>
        <p:txBody>
          <a:bodyPr/>
          <a:lstStyle/>
          <a:p>
            <a:r>
              <a:rPr lang="en-US" b="1" dirty="0" err="1"/>
              <a:t>Alternatif</a:t>
            </a:r>
            <a:r>
              <a:rPr lang="en-US" b="1" dirty="0"/>
              <a:t> </a:t>
            </a:r>
            <a:r>
              <a:rPr lang="en-US" b="1" dirty="0" err="1"/>
              <a:t>akımda</a:t>
            </a:r>
            <a:r>
              <a:rPr lang="en-US" b="1" dirty="0"/>
              <a:t> 3 </a:t>
            </a:r>
            <a:r>
              <a:rPr lang="en-US" b="1" dirty="0" err="1"/>
              <a:t>çeşit</a:t>
            </a:r>
            <a:r>
              <a:rPr lang="en-US" b="1" dirty="0"/>
              <a:t> </a:t>
            </a:r>
            <a:r>
              <a:rPr lang="en-US" b="1" dirty="0" err="1"/>
              <a:t>güç</a:t>
            </a:r>
            <a:r>
              <a:rPr lang="en-US" b="1" dirty="0"/>
              <a:t> </a:t>
            </a:r>
            <a:r>
              <a:rPr lang="en-US" b="1" dirty="0" err="1" smtClean="0"/>
              <a:t>vardır</a:t>
            </a:r>
            <a:r>
              <a:rPr lang="tr-TR" b="1" dirty="0" smtClean="0"/>
              <a:t>;</a:t>
            </a:r>
          </a:p>
          <a:p>
            <a:r>
              <a:rPr lang="en-US" b="1" dirty="0" smtClean="0"/>
              <a:t>1)</a:t>
            </a:r>
            <a:r>
              <a:rPr lang="tr-TR" b="1" dirty="0" smtClean="0"/>
              <a:t> </a:t>
            </a:r>
            <a:r>
              <a:rPr lang="en-US" b="1" dirty="0" err="1" smtClean="0"/>
              <a:t>Görünen</a:t>
            </a:r>
            <a:r>
              <a:rPr lang="en-US" b="1" dirty="0" smtClean="0"/>
              <a:t> </a:t>
            </a:r>
            <a:r>
              <a:rPr lang="tr-TR" b="1" dirty="0" smtClean="0"/>
              <a:t>G</a:t>
            </a:r>
            <a:r>
              <a:rPr lang="en-US" b="1" dirty="0" err="1" smtClean="0"/>
              <a:t>üç</a:t>
            </a:r>
            <a:r>
              <a:rPr lang="en-US" b="1" dirty="0"/>
              <a:t>: </a:t>
            </a:r>
            <a:r>
              <a:rPr lang="en-US" dirty="0" err="1"/>
              <a:t>Sanal</a:t>
            </a:r>
            <a:r>
              <a:rPr lang="en-US" dirty="0"/>
              <a:t> </a:t>
            </a:r>
            <a:r>
              <a:rPr lang="en-US" dirty="0" err="1"/>
              <a:t>güç</a:t>
            </a:r>
            <a:r>
              <a:rPr lang="en-US" dirty="0"/>
              <a:t> </a:t>
            </a:r>
            <a:r>
              <a:rPr lang="en-US" dirty="0" err="1"/>
              <a:t>ve</a:t>
            </a:r>
            <a:r>
              <a:rPr lang="en-US" dirty="0"/>
              <a:t> </a:t>
            </a:r>
            <a:r>
              <a:rPr lang="en-US" dirty="0" err="1"/>
              <a:t>zahiri</a:t>
            </a:r>
            <a:r>
              <a:rPr lang="en-US" dirty="0"/>
              <a:t> </a:t>
            </a:r>
            <a:r>
              <a:rPr lang="en-US" dirty="0" err="1"/>
              <a:t>güç</a:t>
            </a:r>
            <a:r>
              <a:rPr lang="en-US" dirty="0"/>
              <a:t> de </a:t>
            </a:r>
            <a:r>
              <a:rPr lang="en-US" dirty="0" err="1"/>
              <a:t>denir</a:t>
            </a:r>
            <a:r>
              <a:rPr lang="en-US" dirty="0"/>
              <a:t>. </a:t>
            </a:r>
            <a:r>
              <a:rPr lang="en-US" dirty="0" err="1"/>
              <a:t>Akım</a:t>
            </a:r>
            <a:r>
              <a:rPr lang="en-US" dirty="0"/>
              <a:t> </a:t>
            </a:r>
            <a:r>
              <a:rPr lang="en-US" dirty="0" err="1"/>
              <a:t>ve</a:t>
            </a:r>
            <a:r>
              <a:rPr lang="en-US" dirty="0"/>
              <a:t> </a:t>
            </a:r>
            <a:r>
              <a:rPr lang="en-US" dirty="0" err="1"/>
              <a:t>gerilimin</a:t>
            </a:r>
            <a:r>
              <a:rPr lang="en-US" dirty="0"/>
              <a:t> </a:t>
            </a:r>
            <a:r>
              <a:rPr lang="en-US" dirty="0" err="1"/>
              <a:t>çarpımıyla</a:t>
            </a:r>
            <a:r>
              <a:rPr lang="en-US" dirty="0"/>
              <a:t> </a:t>
            </a:r>
            <a:r>
              <a:rPr lang="en-US" dirty="0" err="1"/>
              <a:t>bulunur</a:t>
            </a:r>
            <a:r>
              <a:rPr lang="en-US" dirty="0"/>
              <a:t>. S </a:t>
            </a:r>
            <a:r>
              <a:rPr lang="en-US" dirty="0" err="1"/>
              <a:t>harfi</a:t>
            </a:r>
            <a:r>
              <a:rPr lang="en-US" dirty="0"/>
              <a:t> </a:t>
            </a:r>
            <a:r>
              <a:rPr lang="en-US" dirty="0" err="1"/>
              <a:t>ile</a:t>
            </a:r>
            <a:r>
              <a:rPr lang="en-US" dirty="0"/>
              <a:t> </a:t>
            </a:r>
            <a:r>
              <a:rPr lang="en-US" dirty="0" err="1"/>
              <a:t>sembolize</a:t>
            </a:r>
            <a:r>
              <a:rPr lang="en-US" dirty="0"/>
              <a:t> </a:t>
            </a:r>
            <a:r>
              <a:rPr lang="en-US" dirty="0" err="1"/>
              <a:t>edilir</a:t>
            </a:r>
            <a:r>
              <a:rPr lang="en-US" dirty="0"/>
              <a:t>, </a:t>
            </a:r>
            <a:r>
              <a:rPr lang="en-US" dirty="0" err="1"/>
              <a:t>birimi</a:t>
            </a:r>
            <a:r>
              <a:rPr lang="en-US" dirty="0"/>
              <a:t> VA (Volt </a:t>
            </a:r>
            <a:r>
              <a:rPr lang="en-US" dirty="0" err="1"/>
              <a:t>Amper</a:t>
            </a:r>
            <a:r>
              <a:rPr lang="en-US" dirty="0"/>
              <a:t>)dir. </a:t>
            </a:r>
            <a:r>
              <a:rPr lang="en-US" dirty="0" err="1"/>
              <a:t>Aktif</a:t>
            </a:r>
            <a:r>
              <a:rPr lang="en-US" dirty="0"/>
              <a:t> </a:t>
            </a:r>
            <a:r>
              <a:rPr lang="en-US" dirty="0" err="1" smtClean="0"/>
              <a:t>güç</a:t>
            </a:r>
            <a:r>
              <a:rPr lang="en-US" dirty="0" smtClean="0"/>
              <a:t> </a:t>
            </a:r>
            <a:r>
              <a:rPr lang="en-US" dirty="0" err="1"/>
              <a:t>ve</a:t>
            </a:r>
            <a:r>
              <a:rPr lang="en-US" dirty="0"/>
              <a:t> </a:t>
            </a:r>
            <a:r>
              <a:rPr lang="en-US" dirty="0" err="1"/>
              <a:t>reaktif</a:t>
            </a:r>
            <a:r>
              <a:rPr lang="en-US" dirty="0"/>
              <a:t> </a:t>
            </a:r>
            <a:r>
              <a:rPr lang="en-US" dirty="0" err="1"/>
              <a:t>güç</a:t>
            </a:r>
            <a:r>
              <a:rPr lang="en-US" dirty="0"/>
              <a:t> </a:t>
            </a:r>
            <a:r>
              <a:rPr lang="en-US" dirty="0" err="1"/>
              <a:t>olmak</a:t>
            </a:r>
            <a:r>
              <a:rPr lang="en-US" dirty="0"/>
              <a:t> </a:t>
            </a:r>
            <a:r>
              <a:rPr lang="en-US" dirty="0" err="1"/>
              <a:t>üzere</a:t>
            </a:r>
            <a:r>
              <a:rPr lang="en-US" dirty="0"/>
              <a:t> </a:t>
            </a:r>
            <a:r>
              <a:rPr lang="en-US" dirty="0" err="1"/>
              <a:t>iki</a:t>
            </a:r>
            <a:r>
              <a:rPr lang="en-US" dirty="0"/>
              <a:t> </a:t>
            </a:r>
            <a:r>
              <a:rPr lang="en-US" dirty="0" err="1"/>
              <a:t>bileşeni</a:t>
            </a:r>
            <a:r>
              <a:rPr lang="en-US" dirty="0"/>
              <a:t> </a:t>
            </a:r>
            <a:r>
              <a:rPr lang="en-US" dirty="0" err="1"/>
              <a:t>vardır</a:t>
            </a:r>
            <a:r>
              <a:rPr lang="en-US" dirty="0" smtClean="0"/>
              <a:t>.</a:t>
            </a:r>
            <a:endParaRPr lang="tr-TR" dirty="0" smtClean="0"/>
          </a:p>
          <a:p>
            <a:r>
              <a:rPr lang="tr-TR" dirty="0" smtClean="0"/>
              <a:t>S = V x I</a:t>
            </a:r>
            <a:endParaRPr lang="tr-TR" dirty="0"/>
          </a:p>
          <a:p>
            <a:r>
              <a:rPr lang="tr-TR" b="1" dirty="0" smtClean="0"/>
              <a:t>2) Aktif Güç</a:t>
            </a:r>
            <a:r>
              <a:rPr lang="tr-TR" b="1" dirty="0"/>
              <a:t>: </a:t>
            </a:r>
            <a:r>
              <a:rPr lang="tr-TR" dirty="0"/>
              <a:t>Etkin güç ve faydalı güç de denir. İş yapan güçtür. P harfi ile sembolize edilir, birimi “Watt”dır</a:t>
            </a:r>
            <a:r>
              <a:rPr lang="tr-TR" dirty="0" smtClean="0"/>
              <a:t>.</a:t>
            </a:r>
          </a:p>
          <a:p>
            <a:r>
              <a:rPr lang="tr-TR" dirty="0" smtClean="0"/>
              <a:t>P : S x cosØ</a:t>
            </a:r>
            <a:endParaRPr lang="tr-TR" dirty="0"/>
          </a:p>
          <a:p>
            <a:r>
              <a:rPr lang="tr-TR" b="1" dirty="0" smtClean="0"/>
              <a:t>3) Reaktif Güç</a:t>
            </a:r>
            <a:r>
              <a:rPr lang="tr-TR" b="1" dirty="0"/>
              <a:t>: </a:t>
            </a:r>
            <a:r>
              <a:rPr lang="tr-TR" dirty="0"/>
              <a:t>Tepkin güç ve kör güç de denir. İş yapmayan güçtür. Q harfi ile sembolize edilir, birimi “Volt Amper Reaktif</a:t>
            </a:r>
            <a:r>
              <a:rPr lang="tr-TR" dirty="0" smtClean="0"/>
              <a:t>”(Var)dır</a:t>
            </a:r>
            <a:r>
              <a:rPr lang="tr-TR" dirty="0"/>
              <a:t>.</a:t>
            </a:r>
            <a:endParaRPr lang="tr-TR" dirty="0" smtClean="0"/>
          </a:p>
          <a:p>
            <a:r>
              <a:rPr lang="tr-TR" dirty="0" smtClean="0"/>
              <a:t>Q = S x sinØ</a:t>
            </a:r>
            <a:endParaRPr lang="en-US" dirty="0"/>
          </a:p>
        </p:txBody>
      </p:sp>
    </p:spTree>
    <p:extLst>
      <p:ext uri="{BB962C8B-B14F-4D97-AF65-F5344CB8AC3E}">
        <p14:creationId xmlns:p14="http://schemas.microsoft.com/office/powerpoint/2010/main" val="1523013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47927"/>
          </a:xfrm>
        </p:spPr>
        <p:txBody>
          <a:bodyPr>
            <a:normAutofit/>
          </a:bodyPr>
          <a:lstStyle/>
          <a:p>
            <a:r>
              <a:rPr lang="tr-TR" sz="3200" dirty="0" smtClean="0">
                <a:latin typeface="Arial" pitchFamily="34" charset="0"/>
                <a:cs typeface="Arial" pitchFamily="34" charset="0"/>
              </a:rPr>
              <a:t>Alternatif Akımda Güç Üçgeni</a:t>
            </a:r>
            <a:endParaRPr lang="en-US" sz="3200" dirty="0">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5167" y="2274543"/>
            <a:ext cx="2496703" cy="16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493" y="2017799"/>
            <a:ext cx="7626050" cy="21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09816" y="4448432"/>
            <a:ext cx="10219038" cy="646331"/>
          </a:xfrm>
          <a:prstGeom prst="rect">
            <a:avLst/>
          </a:prstGeom>
          <a:noFill/>
        </p:spPr>
        <p:txBody>
          <a:bodyPr wrap="square" rtlCol="0">
            <a:spAutoFit/>
          </a:bodyPr>
          <a:lstStyle/>
          <a:p>
            <a:r>
              <a:rPr lang="tr-TR" dirty="0" smtClean="0"/>
              <a:t>Omik yüklerde güç faktörü 1’dir yani aktif güç görünen güce eşittir dolayısıyla reaktif güç sıfırdır </a:t>
            </a:r>
          </a:p>
          <a:p>
            <a:r>
              <a:rPr lang="tr-TR" dirty="0" smtClean="0"/>
              <a:t>(ör. elektrikli çubuk soba).</a:t>
            </a:r>
            <a:endParaRPr lang="en-US" dirty="0"/>
          </a:p>
        </p:txBody>
      </p:sp>
    </p:spTree>
    <p:extLst>
      <p:ext uri="{BB962C8B-B14F-4D97-AF65-F5344CB8AC3E}">
        <p14:creationId xmlns:p14="http://schemas.microsoft.com/office/powerpoint/2010/main" val="2338386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392702" y="928468"/>
            <a:ext cx="1837362" cy="707886"/>
          </a:xfrm>
          <a:prstGeom prst="rect">
            <a:avLst/>
          </a:prstGeom>
          <a:noFill/>
        </p:spPr>
        <p:txBody>
          <a:bodyPr wrap="none" rtlCol="0">
            <a:spAutoFit/>
          </a:bodyPr>
          <a:lstStyle/>
          <a:p>
            <a:r>
              <a:rPr lang="tr-TR" sz="4000" b="1" dirty="0" smtClean="0"/>
              <a:t>Çalışma</a:t>
            </a:r>
            <a:endParaRPr lang="tr-TR" sz="4000" b="1" dirty="0"/>
          </a:p>
        </p:txBody>
      </p:sp>
      <p:sp>
        <p:nvSpPr>
          <p:cNvPr id="5" name="4 Metin kutusu"/>
          <p:cNvSpPr txBox="1"/>
          <p:nvPr/>
        </p:nvSpPr>
        <p:spPr>
          <a:xfrm>
            <a:off x="1223888" y="2686928"/>
            <a:ext cx="10044333" cy="830997"/>
          </a:xfrm>
          <a:prstGeom prst="rect">
            <a:avLst/>
          </a:prstGeom>
          <a:noFill/>
        </p:spPr>
        <p:txBody>
          <a:bodyPr wrap="square" rtlCol="0">
            <a:spAutoFit/>
          </a:bodyPr>
          <a:lstStyle/>
          <a:p>
            <a:r>
              <a:rPr lang="tr-TR" sz="2400" dirty="0" smtClean="0"/>
              <a:t>Direnci 44</a:t>
            </a:r>
            <a:r>
              <a:rPr lang="el-GR" sz="2400" dirty="0" smtClean="0"/>
              <a:t>Ω</a:t>
            </a:r>
            <a:r>
              <a:rPr lang="tr-TR" sz="2400" dirty="0" smtClean="0"/>
              <a:t> olan bir elektrik sobası 5A akım çekmektedir. Elektrik sobasına uygulanan gerilimi bulunuz</a:t>
            </a:r>
            <a:r>
              <a:rPr lang="tr-TR" dirty="0" smtClean="0"/>
              <a:t>.</a:t>
            </a:r>
            <a:endParaRPr lang="tr-TR" dirty="0"/>
          </a:p>
        </p:txBody>
      </p:sp>
    </p:spTree>
    <p:extLst>
      <p:ext uri="{BB962C8B-B14F-4D97-AF65-F5344CB8AC3E}">
        <p14:creationId xmlns:p14="http://schemas.microsoft.com/office/powerpoint/2010/main" val="26239185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Arial" panose="020B0604020202020204" pitchFamily="34" charset="0"/>
                <a:cs typeface="Arial" panose="020B0604020202020204" pitchFamily="34" charset="0"/>
              </a:rPr>
              <a:t>Kapasite</a:t>
            </a:r>
            <a:endParaRPr lang="tr-TR" sz="32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u="sng" dirty="0" smtClean="0">
                <a:latin typeface="Arial" panose="020B0604020202020204" pitchFamily="34" charset="0"/>
                <a:cs typeface="Arial" panose="020B0604020202020204" pitchFamily="34" charset="0"/>
              </a:rPr>
              <a:t>Kapasite: </a:t>
            </a:r>
            <a:r>
              <a:rPr lang="tr-TR" dirty="0" smtClean="0">
                <a:latin typeface="Arial" panose="020B0604020202020204" pitchFamily="34" charset="0"/>
                <a:cs typeface="Arial" panose="020B0604020202020204" pitchFamily="34" charset="0"/>
              </a:rPr>
              <a:t>İki </a:t>
            </a:r>
            <a:r>
              <a:rPr lang="tr-TR" dirty="0">
                <a:latin typeface="Arial" panose="020B0604020202020204" pitchFamily="34" charset="0"/>
                <a:cs typeface="Arial" panose="020B0604020202020204" pitchFamily="34" charset="0"/>
              </a:rPr>
              <a:t>iletken levha arasına bir yalıtkan malzeme konularak yapılan elektronik devre elamanlarına kondansatör denir. Kondansatörler elektrik enerjisini depo etmek için kullanılır ve her kondansatörün depo ettiği enerji miktarı farklılık gösterir. Kondansatörlerin depo edecekleri enerji miktarını kapasitesi belirler. Tanım olarak, kondansatörün elektrik enerjisini depo edebilme özelliğine kapasite denir. Kapasite “C” harfi ile ifade edilir ve birimine Farad(F) denir. Uygulamada farad büyük bir değer olduğundan daha çok ast katları kullanılır. Bunlar, </a:t>
            </a:r>
            <a:r>
              <a:rPr lang="tr-TR" dirty="0" err="1">
                <a:latin typeface="Arial" panose="020B0604020202020204" pitchFamily="34" charset="0"/>
                <a:cs typeface="Arial" panose="020B0604020202020204" pitchFamily="34" charset="0"/>
              </a:rPr>
              <a:t>pikofarad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pF</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nanofarad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nF</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mikrofarad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mF</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milifarad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mF</a:t>
            </a:r>
            <a:r>
              <a:rPr lang="tr-TR" dirty="0">
                <a:latin typeface="Arial" panose="020B0604020202020204" pitchFamily="34" charset="0"/>
                <a:cs typeface="Arial" panose="020B0604020202020204" pitchFamily="34" charset="0"/>
              </a:rPr>
              <a:t>) şeklindedir.</a:t>
            </a:r>
          </a:p>
        </p:txBody>
      </p:sp>
      <p:pic>
        <p:nvPicPr>
          <p:cNvPr id="2050" name="Picture 2" descr="kapasitans decade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8497" y="3966597"/>
            <a:ext cx="5006441" cy="2352866"/>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840" y="4287619"/>
            <a:ext cx="1688112" cy="171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519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11426"/>
            <a:ext cx="10058400" cy="1450757"/>
          </a:xfrm>
        </p:spPr>
        <p:txBody>
          <a:bodyPr>
            <a:normAutofit/>
          </a:bodyPr>
          <a:lstStyle/>
          <a:p>
            <a:r>
              <a:rPr lang="tr-TR" sz="3200" b="1" dirty="0" smtClean="0">
                <a:latin typeface="Arial" panose="020B0604020202020204" pitchFamily="34" charset="0"/>
                <a:cs typeface="Arial" panose="020B0604020202020204" pitchFamily="34" charset="0"/>
              </a:rPr>
              <a:t>Kondansatörlerin Bağlanması</a:t>
            </a:r>
            <a:endParaRPr lang="tr-TR" sz="32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097280" y="1839050"/>
            <a:ext cx="10058400" cy="4023360"/>
          </a:xfrm>
        </p:spPr>
        <p:txBody>
          <a:bodyPr/>
          <a:lstStyle/>
          <a:p>
            <a:r>
              <a:rPr lang="tr-TR" u="sng" dirty="0" smtClean="0">
                <a:latin typeface="Arial" panose="020B0604020202020204" pitchFamily="34" charset="0"/>
                <a:cs typeface="Arial" panose="020B0604020202020204" pitchFamily="34" charset="0"/>
              </a:rPr>
              <a:t>Seri Bağlama: </a:t>
            </a:r>
            <a:r>
              <a:rPr lang="tr-TR" dirty="0">
                <a:latin typeface="Arial" panose="020B0604020202020204" pitchFamily="34" charset="0"/>
                <a:cs typeface="Arial" panose="020B0604020202020204" pitchFamily="34" charset="0"/>
              </a:rPr>
              <a:t>Kondansatörlerin birinin (+) ucunun diğerinin (–) ucuna bağlanmasıyla elde edilen bağlamadır</a:t>
            </a:r>
            <a:r>
              <a:rPr lang="tr-TR" dirty="0" smtClean="0">
                <a:latin typeface="Arial" panose="020B0604020202020204" pitchFamily="34" charset="0"/>
                <a:cs typeface="Arial" panose="020B0604020202020204" pitchFamily="34" charset="0"/>
              </a:rPr>
              <a:t>.</a:t>
            </a:r>
          </a:p>
          <a:p>
            <a:endParaRPr lang="tr-TR" dirty="0" smtClean="0"/>
          </a:p>
          <a:p>
            <a:r>
              <a:rPr lang="tr-TR" dirty="0" smtClean="0"/>
              <a:t> </a:t>
            </a:r>
          </a:p>
          <a:p>
            <a:pPr marL="0" indent="0">
              <a:buNone/>
            </a:pPr>
            <a:endParaRPr lang="tr-TR" dirty="0" smtClean="0">
              <a:latin typeface="Arial" panose="020B0604020202020204" pitchFamily="34" charset="0"/>
              <a:cs typeface="Arial" panose="020B0604020202020204" pitchFamily="34" charset="0"/>
            </a:endParaRPr>
          </a:p>
          <a:p>
            <a:pPr marL="0" indent="0">
              <a:buNone/>
            </a:pPr>
            <a:endParaRPr lang="tr-TR" dirty="0" smtClean="0">
              <a:latin typeface="Arial" panose="020B0604020202020204" pitchFamily="34" charset="0"/>
              <a:cs typeface="Arial" panose="020B0604020202020204" pitchFamily="34" charset="0"/>
            </a:endParaRPr>
          </a:p>
          <a:p>
            <a:pPr marL="0" indent="0">
              <a:buNone/>
            </a:pPr>
            <a:r>
              <a:rPr lang="tr-TR" dirty="0" smtClean="0">
                <a:latin typeface="Arial" panose="020B0604020202020204" pitchFamily="34" charset="0"/>
                <a:cs typeface="Arial" panose="020B0604020202020204" pitchFamily="34" charset="0"/>
              </a:rPr>
              <a:t>Seri </a:t>
            </a:r>
            <a:r>
              <a:rPr lang="tr-TR" dirty="0">
                <a:latin typeface="Arial" panose="020B0604020202020204" pitchFamily="34" charset="0"/>
                <a:cs typeface="Arial" panose="020B0604020202020204" pitchFamily="34" charset="0"/>
              </a:rPr>
              <a:t>bağlı </a:t>
            </a:r>
            <a:r>
              <a:rPr lang="tr-TR" dirty="0" smtClean="0">
                <a:latin typeface="Arial" panose="020B0604020202020204" pitchFamily="34" charset="0"/>
                <a:cs typeface="Arial" panose="020B0604020202020204" pitchFamily="34" charset="0"/>
              </a:rPr>
              <a:t>kondansatörlerde eşdeğere kapasite;</a:t>
            </a:r>
          </a:p>
          <a:p>
            <a:pPr marL="0" indent="0">
              <a:buNone/>
            </a:pPr>
            <a:endParaRPr lang="tr-TR" dirty="0"/>
          </a:p>
          <a:p>
            <a:pPr marL="0" indent="0">
              <a:buNone/>
            </a:pPr>
            <a:endParaRPr lang="tr-TR"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stretch>
            <a:fillRect/>
          </a:stretch>
        </p:blipFill>
        <p:spPr>
          <a:xfrm>
            <a:off x="3247305" y="2539423"/>
            <a:ext cx="3635409" cy="1589797"/>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305" y="4967395"/>
            <a:ext cx="3731303" cy="79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60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Arial" panose="020B0604020202020204" pitchFamily="34" charset="0"/>
                <a:cs typeface="Arial" panose="020B0604020202020204" pitchFamily="34" charset="0"/>
              </a:rPr>
              <a:t>Kondansatörlerin Paralel Bağlanması</a:t>
            </a:r>
            <a:endParaRPr lang="tr-TR" sz="32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a:bodyPr>
          <a:lstStyle/>
          <a:p>
            <a:r>
              <a:rPr lang="tr-TR" dirty="0" smtClean="0">
                <a:latin typeface="Arial" panose="020B0604020202020204" pitchFamily="34" charset="0"/>
                <a:cs typeface="Arial" panose="020B0604020202020204" pitchFamily="34" charset="0"/>
              </a:rPr>
              <a:t>Kondansatörlerin </a:t>
            </a:r>
            <a:r>
              <a:rPr lang="tr-TR" dirty="0">
                <a:latin typeface="Arial" panose="020B0604020202020204" pitchFamily="34" charset="0"/>
                <a:cs typeface="Arial" panose="020B0604020202020204" pitchFamily="34" charset="0"/>
              </a:rPr>
              <a:t>+ uçlarının, + uçlara, – uçların – uçlara her iki uçlarının da bir arada olacak şekilde bağlanmasıyla elde edilen bağlamadır. </a:t>
            </a:r>
            <a:endParaRPr lang="tr-TR" dirty="0" smtClean="0">
              <a:latin typeface="Arial" panose="020B0604020202020204" pitchFamily="34" charset="0"/>
              <a:cs typeface="Arial" panose="020B0604020202020204" pitchFamily="34" charset="0"/>
            </a:endParaRPr>
          </a:p>
          <a:p>
            <a:pPr marL="0" indent="0">
              <a:buNone/>
            </a:pPr>
            <a:r>
              <a:rPr lang="tr-TR" dirty="0" smtClean="0">
                <a:latin typeface="Arial" panose="020B0604020202020204" pitchFamily="34" charset="0"/>
                <a:cs typeface="Arial" panose="020B0604020202020204" pitchFamily="34" charset="0"/>
              </a:rPr>
              <a:t> Paralel </a:t>
            </a:r>
            <a:r>
              <a:rPr lang="tr-TR" dirty="0">
                <a:latin typeface="Arial" panose="020B0604020202020204" pitchFamily="34" charset="0"/>
                <a:cs typeface="Arial" panose="020B0604020202020204" pitchFamily="34" charset="0"/>
              </a:rPr>
              <a:t>bağlı kondansatörlerde </a:t>
            </a:r>
            <a:r>
              <a:rPr lang="tr-TR" dirty="0" err="1">
                <a:latin typeface="Arial" panose="020B0604020202020204" pitchFamily="34" charset="0"/>
                <a:cs typeface="Arial" panose="020B0604020202020204" pitchFamily="34" charset="0"/>
              </a:rPr>
              <a:t>herbir</a:t>
            </a:r>
            <a:r>
              <a:rPr lang="tr-TR" dirty="0">
                <a:latin typeface="Arial" panose="020B0604020202020204" pitchFamily="34" charset="0"/>
                <a:cs typeface="Arial" panose="020B0604020202020204" pitchFamily="34" charset="0"/>
              </a:rPr>
              <a:t> kondansatörün uçları arasındaki potansiyel fark üretecin uçları arasındaki potansiyel farka eşittir. </a:t>
            </a:r>
          </a:p>
          <a:p>
            <a:r>
              <a:rPr lang="tr-TR" dirty="0" smtClean="0">
                <a:latin typeface="Arial" panose="020B0604020202020204" pitchFamily="34" charset="0"/>
                <a:cs typeface="Arial" panose="020B0604020202020204" pitchFamily="34" charset="0"/>
              </a:rPr>
              <a:t>V </a:t>
            </a:r>
            <a:r>
              <a:rPr lang="tr-TR" dirty="0">
                <a:latin typeface="Arial" panose="020B0604020202020204" pitchFamily="34" charset="0"/>
                <a:cs typeface="Arial" panose="020B0604020202020204" pitchFamily="34" charset="0"/>
              </a:rPr>
              <a:t>= V1 = V2 = V3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Eşdeğer kapasite;</a:t>
            </a:r>
            <a:endParaRPr lang="tr-TR" dirty="0">
              <a:latin typeface="Arial" panose="020B0604020202020204" pitchFamily="34" charset="0"/>
              <a:cs typeface="Arial" panose="020B0604020202020204" pitchFamily="34" charset="0"/>
            </a:endParaRPr>
          </a:p>
          <a:p>
            <a:r>
              <a:rPr lang="fr-FR" dirty="0" err="1" smtClean="0">
                <a:latin typeface="Arial" panose="020B0604020202020204" pitchFamily="34" charset="0"/>
                <a:cs typeface="Arial" panose="020B0604020202020204" pitchFamily="34" charset="0"/>
              </a:rPr>
              <a:t>Ceş</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C1 + C2 + C3 + …… </a:t>
            </a:r>
            <a:endParaRPr lang="tr-TR"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print"/>
          <a:stretch>
            <a:fillRect/>
          </a:stretch>
        </p:blipFill>
        <p:spPr>
          <a:xfrm>
            <a:off x="9318648" y="3243464"/>
            <a:ext cx="2562225" cy="2352675"/>
          </a:xfrm>
          <a:prstGeom prst="rect">
            <a:avLst/>
          </a:prstGeom>
        </p:spPr>
      </p:pic>
    </p:spTree>
    <p:extLst>
      <p:ext uri="{BB962C8B-B14F-4D97-AF65-F5344CB8AC3E}">
        <p14:creationId xmlns:p14="http://schemas.microsoft.com/office/powerpoint/2010/main" val="3344313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Arial" panose="020B0604020202020204" pitchFamily="34" charset="0"/>
                <a:cs typeface="Arial" panose="020B0604020202020204" pitchFamily="34" charset="0"/>
              </a:rPr>
              <a:t>Bobinler ve </a:t>
            </a:r>
            <a:r>
              <a:rPr lang="tr-TR" sz="3200" b="1" dirty="0" err="1" smtClean="0">
                <a:latin typeface="Arial" panose="020B0604020202020204" pitchFamily="34" charset="0"/>
                <a:cs typeface="Arial" panose="020B0604020202020204" pitchFamily="34" charset="0"/>
              </a:rPr>
              <a:t>Endüktansı</a:t>
            </a:r>
            <a:endParaRPr lang="tr-TR" sz="32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a:latin typeface="Arial" panose="020B0604020202020204" pitchFamily="34" charset="0"/>
                <a:cs typeface="Arial" panose="020B0604020202020204" pitchFamily="34" charset="0"/>
              </a:rPr>
              <a:t>Bobinler iletken tellerin yan yana veya üst üste sarılmasıyla elde edilen devre elemanlarıdır. Bobinlerin, elektrik akımının değişimine karşı gösterdikleri tepkiye </a:t>
            </a:r>
            <a:r>
              <a:rPr lang="tr-TR" dirty="0" err="1">
                <a:latin typeface="Arial" panose="020B0604020202020204" pitchFamily="34" charset="0"/>
                <a:cs typeface="Arial" panose="020B0604020202020204" pitchFamily="34" charset="0"/>
              </a:rPr>
              <a:t>endüktans</a:t>
            </a:r>
            <a:r>
              <a:rPr lang="tr-TR" dirty="0">
                <a:latin typeface="Arial" panose="020B0604020202020204" pitchFamily="34" charset="0"/>
                <a:cs typeface="Arial" panose="020B0604020202020204" pitchFamily="34" charset="0"/>
              </a:rPr>
              <a:t> denir. </a:t>
            </a:r>
            <a:r>
              <a:rPr lang="tr-TR" dirty="0" err="1">
                <a:latin typeface="Arial" panose="020B0604020202020204" pitchFamily="34" charset="0"/>
                <a:cs typeface="Arial" panose="020B0604020202020204" pitchFamily="34" charset="0"/>
              </a:rPr>
              <a:t>Endüktans</a:t>
            </a:r>
            <a:r>
              <a:rPr lang="tr-TR" dirty="0">
                <a:latin typeface="Arial" panose="020B0604020202020204" pitchFamily="34" charset="0"/>
                <a:cs typeface="Arial" panose="020B0604020202020204" pitchFamily="34" charset="0"/>
              </a:rPr>
              <a:t>, L harfi ile sembolize edilir ve birimi </a:t>
            </a:r>
            <a:r>
              <a:rPr lang="tr-TR" dirty="0" err="1">
                <a:latin typeface="Arial" panose="020B0604020202020204" pitchFamily="34" charset="0"/>
                <a:cs typeface="Arial" panose="020B0604020202020204" pitchFamily="34" charset="0"/>
              </a:rPr>
              <a:t>henry</a:t>
            </a:r>
            <a:r>
              <a:rPr lang="tr-TR" dirty="0">
                <a:latin typeface="Arial" panose="020B0604020202020204" pitchFamily="34" charset="0"/>
                <a:cs typeface="Arial" panose="020B0604020202020204" pitchFamily="34" charset="0"/>
              </a:rPr>
              <a:t> (H)'</a:t>
            </a:r>
            <a:r>
              <a:rPr lang="tr-TR" dirty="0" err="1">
                <a:latin typeface="Arial" panose="020B0604020202020204" pitchFamily="34" charset="0"/>
                <a:cs typeface="Arial" panose="020B0604020202020204" pitchFamily="34" charset="0"/>
              </a:rPr>
              <a:t>dir</a:t>
            </a:r>
            <a:r>
              <a:rPr lang="tr-TR" dirty="0">
                <a:latin typeface="Arial" panose="020B0604020202020204" pitchFamily="34" charset="0"/>
                <a:cs typeface="Arial" panose="020B0604020202020204" pitchFamily="34" charset="0"/>
              </a:rPr>
              <a:t>. Uygulamada daha çok </a:t>
            </a:r>
            <a:r>
              <a:rPr lang="tr-TR" dirty="0" err="1">
                <a:latin typeface="Arial" panose="020B0604020202020204" pitchFamily="34" charset="0"/>
                <a:cs typeface="Arial" panose="020B0604020202020204" pitchFamily="34" charset="0"/>
              </a:rPr>
              <a:t>endüktans</a:t>
            </a:r>
            <a:r>
              <a:rPr lang="tr-TR" dirty="0">
                <a:latin typeface="Arial" panose="020B0604020202020204" pitchFamily="34" charset="0"/>
                <a:cs typeface="Arial" panose="020B0604020202020204" pitchFamily="34" charset="0"/>
              </a:rPr>
              <a:t> biriminin alt katları olan </a:t>
            </a:r>
            <a:r>
              <a:rPr lang="el-GR" dirty="0">
                <a:latin typeface="Arial" panose="020B0604020202020204" pitchFamily="34" charset="0"/>
                <a:cs typeface="Arial" panose="020B0604020202020204" pitchFamily="34" charset="0"/>
              </a:rPr>
              <a:t>μ</a:t>
            </a:r>
            <a:r>
              <a:rPr lang="tr-TR" dirty="0">
                <a:latin typeface="Arial" panose="020B0604020202020204" pitchFamily="34" charset="0"/>
                <a:cs typeface="Arial" panose="020B0604020202020204" pitchFamily="34" charset="0"/>
              </a:rPr>
              <a:t>H(Mikro Henry) ve </a:t>
            </a:r>
            <a:r>
              <a:rPr lang="tr-TR" dirty="0" err="1">
                <a:latin typeface="Arial" panose="020B0604020202020204" pitchFamily="34" charset="0"/>
                <a:cs typeface="Arial" panose="020B0604020202020204" pitchFamily="34" charset="0"/>
              </a:rPr>
              <a:t>Mh</a:t>
            </a:r>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(Mili Henry) kullanılır. </a:t>
            </a:r>
            <a:endParaRPr lang="tr-TR" dirty="0" smtClean="0">
              <a:latin typeface="Arial" panose="020B0604020202020204" pitchFamily="34" charset="0"/>
              <a:cs typeface="Arial" panose="020B0604020202020204" pitchFamily="34" charset="0"/>
            </a:endParaRPr>
          </a:p>
          <a:p>
            <a:endParaRPr lang="tr-TR" dirty="0"/>
          </a:p>
        </p:txBody>
      </p:sp>
      <p:pic>
        <p:nvPicPr>
          <p:cNvPr id="4" name="Resim 3"/>
          <p:cNvPicPr>
            <a:picLocks noChangeAspect="1"/>
          </p:cNvPicPr>
          <p:nvPr/>
        </p:nvPicPr>
        <p:blipFill>
          <a:blip r:embed="rId2" cstate="print"/>
          <a:stretch>
            <a:fillRect/>
          </a:stretch>
        </p:blipFill>
        <p:spPr>
          <a:xfrm>
            <a:off x="2222810" y="3910284"/>
            <a:ext cx="2314575" cy="1476375"/>
          </a:xfrm>
          <a:prstGeom prst="rect">
            <a:avLst/>
          </a:prstGeom>
        </p:spPr>
      </p:pic>
      <p:pic>
        <p:nvPicPr>
          <p:cNvPr id="3076" name="Picture 4" descr="endüktans decade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480" y="3658951"/>
            <a:ext cx="5393682" cy="173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288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Arial" panose="020B0604020202020204" pitchFamily="34" charset="0"/>
                <a:cs typeface="Arial" panose="020B0604020202020204" pitchFamily="34" charset="0"/>
              </a:rPr>
              <a:t>Bobinlerin Seri Bağlanması</a:t>
            </a:r>
            <a:endParaRPr lang="tr-TR" sz="32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smtClean="0">
                <a:latin typeface="Arial" panose="020B0604020202020204" pitchFamily="34" charset="0"/>
                <a:cs typeface="Arial" panose="020B0604020202020204" pitchFamily="34" charset="0"/>
              </a:rPr>
              <a:t>Birden </a:t>
            </a:r>
            <a:r>
              <a:rPr lang="tr-TR" dirty="0">
                <a:latin typeface="Arial" panose="020B0604020202020204" pitchFamily="34" charset="0"/>
                <a:cs typeface="Arial" panose="020B0604020202020204" pitchFamily="34" charset="0"/>
              </a:rPr>
              <a:t>fazla bobinin art arda bağlanmasıyla elde edilen bağlantı türüne denir. Bobinlerin seri bağlı olduğu bir devrede toplam </a:t>
            </a:r>
            <a:r>
              <a:rPr lang="tr-TR" dirty="0" err="1">
                <a:latin typeface="Arial" panose="020B0604020202020204" pitchFamily="34" charset="0"/>
                <a:cs typeface="Arial" panose="020B0604020202020204" pitchFamily="34" charset="0"/>
              </a:rPr>
              <a:t>endüktans</a:t>
            </a:r>
            <a:r>
              <a:rPr lang="tr-TR" dirty="0">
                <a:latin typeface="Arial" panose="020B0604020202020204" pitchFamily="34" charset="0"/>
                <a:cs typeface="Arial" panose="020B0604020202020204" pitchFamily="34" charset="0"/>
              </a:rPr>
              <a:t>, bobinlerin </a:t>
            </a:r>
            <a:r>
              <a:rPr lang="tr-TR" dirty="0" err="1">
                <a:latin typeface="Arial" panose="020B0604020202020204" pitchFamily="34" charset="0"/>
                <a:cs typeface="Arial" panose="020B0604020202020204" pitchFamily="34" charset="0"/>
              </a:rPr>
              <a:t>endüktanslarinin</a:t>
            </a:r>
            <a:r>
              <a:rPr lang="tr-TR" dirty="0">
                <a:latin typeface="Arial" panose="020B0604020202020204" pitchFamily="34" charset="0"/>
                <a:cs typeface="Arial" panose="020B0604020202020204" pitchFamily="34" charset="0"/>
              </a:rPr>
              <a:t> toplamına eşittir. </a:t>
            </a:r>
          </a:p>
          <a:p>
            <a:endParaRPr lang="tr-TR" dirty="0"/>
          </a:p>
        </p:txBody>
      </p:sp>
      <p:pic>
        <p:nvPicPr>
          <p:cNvPr id="4" name="Resim 3"/>
          <p:cNvPicPr>
            <a:picLocks noChangeAspect="1"/>
          </p:cNvPicPr>
          <p:nvPr/>
        </p:nvPicPr>
        <p:blipFill>
          <a:blip r:embed="rId2" cstate="print"/>
          <a:stretch>
            <a:fillRect/>
          </a:stretch>
        </p:blipFill>
        <p:spPr>
          <a:xfrm>
            <a:off x="3641711" y="3105046"/>
            <a:ext cx="6215527" cy="1777692"/>
          </a:xfrm>
          <a:prstGeom prst="rect">
            <a:avLst/>
          </a:prstGeom>
        </p:spPr>
      </p:pic>
    </p:spTree>
    <p:extLst>
      <p:ext uri="{BB962C8B-B14F-4D97-AF65-F5344CB8AC3E}">
        <p14:creationId xmlns:p14="http://schemas.microsoft.com/office/powerpoint/2010/main" val="296509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97"/>
          <p:cNvGrpSpPr>
            <a:grpSpLocks/>
          </p:cNvGrpSpPr>
          <p:nvPr/>
        </p:nvGrpSpPr>
        <p:grpSpPr bwMode="auto">
          <a:xfrm>
            <a:off x="2567608" y="548681"/>
            <a:ext cx="7543800" cy="5592763"/>
            <a:chOff x="0" y="0"/>
            <a:chExt cx="5968" cy="5347"/>
          </a:xfrm>
        </p:grpSpPr>
        <p:grpSp>
          <p:nvGrpSpPr>
            <p:cNvPr id="8" name="Group 128"/>
            <p:cNvGrpSpPr>
              <a:grpSpLocks/>
            </p:cNvGrpSpPr>
            <p:nvPr/>
          </p:nvGrpSpPr>
          <p:grpSpPr bwMode="auto">
            <a:xfrm>
              <a:off x="0" y="0"/>
              <a:ext cx="5968" cy="355"/>
              <a:chOff x="0" y="0"/>
              <a:chExt cx="5968" cy="355"/>
            </a:xfrm>
          </p:grpSpPr>
          <p:sp>
            <p:nvSpPr>
              <p:cNvPr id="111" name="Rectangle 92"/>
              <p:cNvSpPr>
                <a:spLocks noChangeArrowheads="1"/>
              </p:cNvSpPr>
              <p:nvPr/>
            </p:nvSpPr>
            <p:spPr bwMode="auto">
              <a:xfrm>
                <a:off x="43" y="0"/>
                <a:ext cx="588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b="1">
                    <a:cs typeface="Times New Roman" panose="02020603050405020304" pitchFamily="18" charset="0"/>
                  </a:rPr>
                  <a:t>ULUSLARARASI ÖLÇÜM BİRİM SİSTEMİ</a:t>
                </a:r>
              </a:p>
              <a:p>
                <a:pPr algn="ctr"/>
                <a:endParaRPr lang="de-DE" sz="1600"/>
              </a:p>
            </p:txBody>
          </p:sp>
          <p:sp>
            <p:nvSpPr>
              <p:cNvPr id="112" name="Rectangle 127"/>
              <p:cNvSpPr>
                <a:spLocks noChangeArrowheads="1"/>
              </p:cNvSpPr>
              <p:nvPr/>
            </p:nvSpPr>
            <p:spPr bwMode="auto">
              <a:xfrm>
                <a:off x="0" y="0"/>
                <a:ext cx="596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9" name="Group 130"/>
            <p:cNvGrpSpPr>
              <a:grpSpLocks/>
            </p:cNvGrpSpPr>
            <p:nvPr/>
          </p:nvGrpSpPr>
          <p:grpSpPr bwMode="auto">
            <a:xfrm>
              <a:off x="0" y="355"/>
              <a:ext cx="5968" cy="384"/>
              <a:chOff x="0" y="355"/>
              <a:chExt cx="5968" cy="384"/>
            </a:xfrm>
          </p:grpSpPr>
          <p:sp>
            <p:nvSpPr>
              <p:cNvPr id="109" name="Rectangle 93"/>
              <p:cNvSpPr>
                <a:spLocks noChangeArrowheads="1"/>
              </p:cNvSpPr>
              <p:nvPr/>
            </p:nvSpPr>
            <p:spPr bwMode="auto">
              <a:xfrm>
                <a:off x="43" y="355"/>
                <a:ext cx="588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sz="1600" i="1">
                    <a:cs typeface="Times New Roman" panose="02020603050405020304" pitchFamily="18" charset="0"/>
                  </a:rPr>
                  <a:t>SI Temel Birimleri</a:t>
                </a:r>
                <a:endParaRPr lang="en-AU" sz="1600">
                  <a:cs typeface="Times New Roman" panose="02020603050405020304" pitchFamily="18" charset="0"/>
                </a:endParaRPr>
              </a:p>
              <a:p>
                <a:pPr algn="ctr"/>
                <a:endParaRPr lang="en-AU" sz="1600"/>
              </a:p>
            </p:txBody>
          </p:sp>
          <p:sp>
            <p:nvSpPr>
              <p:cNvPr id="110" name="Rectangle 129"/>
              <p:cNvSpPr>
                <a:spLocks noChangeArrowheads="1"/>
              </p:cNvSpPr>
              <p:nvPr/>
            </p:nvSpPr>
            <p:spPr bwMode="auto">
              <a:xfrm>
                <a:off x="0" y="355"/>
                <a:ext cx="596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0" name="Group 132"/>
            <p:cNvGrpSpPr>
              <a:grpSpLocks/>
            </p:cNvGrpSpPr>
            <p:nvPr/>
          </p:nvGrpSpPr>
          <p:grpSpPr bwMode="auto">
            <a:xfrm>
              <a:off x="0" y="739"/>
              <a:ext cx="2984" cy="384"/>
              <a:chOff x="0" y="739"/>
              <a:chExt cx="2984" cy="384"/>
            </a:xfrm>
          </p:grpSpPr>
          <p:sp>
            <p:nvSpPr>
              <p:cNvPr id="107" name="Rectangle 94"/>
              <p:cNvSpPr>
                <a:spLocks noChangeArrowheads="1"/>
              </p:cNvSpPr>
              <p:nvPr/>
            </p:nvSpPr>
            <p:spPr bwMode="auto">
              <a:xfrm>
                <a:off x="43" y="739"/>
                <a:ext cx="28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sz="1600">
                    <a:cs typeface="Times New Roman" panose="02020603050405020304" pitchFamily="18" charset="0"/>
                  </a:rPr>
                  <a:t>Büyüklük</a:t>
                </a:r>
                <a:endParaRPr lang="en-AU" sz="1600">
                  <a:cs typeface="Times New Roman" panose="02020603050405020304" pitchFamily="18" charset="0"/>
                </a:endParaRPr>
              </a:p>
              <a:p>
                <a:pPr algn="ctr"/>
                <a:endParaRPr lang="en-AU" sz="1600"/>
              </a:p>
            </p:txBody>
          </p:sp>
          <p:sp>
            <p:nvSpPr>
              <p:cNvPr id="108" name="Rectangle 131"/>
              <p:cNvSpPr>
                <a:spLocks noChangeArrowheads="1"/>
              </p:cNvSpPr>
              <p:nvPr/>
            </p:nvSpPr>
            <p:spPr bwMode="auto">
              <a:xfrm>
                <a:off x="0" y="739"/>
                <a:ext cx="2984"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1" name="Group 134"/>
            <p:cNvGrpSpPr>
              <a:grpSpLocks/>
            </p:cNvGrpSpPr>
            <p:nvPr/>
          </p:nvGrpSpPr>
          <p:grpSpPr bwMode="auto">
            <a:xfrm>
              <a:off x="2984" y="739"/>
              <a:ext cx="2984" cy="384"/>
              <a:chOff x="2984" y="739"/>
              <a:chExt cx="2984" cy="384"/>
            </a:xfrm>
          </p:grpSpPr>
          <p:sp>
            <p:nvSpPr>
              <p:cNvPr id="105" name="Rectangle 95"/>
              <p:cNvSpPr>
                <a:spLocks noChangeArrowheads="1"/>
              </p:cNvSpPr>
              <p:nvPr/>
            </p:nvSpPr>
            <p:spPr bwMode="auto">
              <a:xfrm>
                <a:off x="3027" y="739"/>
                <a:ext cx="28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sz="1600" dirty="0">
                    <a:cs typeface="Times New Roman" panose="02020603050405020304" pitchFamily="18" charset="0"/>
                  </a:rPr>
                  <a:t>SI </a:t>
                </a:r>
                <a:r>
                  <a:rPr lang="fr-FR" sz="1600" dirty="0" err="1">
                    <a:cs typeface="Times New Roman" panose="02020603050405020304" pitchFamily="18" charset="0"/>
                  </a:rPr>
                  <a:t>Birimi</a:t>
                </a:r>
                <a:endParaRPr lang="en-AU" sz="1600" dirty="0">
                  <a:cs typeface="Times New Roman" panose="02020603050405020304" pitchFamily="18" charset="0"/>
                </a:endParaRPr>
              </a:p>
              <a:p>
                <a:pPr algn="ctr"/>
                <a:endParaRPr lang="en-AU" sz="1600" dirty="0"/>
              </a:p>
            </p:txBody>
          </p:sp>
          <p:sp>
            <p:nvSpPr>
              <p:cNvPr id="106" name="Rectangle 133"/>
              <p:cNvSpPr>
                <a:spLocks noChangeArrowheads="1"/>
              </p:cNvSpPr>
              <p:nvPr/>
            </p:nvSpPr>
            <p:spPr bwMode="auto">
              <a:xfrm>
                <a:off x="2984" y="739"/>
                <a:ext cx="2984"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2" name="Group 136"/>
            <p:cNvGrpSpPr>
              <a:grpSpLocks/>
            </p:cNvGrpSpPr>
            <p:nvPr/>
          </p:nvGrpSpPr>
          <p:grpSpPr bwMode="auto">
            <a:xfrm>
              <a:off x="0" y="1123"/>
              <a:ext cx="2238" cy="384"/>
              <a:chOff x="0" y="1123"/>
              <a:chExt cx="2238" cy="384"/>
            </a:xfrm>
          </p:grpSpPr>
          <p:sp>
            <p:nvSpPr>
              <p:cNvPr id="103" name="Rectangle 96"/>
              <p:cNvSpPr>
                <a:spLocks noChangeArrowheads="1"/>
              </p:cNvSpPr>
              <p:nvPr/>
            </p:nvSpPr>
            <p:spPr bwMode="auto">
              <a:xfrm>
                <a:off x="43" y="1123"/>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 </a:t>
                </a:r>
              </a:p>
              <a:p>
                <a:pPr algn="ctr"/>
                <a:endParaRPr lang="en-AU" sz="1600"/>
              </a:p>
            </p:txBody>
          </p:sp>
          <p:sp>
            <p:nvSpPr>
              <p:cNvPr id="104" name="Rectangle 135"/>
              <p:cNvSpPr>
                <a:spLocks noChangeArrowheads="1"/>
              </p:cNvSpPr>
              <p:nvPr/>
            </p:nvSpPr>
            <p:spPr bwMode="auto">
              <a:xfrm>
                <a:off x="0" y="1123"/>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3" name="Group 138"/>
            <p:cNvGrpSpPr>
              <a:grpSpLocks/>
            </p:cNvGrpSpPr>
            <p:nvPr/>
          </p:nvGrpSpPr>
          <p:grpSpPr bwMode="auto">
            <a:xfrm>
              <a:off x="2238" y="1123"/>
              <a:ext cx="1492" cy="384"/>
              <a:chOff x="2238" y="1123"/>
              <a:chExt cx="1492" cy="384"/>
            </a:xfrm>
          </p:grpSpPr>
          <p:sp>
            <p:nvSpPr>
              <p:cNvPr id="101" name="Rectangle 97"/>
              <p:cNvSpPr>
                <a:spLocks noChangeArrowheads="1"/>
              </p:cNvSpPr>
              <p:nvPr/>
            </p:nvSpPr>
            <p:spPr bwMode="auto">
              <a:xfrm>
                <a:off x="2281" y="1123"/>
                <a:ext cx="140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dirty="0" err="1">
                    <a:cs typeface="Times New Roman" panose="02020603050405020304" pitchFamily="18" charset="0"/>
                  </a:rPr>
                  <a:t>İsim</a:t>
                </a:r>
                <a:endParaRPr lang="en-AU" sz="1600" dirty="0">
                  <a:cs typeface="Times New Roman" panose="02020603050405020304" pitchFamily="18" charset="0"/>
                </a:endParaRPr>
              </a:p>
              <a:p>
                <a:pPr algn="ctr"/>
                <a:endParaRPr lang="en-AU" sz="1600" dirty="0"/>
              </a:p>
            </p:txBody>
          </p:sp>
          <p:sp>
            <p:nvSpPr>
              <p:cNvPr id="102" name="Rectangle 137"/>
              <p:cNvSpPr>
                <a:spLocks noChangeArrowheads="1"/>
              </p:cNvSpPr>
              <p:nvPr/>
            </p:nvSpPr>
            <p:spPr bwMode="auto">
              <a:xfrm>
                <a:off x="2238" y="1123"/>
                <a:ext cx="1492"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4" name="Group 140"/>
            <p:cNvGrpSpPr>
              <a:grpSpLocks/>
            </p:cNvGrpSpPr>
            <p:nvPr/>
          </p:nvGrpSpPr>
          <p:grpSpPr bwMode="auto">
            <a:xfrm>
              <a:off x="3730" y="1123"/>
              <a:ext cx="2238" cy="384"/>
              <a:chOff x="3730" y="1123"/>
              <a:chExt cx="2238" cy="384"/>
            </a:xfrm>
          </p:grpSpPr>
          <p:sp>
            <p:nvSpPr>
              <p:cNvPr id="99" name="Rectangle 98"/>
              <p:cNvSpPr>
                <a:spLocks noChangeArrowheads="1"/>
              </p:cNvSpPr>
              <p:nvPr/>
            </p:nvSpPr>
            <p:spPr bwMode="auto">
              <a:xfrm>
                <a:off x="3773" y="1123"/>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Sembol</a:t>
                </a:r>
              </a:p>
              <a:p>
                <a:pPr algn="ctr"/>
                <a:endParaRPr lang="en-AU" sz="1600"/>
              </a:p>
            </p:txBody>
          </p:sp>
          <p:sp>
            <p:nvSpPr>
              <p:cNvPr id="100" name="Rectangle 139"/>
              <p:cNvSpPr>
                <a:spLocks noChangeArrowheads="1"/>
              </p:cNvSpPr>
              <p:nvPr/>
            </p:nvSpPr>
            <p:spPr bwMode="auto">
              <a:xfrm>
                <a:off x="3730" y="1123"/>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5" name="Group 142"/>
            <p:cNvGrpSpPr>
              <a:grpSpLocks/>
            </p:cNvGrpSpPr>
            <p:nvPr/>
          </p:nvGrpSpPr>
          <p:grpSpPr bwMode="auto">
            <a:xfrm>
              <a:off x="0" y="1507"/>
              <a:ext cx="2238" cy="384"/>
              <a:chOff x="0" y="1507"/>
              <a:chExt cx="2238" cy="384"/>
            </a:xfrm>
          </p:grpSpPr>
          <p:sp>
            <p:nvSpPr>
              <p:cNvPr id="97" name="Rectangle 99"/>
              <p:cNvSpPr>
                <a:spLocks noChangeArrowheads="1"/>
              </p:cNvSpPr>
              <p:nvPr/>
            </p:nvSpPr>
            <p:spPr bwMode="auto">
              <a:xfrm>
                <a:off x="43" y="1507"/>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Uzunluk</a:t>
                </a:r>
              </a:p>
              <a:p>
                <a:pPr algn="ctr"/>
                <a:endParaRPr lang="en-AU" sz="1600"/>
              </a:p>
            </p:txBody>
          </p:sp>
          <p:sp>
            <p:nvSpPr>
              <p:cNvPr id="98" name="Rectangle 141"/>
              <p:cNvSpPr>
                <a:spLocks noChangeArrowheads="1"/>
              </p:cNvSpPr>
              <p:nvPr/>
            </p:nvSpPr>
            <p:spPr bwMode="auto">
              <a:xfrm>
                <a:off x="0" y="1507"/>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6" name="Group 144"/>
            <p:cNvGrpSpPr>
              <a:grpSpLocks/>
            </p:cNvGrpSpPr>
            <p:nvPr/>
          </p:nvGrpSpPr>
          <p:grpSpPr bwMode="auto">
            <a:xfrm>
              <a:off x="2238" y="1507"/>
              <a:ext cx="1492" cy="384"/>
              <a:chOff x="2238" y="1507"/>
              <a:chExt cx="1492" cy="384"/>
            </a:xfrm>
          </p:grpSpPr>
          <p:sp>
            <p:nvSpPr>
              <p:cNvPr id="95" name="Rectangle 100"/>
              <p:cNvSpPr>
                <a:spLocks noChangeArrowheads="1"/>
              </p:cNvSpPr>
              <p:nvPr/>
            </p:nvSpPr>
            <p:spPr bwMode="auto">
              <a:xfrm>
                <a:off x="2281" y="1507"/>
                <a:ext cx="140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metre</a:t>
                </a:r>
              </a:p>
              <a:p>
                <a:pPr algn="ctr"/>
                <a:endParaRPr lang="en-AU" sz="1600"/>
              </a:p>
            </p:txBody>
          </p:sp>
          <p:sp>
            <p:nvSpPr>
              <p:cNvPr id="96" name="Rectangle 143"/>
              <p:cNvSpPr>
                <a:spLocks noChangeArrowheads="1"/>
              </p:cNvSpPr>
              <p:nvPr/>
            </p:nvSpPr>
            <p:spPr bwMode="auto">
              <a:xfrm>
                <a:off x="2238" y="1507"/>
                <a:ext cx="1492"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7" name="Group 146"/>
            <p:cNvGrpSpPr>
              <a:grpSpLocks/>
            </p:cNvGrpSpPr>
            <p:nvPr/>
          </p:nvGrpSpPr>
          <p:grpSpPr bwMode="auto">
            <a:xfrm>
              <a:off x="3730" y="1507"/>
              <a:ext cx="2238" cy="384"/>
              <a:chOff x="3730" y="1507"/>
              <a:chExt cx="2238" cy="384"/>
            </a:xfrm>
          </p:grpSpPr>
          <p:sp>
            <p:nvSpPr>
              <p:cNvPr id="93" name="Rectangle 101"/>
              <p:cNvSpPr>
                <a:spLocks noChangeArrowheads="1"/>
              </p:cNvSpPr>
              <p:nvPr/>
            </p:nvSpPr>
            <p:spPr bwMode="auto">
              <a:xfrm>
                <a:off x="3773" y="1507"/>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m</a:t>
                </a:r>
              </a:p>
              <a:p>
                <a:pPr algn="ctr"/>
                <a:endParaRPr lang="en-AU" sz="1600"/>
              </a:p>
            </p:txBody>
          </p:sp>
          <p:sp>
            <p:nvSpPr>
              <p:cNvPr id="94" name="Rectangle 145"/>
              <p:cNvSpPr>
                <a:spLocks noChangeArrowheads="1"/>
              </p:cNvSpPr>
              <p:nvPr/>
            </p:nvSpPr>
            <p:spPr bwMode="auto">
              <a:xfrm>
                <a:off x="3730" y="1507"/>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8" name="Group 148"/>
            <p:cNvGrpSpPr>
              <a:grpSpLocks/>
            </p:cNvGrpSpPr>
            <p:nvPr/>
          </p:nvGrpSpPr>
          <p:grpSpPr bwMode="auto">
            <a:xfrm>
              <a:off x="0" y="1891"/>
              <a:ext cx="2238" cy="384"/>
              <a:chOff x="0" y="1891"/>
              <a:chExt cx="2238" cy="384"/>
            </a:xfrm>
          </p:grpSpPr>
          <p:sp>
            <p:nvSpPr>
              <p:cNvPr id="91" name="Rectangle 102"/>
              <p:cNvSpPr>
                <a:spLocks noChangeArrowheads="1"/>
              </p:cNvSpPr>
              <p:nvPr/>
            </p:nvSpPr>
            <p:spPr bwMode="auto">
              <a:xfrm>
                <a:off x="43" y="1891"/>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Kütle</a:t>
                </a:r>
              </a:p>
              <a:p>
                <a:pPr algn="ctr"/>
                <a:endParaRPr lang="en-AU" sz="1600"/>
              </a:p>
            </p:txBody>
          </p:sp>
          <p:sp>
            <p:nvSpPr>
              <p:cNvPr id="92" name="Rectangle 147"/>
              <p:cNvSpPr>
                <a:spLocks noChangeArrowheads="1"/>
              </p:cNvSpPr>
              <p:nvPr/>
            </p:nvSpPr>
            <p:spPr bwMode="auto">
              <a:xfrm>
                <a:off x="0" y="1891"/>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9" name="Group 150"/>
            <p:cNvGrpSpPr>
              <a:grpSpLocks/>
            </p:cNvGrpSpPr>
            <p:nvPr/>
          </p:nvGrpSpPr>
          <p:grpSpPr bwMode="auto">
            <a:xfrm>
              <a:off x="2238" y="1891"/>
              <a:ext cx="1492" cy="384"/>
              <a:chOff x="2238" y="1891"/>
              <a:chExt cx="1492" cy="384"/>
            </a:xfrm>
          </p:grpSpPr>
          <p:sp>
            <p:nvSpPr>
              <p:cNvPr id="89" name="Rectangle 103"/>
              <p:cNvSpPr>
                <a:spLocks noChangeArrowheads="1"/>
              </p:cNvSpPr>
              <p:nvPr/>
            </p:nvSpPr>
            <p:spPr bwMode="auto">
              <a:xfrm>
                <a:off x="2281" y="1891"/>
                <a:ext cx="140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kilogram</a:t>
                </a:r>
                <a:endParaRPr lang="en-AU" sz="1600">
                  <a:cs typeface="Times New Roman" panose="02020603050405020304" pitchFamily="18" charset="0"/>
                </a:endParaRPr>
              </a:p>
              <a:p>
                <a:pPr algn="ctr"/>
                <a:endParaRPr lang="en-AU" sz="1600"/>
              </a:p>
            </p:txBody>
          </p:sp>
          <p:sp>
            <p:nvSpPr>
              <p:cNvPr id="90" name="Rectangle 149"/>
              <p:cNvSpPr>
                <a:spLocks noChangeArrowheads="1"/>
              </p:cNvSpPr>
              <p:nvPr/>
            </p:nvSpPr>
            <p:spPr bwMode="auto">
              <a:xfrm>
                <a:off x="2238" y="1891"/>
                <a:ext cx="1492"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0" name="Group 152"/>
            <p:cNvGrpSpPr>
              <a:grpSpLocks/>
            </p:cNvGrpSpPr>
            <p:nvPr/>
          </p:nvGrpSpPr>
          <p:grpSpPr bwMode="auto">
            <a:xfrm>
              <a:off x="3730" y="1891"/>
              <a:ext cx="2238" cy="384"/>
              <a:chOff x="3730" y="1891"/>
              <a:chExt cx="2238" cy="384"/>
            </a:xfrm>
          </p:grpSpPr>
          <p:sp>
            <p:nvSpPr>
              <p:cNvPr id="87" name="Rectangle 104"/>
              <p:cNvSpPr>
                <a:spLocks noChangeArrowheads="1"/>
              </p:cNvSpPr>
              <p:nvPr/>
            </p:nvSpPr>
            <p:spPr bwMode="auto">
              <a:xfrm>
                <a:off x="3773" y="1891"/>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kg</a:t>
                </a:r>
                <a:endParaRPr lang="en-AU" sz="1600">
                  <a:cs typeface="Times New Roman" panose="02020603050405020304" pitchFamily="18" charset="0"/>
                </a:endParaRPr>
              </a:p>
              <a:p>
                <a:pPr algn="ctr"/>
                <a:endParaRPr lang="en-AU" sz="1600"/>
              </a:p>
            </p:txBody>
          </p:sp>
          <p:sp>
            <p:nvSpPr>
              <p:cNvPr id="88" name="Rectangle 151"/>
              <p:cNvSpPr>
                <a:spLocks noChangeArrowheads="1"/>
              </p:cNvSpPr>
              <p:nvPr/>
            </p:nvSpPr>
            <p:spPr bwMode="auto">
              <a:xfrm>
                <a:off x="3730" y="1891"/>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1" name="Group 154"/>
            <p:cNvGrpSpPr>
              <a:grpSpLocks/>
            </p:cNvGrpSpPr>
            <p:nvPr/>
          </p:nvGrpSpPr>
          <p:grpSpPr bwMode="auto">
            <a:xfrm>
              <a:off x="0" y="2275"/>
              <a:ext cx="2238" cy="384"/>
              <a:chOff x="0" y="2275"/>
              <a:chExt cx="2238" cy="384"/>
            </a:xfrm>
          </p:grpSpPr>
          <p:sp>
            <p:nvSpPr>
              <p:cNvPr id="85" name="Rectangle 105"/>
              <p:cNvSpPr>
                <a:spLocks noChangeArrowheads="1"/>
              </p:cNvSpPr>
              <p:nvPr/>
            </p:nvSpPr>
            <p:spPr bwMode="auto">
              <a:xfrm>
                <a:off x="43" y="2275"/>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Zaman</a:t>
                </a:r>
                <a:endParaRPr lang="en-AU" sz="1600">
                  <a:cs typeface="Times New Roman" panose="02020603050405020304" pitchFamily="18" charset="0"/>
                </a:endParaRPr>
              </a:p>
              <a:p>
                <a:pPr algn="ctr"/>
                <a:endParaRPr lang="en-AU" sz="1600"/>
              </a:p>
            </p:txBody>
          </p:sp>
          <p:sp>
            <p:nvSpPr>
              <p:cNvPr id="86" name="Rectangle 153"/>
              <p:cNvSpPr>
                <a:spLocks noChangeArrowheads="1"/>
              </p:cNvSpPr>
              <p:nvPr/>
            </p:nvSpPr>
            <p:spPr bwMode="auto">
              <a:xfrm>
                <a:off x="0" y="2275"/>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2" name="Group 156"/>
            <p:cNvGrpSpPr>
              <a:grpSpLocks/>
            </p:cNvGrpSpPr>
            <p:nvPr/>
          </p:nvGrpSpPr>
          <p:grpSpPr bwMode="auto">
            <a:xfrm>
              <a:off x="2238" y="2275"/>
              <a:ext cx="1492" cy="384"/>
              <a:chOff x="2238" y="2275"/>
              <a:chExt cx="1492" cy="384"/>
            </a:xfrm>
          </p:grpSpPr>
          <p:sp>
            <p:nvSpPr>
              <p:cNvPr id="83" name="Rectangle 106"/>
              <p:cNvSpPr>
                <a:spLocks noChangeArrowheads="1"/>
              </p:cNvSpPr>
              <p:nvPr/>
            </p:nvSpPr>
            <p:spPr bwMode="auto">
              <a:xfrm>
                <a:off x="2281" y="2275"/>
                <a:ext cx="140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saniye</a:t>
                </a:r>
              </a:p>
              <a:p>
                <a:pPr algn="ctr"/>
                <a:endParaRPr lang="en-AU" sz="1600"/>
              </a:p>
            </p:txBody>
          </p:sp>
          <p:sp>
            <p:nvSpPr>
              <p:cNvPr id="84" name="Rectangle 155"/>
              <p:cNvSpPr>
                <a:spLocks noChangeArrowheads="1"/>
              </p:cNvSpPr>
              <p:nvPr/>
            </p:nvSpPr>
            <p:spPr bwMode="auto">
              <a:xfrm>
                <a:off x="2238" y="2275"/>
                <a:ext cx="1492"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3" name="Group 158"/>
            <p:cNvGrpSpPr>
              <a:grpSpLocks/>
            </p:cNvGrpSpPr>
            <p:nvPr/>
          </p:nvGrpSpPr>
          <p:grpSpPr bwMode="auto">
            <a:xfrm>
              <a:off x="3730" y="2275"/>
              <a:ext cx="2238" cy="384"/>
              <a:chOff x="3730" y="2275"/>
              <a:chExt cx="2238" cy="384"/>
            </a:xfrm>
          </p:grpSpPr>
          <p:sp>
            <p:nvSpPr>
              <p:cNvPr id="81" name="Rectangle 107"/>
              <p:cNvSpPr>
                <a:spLocks noChangeArrowheads="1"/>
              </p:cNvSpPr>
              <p:nvPr/>
            </p:nvSpPr>
            <p:spPr bwMode="auto">
              <a:xfrm>
                <a:off x="3773" y="2275"/>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s</a:t>
                </a:r>
              </a:p>
              <a:p>
                <a:pPr algn="ctr"/>
                <a:endParaRPr lang="en-AU" sz="1600"/>
              </a:p>
            </p:txBody>
          </p:sp>
          <p:sp>
            <p:nvSpPr>
              <p:cNvPr id="82" name="Rectangle 157"/>
              <p:cNvSpPr>
                <a:spLocks noChangeArrowheads="1"/>
              </p:cNvSpPr>
              <p:nvPr/>
            </p:nvSpPr>
            <p:spPr bwMode="auto">
              <a:xfrm>
                <a:off x="3730" y="2275"/>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4" name="Group 160"/>
            <p:cNvGrpSpPr>
              <a:grpSpLocks/>
            </p:cNvGrpSpPr>
            <p:nvPr/>
          </p:nvGrpSpPr>
          <p:grpSpPr bwMode="auto">
            <a:xfrm>
              <a:off x="0" y="2659"/>
              <a:ext cx="2238" cy="384"/>
              <a:chOff x="0" y="2659"/>
              <a:chExt cx="2238" cy="384"/>
            </a:xfrm>
          </p:grpSpPr>
          <p:sp>
            <p:nvSpPr>
              <p:cNvPr id="79" name="Rectangle 108"/>
              <p:cNvSpPr>
                <a:spLocks noChangeArrowheads="1"/>
              </p:cNvSpPr>
              <p:nvPr/>
            </p:nvSpPr>
            <p:spPr bwMode="auto">
              <a:xfrm>
                <a:off x="43" y="2659"/>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Elektrik Akımı Şiddeti</a:t>
                </a:r>
              </a:p>
              <a:p>
                <a:pPr algn="ctr"/>
                <a:endParaRPr lang="en-AU" sz="1600"/>
              </a:p>
            </p:txBody>
          </p:sp>
          <p:sp>
            <p:nvSpPr>
              <p:cNvPr id="80" name="Rectangle 159"/>
              <p:cNvSpPr>
                <a:spLocks noChangeArrowheads="1"/>
              </p:cNvSpPr>
              <p:nvPr/>
            </p:nvSpPr>
            <p:spPr bwMode="auto">
              <a:xfrm>
                <a:off x="0" y="2659"/>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5" name="Group 162"/>
            <p:cNvGrpSpPr>
              <a:grpSpLocks/>
            </p:cNvGrpSpPr>
            <p:nvPr/>
          </p:nvGrpSpPr>
          <p:grpSpPr bwMode="auto">
            <a:xfrm>
              <a:off x="2238" y="2659"/>
              <a:ext cx="1492" cy="384"/>
              <a:chOff x="2238" y="2659"/>
              <a:chExt cx="1492" cy="384"/>
            </a:xfrm>
          </p:grpSpPr>
          <p:sp>
            <p:nvSpPr>
              <p:cNvPr id="77" name="Rectangle 109"/>
              <p:cNvSpPr>
                <a:spLocks noChangeArrowheads="1"/>
              </p:cNvSpPr>
              <p:nvPr/>
            </p:nvSpPr>
            <p:spPr bwMode="auto">
              <a:xfrm>
                <a:off x="2281" y="2659"/>
                <a:ext cx="140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amper</a:t>
                </a:r>
              </a:p>
              <a:p>
                <a:pPr algn="ctr"/>
                <a:endParaRPr lang="en-AU" sz="1600"/>
              </a:p>
            </p:txBody>
          </p:sp>
          <p:sp>
            <p:nvSpPr>
              <p:cNvPr id="78" name="Rectangle 161"/>
              <p:cNvSpPr>
                <a:spLocks noChangeArrowheads="1"/>
              </p:cNvSpPr>
              <p:nvPr/>
            </p:nvSpPr>
            <p:spPr bwMode="auto">
              <a:xfrm>
                <a:off x="2238" y="2659"/>
                <a:ext cx="1492"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6" name="Group 164"/>
            <p:cNvGrpSpPr>
              <a:grpSpLocks/>
            </p:cNvGrpSpPr>
            <p:nvPr/>
          </p:nvGrpSpPr>
          <p:grpSpPr bwMode="auto">
            <a:xfrm>
              <a:off x="3730" y="2659"/>
              <a:ext cx="2238" cy="384"/>
              <a:chOff x="3730" y="2659"/>
              <a:chExt cx="2238" cy="384"/>
            </a:xfrm>
          </p:grpSpPr>
          <p:sp>
            <p:nvSpPr>
              <p:cNvPr id="75" name="Rectangle 110"/>
              <p:cNvSpPr>
                <a:spLocks noChangeArrowheads="1"/>
              </p:cNvSpPr>
              <p:nvPr/>
            </p:nvSpPr>
            <p:spPr bwMode="auto">
              <a:xfrm>
                <a:off x="3773" y="2659"/>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A</a:t>
                </a:r>
                <a:endParaRPr lang="en-AU" sz="1600">
                  <a:cs typeface="Times New Roman" panose="02020603050405020304" pitchFamily="18" charset="0"/>
                </a:endParaRPr>
              </a:p>
              <a:p>
                <a:pPr algn="ctr"/>
                <a:endParaRPr lang="en-AU" sz="1600"/>
              </a:p>
            </p:txBody>
          </p:sp>
          <p:sp>
            <p:nvSpPr>
              <p:cNvPr id="76" name="Rectangle 163"/>
              <p:cNvSpPr>
                <a:spLocks noChangeArrowheads="1"/>
              </p:cNvSpPr>
              <p:nvPr/>
            </p:nvSpPr>
            <p:spPr bwMode="auto">
              <a:xfrm>
                <a:off x="3730" y="2659"/>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7" name="Group 166"/>
            <p:cNvGrpSpPr>
              <a:grpSpLocks/>
            </p:cNvGrpSpPr>
            <p:nvPr/>
          </p:nvGrpSpPr>
          <p:grpSpPr bwMode="auto">
            <a:xfrm>
              <a:off x="0" y="3043"/>
              <a:ext cx="2238" cy="384"/>
              <a:chOff x="0" y="3043"/>
              <a:chExt cx="2238" cy="384"/>
            </a:xfrm>
          </p:grpSpPr>
          <p:sp>
            <p:nvSpPr>
              <p:cNvPr id="73" name="Rectangle 111"/>
              <p:cNvSpPr>
                <a:spLocks noChangeArrowheads="1"/>
              </p:cNvSpPr>
              <p:nvPr/>
            </p:nvSpPr>
            <p:spPr bwMode="auto">
              <a:xfrm>
                <a:off x="43" y="3043"/>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Termodinamik Sıcaklık</a:t>
                </a:r>
                <a:endParaRPr lang="en-AU" sz="1600">
                  <a:cs typeface="Times New Roman" panose="02020603050405020304" pitchFamily="18" charset="0"/>
                </a:endParaRPr>
              </a:p>
              <a:p>
                <a:pPr algn="ctr"/>
                <a:endParaRPr lang="en-AU" sz="1600"/>
              </a:p>
            </p:txBody>
          </p:sp>
          <p:sp>
            <p:nvSpPr>
              <p:cNvPr id="74" name="Rectangle 165"/>
              <p:cNvSpPr>
                <a:spLocks noChangeArrowheads="1"/>
              </p:cNvSpPr>
              <p:nvPr/>
            </p:nvSpPr>
            <p:spPr bwMode="auto">
              <a:xfrm>
                <a:off x="0" y="3043"/>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8" name="Group 168"/>
            <p:cNvGrpSpPr>
              <a:grpSpLocks/>
            </p:cNvGrpSpPr>
            <p:nvPr/>
          </p:nvGrpSpPr>
          <p:grpSpPr bwMode="auto">
            <a:xfrm>
              <a:off x="2238" y="3043"/>
              <a:ext cx="1492" cy="384"/>
              <a:chOff x="2238" y="3043"/>
              <a:chExt cx="1492" cy="384"/>
            </a:xfrm>
          </p:grpSpPr>
          <p:sp>
            <p:nvSpPr>
              <p:cNvPr id="71" name="Rectangle 112"/>
              <p:cNvSpPr>
                <a:spLocks noChangeArrowheads="1"/>
              </p:cNvSpPr>
              <p:nvPr/>
            </p:nvSpPr>
            <p:spPr bwMode="auto">
              <a:xfrm>
                <a:off x="2281" y="3043"/>
                <a:ext cx="140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kelvin</a:t>
                </a:r>
                <a:endParaRPr lang="en-AU" sz="1600">
                  <a:cs typeface="Times New Roman" panose="02020603050405020304" pitchFamily="18" charset="0"/>
                </a:endParaRPr>
              </a:p>
              <a:p>
                <a:pPr algn="ctr"/>
                <a:endParaRPr lang="en-AU" sz="1600"/>
              </a:p>
            </p:txBody>
          </p:sp>
          <p:sp>
            <p:nvSpPr>
              <p:cNvPr id="72" name="Rectangle 167"/>
              <p:cNvSpPr>
                <a:spLocks noChangeArrowheads="1"/>
              </p:cNvSpPr>
              <p:nvPr/>
            </p:nvSpPr>
            <p:spPr bwMode="auto">
              <a:xfrm>
                <a:off x="2238" y="3043"/>
                <a:ext cx="1492"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9" name="Group 170"/>
            <p:cNvGrpSpPr>
              <a:grpSpLocks/>
            </p:cNvGrpSpPr>
            <p:nvPr/>
          </p:nvGrpSpPr>
          <p:grpSpPr bwMode="auto">
            <a:xfrm>
              <a:off x="3730" y="3043"/>
              <a:ext cx="2238" cy="384"/>
              <a:chOff x="3730" y="3043"/>
              <a:chExt cx="2238" cy="384"/>
            </a:xfrm>
          </p:grpSpPr>
          <p:sp>
            <p:nvSpPr>
              <p:cNvPr id="69" name="Rectangle 113"/>
              <p:cNvSpPr>
                <a:spLocks noChangeArrowheads="1"/>
              </p:cNvSpPr>
              <p:nvPr/>
            </p:nvSpPr>
            <p:spPr bwMode="auto">
              <a:xfrm>
                <a:off x="3773" y="3043"/>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K</a:t>
                </a:r>
                <a:endParaRPr lang="en-AU" sz="1600">
                  <a:cs typeface="Times New Roman" panose="02020603050405020304" pitchFamily="18" charset="0"/>
                </a:endParaRPr>
              </a:p>
              <a:p>
                <a:pPr algn="ctr"/>
                <a:endParaRPr lang="en-AU" sz="1600"/>
              </a:p>
            </p:txBody>
          </p:sp>
          <p:sp>
            <p:nvSpPr>
              <p:cNvPr id="70" name="Rectangle 169"/>
              <p:cNvSpPr>
                <a:spLocks noChangeArrowheads="1"/>
              </p:cNvSpPr>
              <p:nvPr/>
            </p:nvSpPr>
            <p:spPr bwMode="auto">
              <a:xfrm>
                <a:off x="3730" y="3043"/>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0" name="Group 172"/>
            <p:cNvGrpSpPr>
              <a:grpSpLocks/>
            </p:cNvGrpSpPr>
            <p:nvPr/>
          </p:nvGrpSpPr>
          <p:grpSpPr bwMode="auto">
            <a:xfrm>
              <a:off x="0" y="3427"/>
              <a:ext cx="2238" cy="384"/>
              <a:chOff x="0" y="3427"/>
              <a:chExt cx="2238" cy="384"/>
            </a:xfrm>
          </p:grpSpPr>
          <p:sp>
            <p:nvSpPr>
              <p:cNvPr id="67" name="Rectangle 114"/>
              <p:cNvSpPr>
                <a:spLocks noChangeArrowheads="1"/>
              </p:cNvSpPr>
              <p:nvPr/>
            </p:nvSpPr>
            <p:spPr bwMode="auto">
              <a:xfrm>
                <a:off x="43" y="3427"/>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Madde Miktarı</a:t>
                </a:r>
              </a:p>
              <a:p>
                <a:pPr algn="ctr"/>
                <a:endParaRPr lang="en-AU" sz="1600"/>
              </a:p>
            </p:txBody>
          </p:sp>
          <p:sp>
            <p:nvSpPr>
              <p:cNvPr id="68" name="Rectangle 171"/>
              <p:cNvSpPr>
                <a:spLocks noChangeArrowheads="1"/>
              </p:cNvSpPr>
              <p:nvPr/>
            </p:nvSpPr>
            <p:spPr bwMode="auto">
              <a:xfrm>
                <a:off x="0" y="3427"/>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1" name="Group 174"/>
            <p:cNvGrpSpPr>
              <a:grpSpLocks/>
            </p:cNvGrpSpPr>
            <p:nvPr/>
          </p:nvGrpSpPr>
          <p:grpSpPr bwMode="auto">
            <a:xfrm>
              <a:off x="2238" y="3427"/>
              <a:ext cx="1492" cy="384"/>
              <a:chOff x="2238" y="3427"/>
              <a:chExt cx="1492" cy="384"/>
            </a:xfrm>
          </p:grpSpPr>
          <p:sp>
            <p:nvSpPr>
              <p:cNvPr id="65" name="Rectangle 115"/>
              <p:cNvSpPr>
                <a:spLocks noChangeArrowheads="1"/>
              </p:cNvSpPr>
              <p:nvPr/>
            </p:nvSpPr>
            <p:spPr bwMode="auto">
              <a:xfrm>
                <a:off x="2281" y="3427"/>
                <a:ext cx="140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mol</a:t>
                </a:r>
              </a:p>
              <a:p>
                <a:pPr algn="ctr"/>
                <a:endParaRPr lang="en-AU" sz="1600"/>
              </a:p>
            </p:txBody>
          </p:sp>
          <p:sp>
            <p:nvSpPr>
              <p:cNvPr id="66" name="Rectangle 173"/>
              <p:cNvSpPr>
                <a:spLocks noChangeArrowheads="1"/>
              </p:cNvSpPr>
              <p:nvPr/>
            </p:nvSpPr>
            <p:spPr bwMode="auto">
              <a:xfrm>
                <a:off x="2238" y="3427"/>
                <a:ext cx="1492"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2" name="Group 176"/>
            <p:cNvGrpSpPr>
              <a:grpSpLocks/>
            </p:cNvGrpSpPr>
            <p:nvPr/>
          </p:nvGrpSpPr>
          <p:grpSpPr bwMode="auto">
            <a:xfrm>
              <a:off x="3730" y="3427"/>
              <a:ext cx="2238" cy="384"/>
              <a:chOff x="3730" y="3427"/>
              <a:chExt cx="2238" cy="384"/>
            </a:xfrm>
          </p:grpSpPr>
          <p:sp>
            <p:nvSpPr>
              <p:cNvPr id="63" name="Rectangle 116"/>
              <p:cNvSpPr>
                <a:spLocks noChangeArrowheads="1"/>
              </p:cNvSpPr>
              <p:nvPr/>
            </p:nvSpPr>
            <p:spPr bwMode="auto">
              <a:xfrm>
                <a:off x="3773" y="3427"/>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mol</a:t>
                </a:r>
              </a:p>
              <a:p>
                <a:pPr algn="ctr"/>
                <a:endParaRPr lang="en-AU" sz="1600"/>
              </a:p>
            </p:txBody>
          </p:sp>
          <p:sp>
            <p:nvSpPr>
              <p:cNvPr id="64" name="Rectangle 175"/>
              <p:cNvSpPr>
                <a:spLocks noChangeArrowheads="1"/>
              </p:cNvSpPr>
              <p:nvPr/>
            </p:nvSpPr>
            <p:spPr bwMode="auto">
              <a:xfrm>
                <a:off x="3730" y="3427"/>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3" name="Group 178"/>
            <p:cNvGrpSpPr>
              <a:grpSpLocks/>
            </p:cNvGrpSpPr>
            <p:nvPr/>
          </p:nvGrpSpPr>
          <p:grpSpPr bwMode="auto">
            <a:xfrm>
              <a:off x="0" y="3811"/>
              <a:ext cx="2238" cy="384"/>
              <a:chOff x="0" y="3811"/>
              <a:chExt cx="2238" cy="384"/>
            </a:xfrm>
          </p:grpSpPr>
          <p:sp>
            <p:nvSpPr>
              <p:cNvPr id="61" name="Rectangle 117"/>
              <p:cNvSpPr>
                <a:spLocks noChangeArrowheads="1"/>
              </p:cNvSpPr>
              <p:nvPr/>
            </p:nvSpPr>
            <p:spPr bwMode="auto">
              <a:xfrm>
                <a:off x="43" y="3811"/>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Işık Şiddeti</a:t>
                </a:r>
                <a:endParaRPr lang="en-AU" sz="1600">
                  <a:cs typeface="Times New Roman" panose="02020603050405020304" pitchFamily="18" charset="0"/>
                </a:endParaRPr>
              </a:p>
              <a:p>
                <a:pPr algn="ctr"/>
                <a:endParaRPr lang="en-AU" sz="1600"/>
              </a:p>
            </p:txBody>
          </p:sp>
          <p:sp>
            <p:nvSpPr>
              <p:cNvPr id="62" name="Rectangle 177"/>
              <p:cNvSpPr>
                <a:spLocks noChangeArrowheads="1"/>
              </p:cNvSpPr>
              <p:nvPr/>
            </p:nvSpPr>
            <p:spPr bwMode="auto">
              <a:xfrm>
                <a:off x="0" y="3811"/>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4" name="Group 180"/>
            <p:cNvGrpSpPr>
              <a:grpSpLocks/>
            </p:cNvGrpSpPr>
            <p:nvPr/>
          </p:nvGrpSpPr>
          <p:grpSpPr bwMode="auto">
            <a:xfrm>
              <a:off x="2238" y="3811"/>
              <a:ext cx="1492" cy="384"/>
              <a:chOff x="2238" y="3811"/>
              <a:chExt cx="1492" cy="384"/>
            </a:xfrm>
          </p:grpSpPr>
          <p:sp>
            <p:nvSpPr>
              <p:cNvPr id="59" name="Rectangle 118"/>
              <p:cNvSpPr>
                <a:spLocks noChangeArrowheads="1"/>
              </p:cNvSpPr>
              <p:nvPr/>
            </p:nvSpPr>
            <p:spPr bwMode="auto">
              <a:xfrm>
                <a:off x="2281" y="3811"/>
                <a:ext cx="140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kandela</a:t>
                </a:r>
                <a:endParaRPr lang="en-AU" sz="1600">
                  <a:cs typeface="Times New Roman" panose="02020603050405020304" pitchFamily="18" charset="0"/>
                </a:endParaRPr>
              </a:p>
              <a:p>
                <a:pPr algn="ctr"/>
                <a:endParaRPr lang="en-AU" sz="1600"/>
              </a:p>
            </p:txBody>
          </p:sp>
          <p:sp>
            <p:nvSpPr>
              <p:cNvPr id="60" name="Rectangle 179"/>
              <p:cNvSpPr>
                <a:spLocks noChangeArrowheads="1"/>
              </p:cNvSpPr>
              <p:nvPr/>
            </p:nvSpPr>
            <p:spPr bwMode="auto">
              <a:xfrm>
                <a:off x="2238" y="3811"/>
                <a:ext cx="1492"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5" name="Group 182"/>
            <p:cNvGrpSpPr>
              <a:grpSpLocks/>
            </p:cNvGrpSpPr>
            <p:nvPr/>
          </p:nvGrpSpPr>
          <p:grpSpPr bwMode="auto">
            <a:xfrm>
              <a:off x="3730" y="3811"/>
              <a:ext cx="2238" cy="384"/>
              <a:chOff x="3730" y="3811"/>
              <a:chExt cx="2238" cy="384"/>
            </a:xfrm>
          </p:grpSpPr>
          <p:sp>
            <p:nvSpPr>
              <p:cNvPr id="57" name="Rectangle 119"/>
              <p:cNvSpPr>
                <a:spLocks noChangeArrowheads="1"/>
              </p:cNvSpPr>
              <p:nvPr/>
            </p:nvSpPr>
            <p:spPr bwMode="auto">
              <a:xfrm>
                <a:off x="3773" y="3811"/>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sz="1600">
                    <a:cs typeface="Times New Roman" panose="02020603050405020304" pitchFamily="18" charset="0"/>
                  </a:rPr>
                  <a:t>cd</a:t>
                </a:r>
                <a:endParaRPr lang="en-AU" sz="1600">
                  <a:cs typeface="Times New Roman" panose="02020603050405020304" pitchFamily="18" charset="0"/>
                </a:endParaRPr>
              </a:p>
              <a:p>
                <a:pPr algn="ctr"/>
                <a:endParaRPr lang="en-AU" sz="1600"/>
              </a:p>
            </p:txBody>
          </p:sp>
          <p:sp>
            <p:nvSpPr>
              <p:cNvPr id="58" name="Rectangle 181"/>
              <p:cNvSpPr>
                <a:spLocks noChangeArrowheads="1"/>
              </p:cNvSpPr>
              <p:nvPr/>
            </p:nvSpPr>
            <p:spPr bwMode="auto">
              <a:xfrm>
                <a:off x="3730" y="3811"/>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6" name="Group 184"/>
            <p:cNvGrpSpPr>
              <a:grpSpLocks/>
            </p:cNvGrpSpPr>
            <p:nvPr/>
          </p:nvGrpSpPr>
          <p:grpSpPr bwMode="auto">
            <a:xfrm>
              <a:off x="0" y="4195"/>
              <a:ext cx="5968" cy="384"/>
              <a:chOff x="0" y="4195"/>
              <a:chExt cx="5968" cy="384"/>
            </a:xfrm>
          </p:grpSpPr>
          <p:sp>
            <p:nvSpPr>
              <p:cNvPr id="55" name="Rectangle 120"/>
              <p:cNvSpPr>
                <a:spLocks noChangeArrowheads="1"/>
              </p:cNvSpPr>
              <p:nvPr/>
            </p:nvSpPr>
            <p:spPr bwMode="auto">
              <a:xfrm>
                <a:off x="43" y="4195"/>
                <a:ext cx="588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sz="1600" i="1">
                    <a:cs typeface="Times New Roman" panose="02020603050405020304" pitchFamily="18" charset="0"/>
                  </a:rPr>
                  <a:t>SI Yardımcı Birimler</a:t>
                </a:r>
                <a:endParaRPr lang="en-AU" sz="1600">
                  <a:cs typeface="Times New Roman" panose="02020603050405020304" pitchFamily="18" charset="0"/>
                </a:endParaRPr>
              </a:p>
              <a:p>
                <a:pPr algn="ctr"/>
                <a:endParaRPr lang="en-AU" sz="1600"/>
              </a:p>
            </p:txBody>
          </p:sp>
          <p:sp>
            <p:nvSpPr>
              <p:cNvPr id="56" name="Rectangle 183"/>
              <p:cNvSpPr>
                <a:spLocks noChangeArrowheads="1"/>
              </p:cNvSpPr>
              <p:nvPr/>
            </p:nvSpPr>
            <p:spPr bwMode="auto">
              <a:xfrm>
                <a:off x="0" y="4195"/>
                <a:ext cx="596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7" name="Group 186"/>
            <p:cNvGrpSpPr>
              <a:grpSpLocks/>
            </p:cNvGrpSpPr>
            <p:nvPr/>
          </p:nvGrpSpPr>
          <p:grpSpPr bwMode="auto">
            <a:xfrm>
              <a:off x="0" y="4579"/>
              <a:ext cx="2238" cy="384"/>
              <a:chOff x="0" y="4579"/>
              <a:chExt cx="2238" cy="384"/>
            </a:xfrm>
          </p:grpSpPr>
          <p:sp>
            <p:nvSpPr>
              <p:cNvPr id="53" name="Rectangle 121"/>
              <p:cNvSpPr>
                <a:spLocks noChangeArrowheads="1"/>
              </p:cNvSpPr>
              <p:nvPr/>
            </p:nvSpPr>
            <p:spPr bwMode="auto">
              <a:xfrm>
                <a:off x="43" y="4579"/>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sz="1600">
                    <a:cs typeface="Times New Roman" panose="02020603050405020304" pitchFamily="18" charset="0"/>
                  </a:rPr>
                  <a:t>Düzlem Açı</a:t>
                </a:r>
                <a:endParaRPr lang="en-AU" sz="1600">
                  <a:cs typeface="Times New Roman" panose="02020603050405020304" pitchFamily="18" charset="0"/>
                </a:endParaRPr>
              </a:p>
              <a:p>
                <a:pPr algn="ctr"/>
                <a:endParaRPr lang="en-AU" sz="1600"/>
              </a:p>
            </p:txBody>
          </p:sp>
          <p:sp>
            <p:nvSpPr>
              <p:cNvPr id="54" name="Rectangle 185"/>
              <p:cNvSpPr>
                <a:spLocks noChangeArrowheads="1"/>
              </p:cNvSpPr>
              <p:nvPr/>
            </p:nvSpPr>
            <p:spPr bwMode="auto">
              <a:xfrm>
                <a:off x="0" y="4579"/>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8" name="Group 188"/>
            <p:cNvGrpSpPr>
              <a:grpSpLocks/>
            </p:cNvGrpSpPr>
            <p:nvPr/>
          </p:nvGrpSpPr>
          <p:grpSpPr bwMode="auto">
            <a:xfrm>
              <a:off x="2238" y="4579"/>
              <a:ext cx="1492" cy="384"/>
              <a:chOff x="2238" y="4579"/>
              <a:chExt cx="1492" cy="384"/>
            </a:xfrm>
          </p:grpSpPr>
          <p:sp>
            <p:nvSpPr>
              <p:cNvPr id="51" name="Rectangle 122"/>
              <p:cNvSpPr>
                <a:spLocks noChangeArrowheads="1"/>
              </p:cNvSpPr>
              <p:nvPr/>
            </p:nvSpPr>
            <p:spPr bwMode="auto">
              <a:xfrm>
                <a:off x="2281" y="4579"/>
                <a:ext cx="140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sz="1600">
                    <a:cs typeface="Times New Roman" panose="02020603050405020304" pitchFamily="18" charset="0"/>
                  </a:rPr>
                  <a:t>radyan</a:t>
                </a:r>
                <a:endParaRPr lang="en-AU" sz="1600">
                  <a:cs typeface="Times New Roman" panose="02020603050405020304" pitchFamily="18" charset="0"/>
                </a:endParaRPr>
              </a:p>
              <a:p>
                <a:pPr algn="ctr"/>
                <a:endParaRPr lang="en-AU" sz="1600"/>
              </a:p>
            </p:txBody>
          </p:sp>
          <p:sp>
            <p:nvSpPr>
              <p:cNvPr id="52" name="Rectangle 187"/>
              <p:cNvSpPr>
                <a:spLocks noChangeArrowheads="1"/>
              </p:cNvSpPr>
              <p:nvPr/>
            </p:nvSpPr>
            <p:spPr bwMode="auto">
              <a:xfrm>
                <a:off x="2238" y="4579"/>
                <a:ext cx="1492"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9" name="Group 190"/>
            <p:cNvGrpSpPr>
              <a:grpSpLocks/>
            </p:cNvGrpSpPr>
            <p:nvPr/>
          </p:nvGrpSpPr>
          <p:grpSpPr bwMode="auto">
            <a:xfrm>
              <a:off x="3730" y="4579"/>
              <a:ext cx="2238" cy="384"/>
              <a:chOff x="3730" y="4579"/>
              <a:chExt cx="2238" cy="384"/>
            </a:xfrm>
          </p:grpSpPr>
          <p:sp>
            <p:nvSpPr>
              <p:cNvPr id="49" name="Rectangle 123"/>
              <p:cNvSpPr>
                <a:spLocks noChangeArrowheads="1"/>
              </p:cNvSpPr>
              <p:nvPr/>
            </p:nvSpPr>
            <p:spPr bwMode="auto">
              <a:xfrm>
                <a:off x="3773" y="4579"/>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rad</a:t>
                </a:r>
                <a:endParaRPr lang="en-AU" sz="1600">
                  <a:cs typeface="Times New Roman" panose="02020603050405020304" pitchFamily="18" charset="0"/>
                </a:endParaRPr>
              </a:p>
              <a:p>
                <a:pPr algn="ctr"/>
                <a:endParaRPr lang="en-AU" sz="1600"/>
              </a:p>
            </p:txBody>
          </p:sp>
          <p:sp>
            <p:nvSpPr>
              <p:cNvPr id="50" name="Rectangle 189"/>
              <p:cNvSpPr>
                <a:spLocks noChangeArrowheads="1"/>
              </p:cNvSpPr>
              <p:nvPr/>
            </p:nvSpPr>
            <p:spPr bwMode="auto">
              <a:xfrm>
                <a:off x="3730" y="4579"/>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40" name="Group 192"/>
            <p:cNvGrpSpPr>
              <a:grpSpLocks/>
            </p:cNvGrpSpPr>
            <p:nvPr/>
          </p:nvGrpSpPr>
          <p:grpSpPr bwMode="auto">
            <a:xfrm>
              <a:off x="0" y="4963"/>
              <a:ext cx="2238" cy="384"/>
              <a:chOff x="0" y="4963"/>
              <a:chExt cx="2238" cy="384"/>
            </a:xfrm>
          </p:grpSpPr>
          <p:sp>
            <p:nvSpPr>
              <p:cNvPr id="47" name="Rectangle 124"/>
              <p:cNvSpPr>
                <a:spLocks noChangeArrowheads="1"/>
              </p:cNvSpPr>
              <p:nvPr/>
            </p:nvSpPr>
            <p:spPr bwMode="auto">
              <a:xfrm>
                <a:off x="43" y="4963"/>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Katı Açı</a:t>
                </a:r>
                <a:endParaRPr lang="en-AU" sz="1600">
                  <a:cs typeface="Times New Roman" panose="02020603050405020304" pitchFamily="18" charset="0"/>
                </a:endParaRPr>
              </a:p>
              <a:p>
                <a:pPr algn="ctr"/>
                <a:endParaRPr lang="en-AU" sz="1600"/>
              </a:p>
            </p:txBody>
          </p:sp>
          <p:sp>
            <p:nvSpPr>
              <p:cNvPr id="48" name="Rectangle 191"/>
              <p:cNvSpPr>
                <a:spLocks noChangeArrowheads="1"/>
              </p:cNvSpPr>
              <p:nvPr/>
            </p:nvSpPr>
            <p:spPr bwMode="auto">
              <a:xfrm>
                <a:off x="0" y="4963"/>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41" name="Group 194"/>
            <p:cNvGrpSpPr>
              <a:grpSpLocks/>
            </p:cNvGrpSpPr>
            <p:nvPr/>
          </p:nvGrpSpPr>
          <p:grpSpPr bwMode="auto">
            <a:xfrm>
              <a:off x="2238" y="4963"/>
              <a:ext cx="1492" cy="384"/>
              <a:chOff x="2238" y="4963"/>
              <a:chExt cx="1492" cy="384"/>
            </a:xfrm>
          </p:grpSpPr>
          <p:sp>
            <p:nvSpPr>
              <p:cNvPr id="45" name="Rectangle 125"/>
              <p:cNvSpPr>
                <a:spLocks noChangeArrowheads="1"/>
              </p:cNvSpPr>
              <p:nvPr/>
            </p:nvSpPr>
            <p:spPr bwMode="auto">
              <a:xfrm>
                <a:off x="2281" y="4963"/>
                <a:ext cx="140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steradyan</a:t>
                </a:r>
                <a:endParaRPr lang="en-AU" sz="1600">
                  <a:cs typeface="Times New Roman" panose="02020603050405020304" pitchFamily="18" charset="0"/>
                </a:endParaRPr>
              </a:p>
              <a:p>
                <a:pPr algn="ctr"/>
                <a:endParaRPr lang="en-AU" sz="1600"/>
              </a:p>
            </p:txBody>
          </p:sp>
          <p:sp>
            <p:nvSpPr>
              <p:cNvPr id="46" name="Rectangle 193"/>
              <p:cNvSpPr>
                <a:spLocks noChangeArrowheads="1"/>
              </p:cNvSpPr>
              <p:nvPr/>
            </p:nvSpPr>
            <p:spPr bwMode="auto">
              <a:xfrm>
                <a:off x="2238" y="4963"/>
                <a:ext cx="1492"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42" name="Group 196"/>
            <p:cNvGrpSpPr>
              <a:grpSpLocks/>
            </p:cNvGrpSpPr>
            <p:nvPr/>
          </p:nvGrpSpPr>
          <p:grpSpPr bwMode="auto">
            <a:xfrm>
              <a:off x="3730" y="4963"/>
              <a:ext cx="2238" cy="384"/>
              <a:chOff x="3730" y="4963"/>
              <a:chExt cx="2238" cy="384"/>
            </a:xfrm>
          </p:grpSpPr>
          <p:sp>
            <p:nvSpPr>
              <p:cNvPr id="43" name="Rectangle 126"/>
              <p:cNvSpPr>
                <a:spLocks noChangeArrowheads="1"/>
              </p:cNvSpPr>
              <p:nvPr/>
            </p:nvSpPr>
            <p:spPr bwMode="auto">
              <a:xfrm>
                <a:off x="3773" y="4963"/>
                <a:ext cx="2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sr</a:t>
                </a:r>
                <a:endParaRPr lang="en-AU" sz="1600">
                  <a:cs typeface="Times New Roman" panose="02020603050405020304" pitchFamily="18" charset="0"/>
                </a:endParaRPr>
              </a:p>
              <a:p>
                <a:pPr algn="ctr"/>
                <a:endParaRPr lang="en-AU" sz="1600"/>
              </a:p>
            </p:txBody>
          </p:sp>
          <p:sp>
            <p:nvSpPr>
              <p:cNvPr id="44" name="Rectangle 195"/>
              <p:cNvSpPr>
                <a:spLocks noChangeArrowheads="1"/>
              </p:cNvSpPr>
              <p:nvPr/>
            </p:nvSpPr>
            <p:spPr bwMode="auto">
              <a:xfrm>
                <a:off x="3730" y="4963"/>
                <a:ext cx="223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spTree>
    <p:extLst>
      <p:ext uri="{BB962C8B-B14F-4D97-AF65-F5344CB8AC3E}">
        <p14:creationId xmlns:p14="http://schemas.microsoft.com/office/powerpoint/2010/main" val="24776025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Arial" panose="020B0604020202020204" pitchFamily="34" charset="0"/>
                <a:cs typeface="Arial" panose="020B0604020202020204" pitchFamily="34" charset="0"/>
              </a:rPr>
              <a:t>Bobinlerin Paralel Bağlanması</a:t>
            </a:r>
            <a:endParaRPr lang="tr-TR" sz="32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pPr marL="0" indent="0">
              <a:buNone/>
            </a:pPr>
            <a:endParaRPr lang="tr-TR" dirty="0"/>
          </a:p>
          <a:p>
            <a:pPr marL="0" indent="0">
              <a:buNone/>
            </a:pPr>
            <a:r>
              <a:rPr lang="tr-TR" dirty="0" smtClean="0">
                <a:latin typeface="Arial" panose="020B0604020202020204" pitchFamily="34" charset="0"/>
                <a:cs typeface="Arial" panose="020B0604020202020204" pitchFamily="34" charset="0"/>
              </a:rPr>
              <a:t>Birden </a:t>
            </a:r>
            <a:r>
              <a:rPr lang="tr-TR" dirty="0">
                <a:latin typeface="Arial" panose="020B0604020202020204" pitchFamily="34" charset="0"/>
                <a:cs typeface="Arial" panose="020B0604020202020204" pitchFamily="34" charset="0"/>
              </a:rPr>
              <a:t>fazla bobinin ayni yöndeki uçlarının birbirleriyle birleştirilmesi sonucu elde edilen bağlantı türüne </a:t>
            </a:r>
            <a:r>
              <a:rPr lang="tr-TR" b="1" i="1" dirty="0">
                <a:latin typeface="Arial" panose="020B0604020202020204" pitchFamily="34" charset="0"/>
                <a:cs typeface="Arial" panose="020B0604020202020204" pitchFamily="34" charset="0"/>
              </a:rPr>
              <a:t>paralel bağlantı </a:t>
            </a:r>
            <a:r>
              <a:rPr lang="tr-TR" dirty="0">
                <a:latin typeface="Arial" panose="020B0604020202020204" pitchFamily="34" charset="0"/>
                <a:cs typeface="Arial" panose="020B0604020202020204" pitchFamily="34" charset="0"/>
              </a:rPr>
              <a:t>denir. Paralel devrelerde toplam (eşdeğer) </a:t>
            </a:r>
            <a:r>
              <a:rPr lang="tr-TR" dirty="0" err="1">
                <a:latin typeface="Arial" panose="020B0604020202020204" pitchFamily="34" charset="0"/>
                <a:cs typeface="Arial" panose="020B0604020202020204" pitchFamily="34" charset="0"/>
              </a:rPr>
              <a:t>endüktans</a:t>
            </a:r>
            <a:r>
              <a:rPr lang="tr-TR" dirty="0">
                <a:latin typeface="Arial" panose="020B0604020202020204" pitchFamily="34" charset="0"/>
                <a:cs typeface="Arial" panose="020B0604020202020204" pitchFamily="34" charset="0"/>
              </a:rPr>
              <a:t> aşağıdaki formül ile hesaplanır. </a:t>
            </a:r>
          </a:p>
          <a:p>
            <a:endParaRPr lang="tr-TR" dirty="0"/>
          </a:p>
        </p:txBody>
      </p:sp>
      <p:pic>
        <p:nvPicPr>
          <p:cNvPr id="4" name="Resim 3"/>
          <p:cNvPicPr>
            <a:picLocks noChangeAspect="1"/>
          </p:cNvPicPr>
          <p:nvPr/>
        </p:nvPicPr>
        <p:blipFill>
          <a:blip r:embed="rId2" cstate="print"/>
          <a:stretch>
            <a:fillRect/>
          </a:stretch>
        </p:blipFill>
        <p:spPr>
          <a:xfrm>
            <a:off x="4326890" y="3672418"/>
            <a:ext cx="5934075" cy="2305050"/>
          </a:xfrm>
          <a:prstGeom prst="rect">
            <a:avLst/>
          </a:prstGeom>
        </p:spPr>
      </p:pic>
    </p:spTree>
    <p:extLst>
      <p:ext uri="{BB962C8B-B14F-4D97-AF65-F5344CB8AC3E}">
        <p14:creationId xmlns:p14="http://schemas.microsoft.com/office/powerpoint/2010/main" val="2452769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519282" y="964296"/>
            <a:ext cx="9144001"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algn="l" rtl="0" fontAlgn="base">
              <a:lnSpc>
                <a:spcPct val="85000"/>
              </a:lnSpc>
              <a:spcBef>
                <a:spcPct val="20000"/>
              </a:spcBef>
              <a:spcAft>
                <a:spcPct val="0"/>
              </a:spcAft>
              <a:buChar char="•"/>
              <a:defRPr sz="3200" kern="1200" spc="-50">
                <a:solidFill>
                  <a:schemeClr val="tx1"/>
                </a:solidFill>
                <a:latin typeface="Arial" panose="020B0604020202020204" pitchFamily="34" charset="0"/>
                <a:ea typeface="+mj-ea"/>
                <a:cs typeface="+mj-cs"/>
              </a:defRPr>
            </a:lvl1pPr>
            <a:lvl2pPr marL="742950" indent="-285750" algn="l" rtl="0" fontAlgn="base">
              <a:lnSpc>
                <a:spcPct val="85000"/>
              </a:lnSpc>
              <a:spcBef>
                <a:spcPct val="20000"/>
              </a:spcBef>
              <a:spcAft>
                <a:spcPct val="0"/>
              </a:spcAft>
              <a:buChar char="–"/>
              <a:defRPr sz="2800">
                <a:solidFill>
                  <a:schemeClr val="tx1"/>
                </a:solidFill>
                <a:latin typeface="Arial" panose="020B0604020202020204" pitchFamily="34" charset="0"/>
              </a:defRPr>
            </a:lvl2pPr>
            <a:lvl3pPr marL="1143000" indent="-228600" algn="l" rtl="0" fontAlgn="base">
              <a:lnSpc>
                <a:spcPct val="85000"/>
              </a:lnSpc>
              <a:spcBef>
                <a:spcPct val="20000"/>
              </a:spcBef>
              <a:spcAft>
                <a:spcPct val="0"/>
              </a:spcAft>
              <a:buChar char="•"/>
              <a:defRPr sz="2400">
                <a:solidFill>
                  <a:schemeClr val="tx1"/>
                </a:solidFill>
                <a:latin typeface="Arial" panose="020B0604020202020204" pitchFamily="34" charset="0"/>
              </a:defRPr>
            </a:lvl3pPr>
            <a:lvl4pPr marL="16002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4pPr>
            <a:lvl5pPr marL="20574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defRPr/>
            </a:pPr>
            <a:r>
              <a:rPr lang="tr-TR" altLang="tr-TR" b="1" dirty="0"/>
              <a:t>TEMEL ÖLÇÜ ALETLERİ</a:t>
            </a:r>
            <a:endParaRPr lang="en-GB" altLang="tr-TR" b="1" dirty="0"/>
          </a:p>
        </p:txBody>
      </p:sp>
      <p:sp>
        <p:nvSpPr>
          <p:cNvPr id="33796" name="Dikdörtgen 1"/>
          <p:cNvSpPr>
            <a:spLocks noChangeArrowheads="1"/>
          </p:cNvSpPr>
          <p:nvPr/>
        </p:nvSpPr>
        <p:spPr bwMode="auto">
          <a:xfrm>
            <a:off x="1285103" y="1937015"/>
            <a:ext cx="98112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defRPr>
            </a:lvl9pPr>
          </a:lstStyle>
          <a:p>
            <a:pPr algn="just" eaLnBrk="1" hangingPunct="1"/>
            <a:r>
              <a:rPr lang="tr-TR" altLang="tr-TR" sz="2000" u="sng" dirty="0" smtClean="0">
                <a:solidFill>
                  <a:schemeClr val="tx1"/>
                </a:solidFill>
                <a:latin typeface="Arial" panose="020B0604020202020204" pitchFamily="34" charset="0"/>
                <a:cs typeface="Arial" panose="020B0604020202020204" pitchFamily="34" charset="0"/>
              </a:rPr>
              <a:t>Ampermetre </a:t>
            </a:r>
            <a:r>
              <a:rPr lang="tr-TR" altLang="tr-TR" sz="2000" dirty="0" smtClean="0">
                <a:solidFill>
                  <a:schemeClr val="tx1"/>
                </a:solidFill>
                <a:latin typeface="Arial" panose="020B0604020202020204" pitchFamily="34" charset="0"/>
                <a:cs typeface="Arial" panose="020B0604020202020204" pitchFamily="34" charset="0"/>
              </a:rPr>
              <a:t>:</a:t>
            </a:r>
            <a:r>
              <a:rPr lang="tr-TR" sz="2000" dirty="0">
                <a:solidFill>
                  <a:schemeClr val="tx1"/>
                </a:solidFill>
                <a:latin typeface="Arial" panose="020B0604020202020204" pitchFamily="34" charset="0"/>
                <a:cs typeface="Arial" panose="020B0604020202020204" pitchFamily="34" charset="0"/>
              </a:rPr>
              <a:t>Devredeki elektrik akımını ölçer ve devreye seri olarak bağlanır. </a:t>
            </a:r>
            <a:r>
              <a:rPr lang="tr-TR" sz="2000" dirty="0" smtClean="0">
                <a:solidFill>
                  <a:schemeClr val="tx1"/>
                </a:solidFill>
                <a:latin typeface="Arial" panose="020B0604020202020204" pitchFamily="34" charset="0"/>
                <a:cs typeface="Arial" panose="020B0604020202020204" pitchFamily="34" charset="0"/>
              </a:rPr>
              <a:t>AC </a:t>
            </a:r>
            <a:r>
              <a:rPr lang="tr-TR" sz="2000" dirty="0">
                <a:solidFill>
                  <a:schemeClr val="tx1"/>
                </a:solidFill>
                <a:latin typeface="Arial" panose="020B0604020202020204" pitchFamily="34" charset="0"/>
                <a:cs typeface="Arial" panose="020B0604020202020204" pitchFamily="34" charset="0"/>
              </a:rPr>
              <a:t>devrelerde akım ampermetreyle ölçülür. Ölçüm yapılırken metreyi AC akım pozisyonuna almamız gerekir. Yine bu devrelerde yüksek akım ölçüleceği zaman akım trafosu kullanılarak ölçülebilir.</a:t>
            </a:r>
            <a:endParaRPr lang="tr-TR" altLang="tr-TR" sz="2000" dirty="0">
              <a:solidFill>
                <a:schemeClr val="tx1"/>
              </a:solidFill>
              <a:latin typeface="Arial" panose="020B0604020202020204" pitchFamily="34" charset="0"/>
              <a:cs typeface="Arial" panose="020B0604020202020204" pitchFamily="34" charset="0"/>
            </a:endParaRPr>
          </a:p>
        </p:txBody>
      </p:sp>
      <p:pic>
        <p:nvPicPr>
          <p:cNvPr id="6146" name="Picture 2" descr="ampermetre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402" y="3274909"/>
            <a:ext cx="2518012" cy="25180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ijital ampermetre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6770" y="3323322"/>
            <a:ext cx="2335896" cy="233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3938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506538" y="908317"/>
            <a:ext cx="9144001"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algn="l" rtl="0" fontAlgn="base">
              <a:lnSpc>
                <a:spcPct val="85000"/>
              </a:lnSpc>
              <a:spcBef>
                <a:spcPct val="20000"/>
              </a:spcBef>
              <a:spcAft>
                <a:spcPct val="0"/>
              </a:spcAft>
              <a:buChar char="•"/>
              <a:defRPr sz="3200" kern="1200" spc="-50">
                <a:solidFill>
                  <a:schemeClr val="tx1"/>
                </a:solidFill>
                <a:latin typeface="Arial" panose="020B0604020202020204" pitchFamily="34" charset="0"/>
                <a:ea typeface="+mj-ea"/>
                <a:cs typeface="+mj-cs"/>
              </a:defRPr>
            </a:lvl1pPr>
            <a:lvl2pPr marL="742950" indent="-285750" algn="l" rtl="0" fontAlgn="base">
              <a:lnSpc>
                <a:spcPct val="85000"/>
              </a:lnSpc>
              <a:spcBef>
                <a:spcPct val="20000"/>
              </a:spcBef>
              <a:spcAft>
                <a:spcPct val="0"/>
              </a:spcAft>
              <a:buChar char="–"/>
              <a:defRPr sz="2800">
                <a:solidFill>
                  <a:schemeClr val="tx1"/>
                </a:solidFill>
                <a:latin typeface="Arial" panose="020B0604020202020204" pitchFamily="34" charset="0"/>
              </a:defRPr>
            </a:lvl2pPr>
            <a:lvl3pPr marL="1143000" indent="-228600" algn="l" rtl="0" fontAlgn="base">
              <a:lnSpc>
                <a:spcPct val="85000"/>
              </a:lnSpc>
              <a:spcBef>
                <a:spcPct val="20000"/>
              </a:spcBef>
              <a:spcAft>
                <a:spcPct val="0"/>
              </a:spcAft>
              <a:buChar char="•"/>
              <a:defRPr sz="2400">
                <a:solidFill>
                  <a:schemeClr val="tx1"/>
                </a:solidFill>
                <a:latin typeface="Arial" panose="020B0604020202020204" pitchFamily="34" charset="0"/>
              </a:defRPr>
            </a:lvl3pPr>
            <a:lvl4pPr marL="16002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4pPr>
            <a:lvl5pPr marL="20574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defRPr/>
            </a:pPr>
            <a:r>
              <a:rPr lang="tr-TR" altLang="tr-TR" b="1" dirty="0"/>
              <a:t>TEMEL ÖLÇÜ ALETLERİ</a:t>
            </a:r>
            <a:endParaRPr lang="en-GB" altLang="tr-TR" b="1" dirty="0"/>
          </a:p>
        </p:txBody>
      </p:sp>
      <p:sp>
        <p:nvSpPr>
          <p:cNvPr id="35844" name="Dikdörtgen 1"/>
          <p:cNvSpPr>
            <a:spLocks noChangeArrowheads="1"/>
          </p:cNvSpPr>
          <p:nvPr/>
        </p:nvSpPr>
        <p:spPr bwMode="auto">
          <a:xfrm>
            <a:off x="1132765" y="1930800"/>
            <a:ext cx="9988316"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defRPr>
            </a:lvl9pPr>
          </a:lstStyle>
          <a:p>
            <a:pPr algn="just" eaLnBrk="1" hangingPunct="1"/>
            <a:r>
              <a:rPr lang="tr-TR" altLang="tr-TR" sz="2000" u="sng" dirty="0" err="1">
                <a:solidFill>
                  <a:schemeClr val="tx1"/>
                </a:solidFill>
                <a:latin typeface="Arial" panose="020B0604020202020204" pitchFamily="34" charset="0"/>
                <a:cs typeface="Arial" panose="020B0604020202020204" pitchFamily="34" charset="0"/>
              </a:rPr>
              <a:t>Voltmetre:</a:t>
            </a:r>
            <a:r>
              <a:rPr lang="tr-TR" sz="2000" dirty="0" err="1">
                <a:solidFill>
                  <a:schemeClr val="tx1"/>
                </a:solidFill>
                <a:latin typeface="Arial" panose="020B0604020202020204" pitchFamily="34" charset="0"/>
                <a:cs typeface="Arial" panose="020B0604020202020204" pitchFamily="34" charset="0"/>
              </a:rPr>
              <a:t>Devrenin</a:t>
            </a:r>
            <a:r>
              <a:rPr lang="tr-TR" sz="2000" dirty="0">
                <a:solidFill>
                  <a:schemeClr val="tx1"/>
                </a:solidFill>
                <a:latin typeface="Arial" panose="020B0604020202020204" pitchFamily="34" charset="0"/>
                <a:cs typeface="Arial" panose="020B0604020202020204" pitchFamily="34" charset="0"/>
              </a:rPr>
              <a:t> voltajını ölçer ve iç direnci çok yüksek olduğu için devreye paralel olarak bağlanır</a:t>
            </a:r>
            <a:r>
              <a:rPr lang="tr-TR" sz="2000" dirty="0" smtClean="0">
                <a:solidFill>
                  <a:schemeClr val="tx1"/>
                </a:solidFill>
                <a:latin typeface="Arial" panose="020B0604020202020204" pitchFamily="34" charset="0"/>
                <a:cs typeface="Arial" panose="020B0604020202020204" pitchFamily="34" charset="0"/>
              </a:rPr>
              <a:t>.</a:t>
            </a:r>
          </a:p>
          <a:p>
            <a:pPr algn="just" eaLnBrk="1" hangingPunct="1"/>
            <a:endParaRPr lang="tr-TR" sz="2000" dirty="0" smtClean="0">
              <a:solidFill>
                <a:schemeClr val="tx1"/>
              </a:solidFill>
              <a:latin typeface="Arial" panose="020B0604020202020204" pitchFamily="34" charset="0"/>
              <a:cs typeface="Arial" panose="020B0604020202020204" pitchFamily="34" charset="0"/>
            </a:endParaRPr>
          </a:p>
          <a:p>
            <a:pPr algn="just" eaLnBrk="1" hangingPunct="1"/>
            <a:endParaRPr lang="tr-TR" sz="2000" dirty="0" smtClean="0">
              <a:solidFill>
                <a:schemeClr val="tx1"/>
              </a:solidFill>
              <a:latin typeface="Arial" panose="020B0604020202020204" pitchFamily="34" charset="0"/>
              <a:cs typeface="Arial" panose="020B0604020202020204" pitchFamily="34" charset="0"/>
            </a:endParaRPr>
          </a:p>
          <a:p>
            <a:pPr algn="just" eaLnBrk="1" hangingPunct="1"/>
            <a:endParaRPr lang="tr-TR" sz="2000" dirty="0">
              <a:solidFill>
                <a:schemeClr val="tx1"/>
              </a:solidFill>
              <a:latin typeface="Arial" panose="020B0604020202020204" pitchFamily="34" charset="0"/>
              <a:cs typeface="Arial" panose="020B0604020202020204" pitchFamily="34" charset="0"/>
            </a:endParaRPr>
          </a:p>
          <a:p>
            <a:pPr algn="just" eaLnBrk="1" hangingPunct="1"/>
            <a:endParaRPr lang="tr-TR" altLang="tr-TR" dirty="0">
              <a:solidFill>
                <a:schemeClr val="tx1"/>
              </a:solidFill>
              <a:latin typeface="Arial" panose="020B0604020202020204" pitchFamily="34" charset="0"/>
              <a:cs typeface="Arial" panose="020B0604020202020204" pitchFamily="34" charset="0"/>
            </a:endParaRPr>
          </a:p>
        </p:txBody>
      </p:sp>
      <p:pic>
        <p:nvPicPr>
          <p:cNvPr id="7174" name="Picture 6" descr="voltmetre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3702" y="2910191"/>
            <a:ext cx="3065462" cy="306546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voltmetre fiyat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8158" y="2931074"/>
            <a:ext cx="2852381" cy="254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3062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4"/>
            <a:ext cx="10058400" cy="2521550"/>
          </a:xfrm>
        </p:spPr>
        <p:txBody>
          <a:bodyPr/>
          <a:lstStyle/>
          <a:p>
            <a:r>
              <a:rPr lang="tr-TR" altLang="tr-TR" u="sng" dirty="0">
                <a:solidFill>
                  <a:schemeClr val="tx1"/>
                </a:solidFill>
                <a:latin typeface="Arial" panose="020B0604020202020204" pitchFamily="34" charset="0"/>
                <a:cs typeface="Arial" panose="020B0604020202020204" pitchFamily="34" charset="0"/>
              </a:rPr>
              <a:t>Ohmmetre:</a:t>
            </a:r>
            <a:r>
              <a:rPr lang="tr-TR" dirty="0">
                <a:solidFill>
                  <a:schemeClr val="tx1"/>
                </a:solidFill>
                <a:latin typeface="Arial" panose="020B0604020202020204" pitchFamily="34" charset="0"/>
                <a:cs typeface="Arial" panose="020B0604020202020204" pitchFamily="34" charset="0"/>
              </a:rPr>
              <a:t>Herhangi bir </a:t>
            </a:r>
            <a:r>
              <a:rPr lang="tr-TR" dirty="0" err="1">
                <a:solidFill>
                  <a:schemeClr val="tx1"/>
                </a:solidFill>
                <a:latin typeface="Arial" panose="020B0604020202020204" pitchFamily="34" charset="0"/>
                <a:cs typeface="Arial" panose="020B0604020202020204" pitchFamily="34" charset="0"/>
              </a:rPr>
              <a:t>ohmmetreyi</a:t>
            </a:r>
            <a:r>
              <a:rPr lang="tr-TR" dirty="0">
                <a:solidFill>
                  <a:schemeClr val="tx1"/>
                </a:solidFill>
                <a:latin typeface="Arial" panose="020B0604020202020204" pitchFamily="34" charset="0"/>
                <a:cs typeface="Arial" panose="020B0604020202020204" pitchFamily="34" charset="0"/>
              </a:rPr>
              <a:t> üç maksatla </a:t>
            </a:r>
            <a:r>
              <a:rPr lang="tr-TR" dirty="0" smtClean="0">
                <a:solidFill>
                  <a:schemeClr val="tx1"/>
                </a:solidFill>
                <a:latin typeface="Arial" panose="020B0604020202020204" pitchFamily="34" charset="0"/>
                <a:cs typeface="Arial" panose="020B0604020202020204" pitchFamily="34" charset="0"/>
              </a:rPr>
              <a:t>kullanabiliriz:</a:t>
            </a:r>
          </a:p>
          <a:p>
            <a:r>
              <a:rPr lang="tr-TR" dirty="0" smtClean="0">
                <a:solidFill>
                  <a:schemeClr val="tx1"/>
                </a:solidFill>
                <a:latin typeface="Arial" panose="020B0604020202020204" pitchFamily="34" charset="0"/>
                <a:cs typeface="Arial" panose="020B0604020202020204" pitchFamily="34" charset="0"/>
              </a:rPr>
              <a:t>* Bir </a:t>
            </a:r>
            <a:r>
              <a:rPr lang="tr-TR" dirty="0">
                <a:solidFill>
                  <a:schemeClr val="tx1"/>
                </a:solidFill>
                <a:latin typeface="Arial" panose="020B0604020202020204" pitchFamily="34" charset="0"/>
                <a:cs typeface="Arial" panose="020B0604020202020204" pitchFamily="34" charset="0"/>
              </a:rPr>
              <a:t>devrenin veya devre elemanlarının direncini ölçmek için.</a:t>
            </a:r>
          </a:p>
          <a:p>
            <a:r>
              <a:rPr lang="tr-TR" dirty="0" smtClean="0">
                <a:solidFill>
                  <a:schemeClr val="tx1"/>
                </a:solidFill>
                <a:latin typeface="Arial" panose="020B0604020202020204" pitchFamily="34" charset="0"/>
                <a:cs typeface="Arial" panose="020B0604020202020204" pitchFamily="34" charset="0"/>
              </a:rPr>
              <a:t>* Herhangi </a:t>
            </a:r>
            <a:r>
              <a:rPr lang="tr-TR" dirty="0">
                <a:solidFill>
                  <a:schemeClr val="tx1"/>
                </a:solidFill>
                <a:latin typeface="Arial" panose="020B0604020202020204" pitchFamily="34" charset="0"/>
                <a:cs typeface="Arial" panose="020B0604020202020204" pitchFamily="34" charset="0"/>
              </a:rPr>
              <a:t>bir </a:t>
            </a:r>
            <a:r>
              <a:rPr lang="tr-TR" dirty="0" smtClean="0">
                <a:solidFill>
                  <a:schemeClr val="tx1"/>
                </a:solidFill>
                <a:latin typeface="Arial" panose="020B0604020202020204" pitchFamily="34" charset="0"/>
                <a:cs typeface="Arial" panose="020B0604020202020204" pitchFamily="34" charset="0"/>
              </a:rPr>
              <a:t>devrenin devamlılığını ölçmek için.</a:t>
            </a:r>
            <a:endParaRPr lang="tr-TR" dirty="0">
              <a:solidFill>
                <a:schemeClr val="tx1"/>
              </a:solidFill>
              <a:latin typeface="Arial" panose="020B0604020202020204" pitchFamily="34" charset="0"/>
              <a:cs typeface="Arial" panose="020B0604020202020204" pitchFamily="34" charset="0"/>
            </a:endParaRPr>
          </a:p>
          <a:p>
            <a:r>
              <a:rPr lang="tr-TR" dirty="0" smtClean="0">
                <a:solidFill>
                  <a:schemeClr val="tx1"/>
                </a:solidFill>
                <a:latin typeface="Arial" panose="020B0604020202020204" pitchFamily="34" charset="0"/>
                <a:cs typeface="Arial" panose="020B0604020202020204" pitchFamily="34" charset="0"/>
              </a:rPr>
              <a:t>* Herhangi </a:t>
            </a:r>
            <a:r>
              <a:rPr lang="tr-TR" dirty="0">
                <a:solidFill>
                  <a:schemeClr val="tx1"/>
                </a:solidFill>
                <a:latin typeface="Arial" panose="020B0604020202020204" pitchFamily="34" charset="0"/>
                <a:cs typeface="Arial" panose="020B0604020202020204" pitchFamily="34" charset="0"/>
              </a:rPr>
              <a:t>bir devrede veya kabloda açık devre olup olmadığını anlamak için.</a:t>
            </a:r>
          </a:p>
          <a:p>
            <a:pPr marL="0" indent="0">
              <a:buNone/>
            </a:pPr>
            <a:r>
              <a:rPr lang="tr-TR" b="1" dirty="0" smtClean="0">
                <a:solidFill>
                  <a:schemeClr val="tx1"/>
                </a:solidFill>
                <a:latin typeface="Arial" panose="020B0604020202020204" pitchFamily="34" charset="0"/>
                <a:cs typeface="Arial" panose="020B0604020202020204" pitchFamily="34" charset="0"/>
              </a:rPr>
              <a:t>Dikkat</a:t>
            </a:r>
            <a:r>
              <a:rPr lang="tr-TR" b="1" dirty="0">
                <a:solidFill>
                  <a:schemeClr val="tx1"/>
                </a:solidFill>
                <a:latin typeface="Arial" panose="020B0604020202020204" pitchFamily="34" charset="0"/>
                <a:cs typeface="Arial" panose="020B0604020202020204" pitchFamily="34" charset="0"/>
              </a:rPr>
              <a:t>:</a:t>
            </a:r>
            <a:r>
              <a:rPr lang="tr-TR" dirty="0">
                <a:solidFill>
                  <a:schemeClr val="tx1"/>
                </a:solidFill>
                <a:latin typeface="Arial" panose="020B0604020202020204" pitchFamily="34" charset="0"/>
                <a:cs typeface="Arial" panose="020B0604020202020204" pitchFamily="34" charset="0"/>
              </a:rPr>
              <a:t> </a:t>
            </a:r>
            <a:r>
              <a:rPr lang="tr-TR" dirty="0" err="1">
                <a:solidFill>
                  <a:schemeClr val="tx1"/>
                </a:solidFill>
                <a:latin typeface="Arial" panose="020B0604020202020204" pitchFamily="34" charset="0"/>
                <a:cs typeface="Arial" panose="020B0604020202020204" pitchFamily="34" charset="0"/>
              </a:rPr>
              <a:t>Ohmmetreyle</a:t>
            </a:r>
            <a:r>
              <a:rPr lang="tr-TR" dirty="0">
                <a:solidFill>
                  <a:schemeClr val="tx1"/>
                </a:solidFill>
                <a:latin typeface="Arial" panose="020B0604020202020204" pitchFamily="34" charset="0"/>
                <a:cs typeface="Arial" panose="020B0604020202020204" pitchFamily="34" charset="0"/>
              </a:rPr>
              <a:t> ölçme yaparken ölçme yaptığımız devrede kesinlikle cereyan olmamasına dikkat ediniz.</a:t>
            </a:r>
          </a:p>
          <a:p>
            <a:endParaRPr lang="tr-TR" dirty="0"/>
          </a:p>
        </p:txBody>
      </p:sp>
      <p:sp>
        <p:nvSpPr>
          <p:cNvPr id="4" name="Text Box 4"/>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algn="l" rtl="0" fontAlgn="base">
              <a:lnSpc>
                <a:spcPct val="85000"/>
              </a:lnSpc>
              <a:spcBef>
                <a:spcPct val="20000"/>
              </a:spcBef>
              <a:spcAft>
                <a:spcPct val="0"/>
              </a:spcAft>
              <a:buChar char="•"/>
              <a:defRPr sz="3200" kern="1200" spc="-50">
                <a:solidFill>
                  <a:schemeClr val="tx1"/>
                </a:solidFill>
                <a:latin typeface="Arial" panose="020B0604020202020204" pitchFamily="34" charset="0"/>
                <a:ea typeface="+mj-ea"/>
                <a:cs typeface="+mj-cs"/>
              </a:defRPr>
            </a:lvl1pPr>
            <a:lvl2pPr marL="742950" indent="-285750" algn="l" rtl="0" fontAlgn="base">
              <a:lnSpc>
                <a:spcPct val="85000"/>
              </a:lnSpc>
              <a:spcBef>
                <a:spcPct val="20000"/>
              </a:spcBef>
              <a:spcAft>
                <a:spcPct val="0"/>
              </a:spcAft>
              <a:buChar char="–"/>
              <a:defRPr sz="2800">
                <a:solidFill>
                  <a:schemeClr val="tx1"/>
                </a:solidFill>
                <a:latin typeface="Arial" panose="020B0604020202020204" pitchFamily="34" charset="0"/>
              </a:defRPr>
            </a:lvl2pPr>
            <a:lvl3pPr marL="1143000" indent="-228600" algn="l" rtl="0" fontAlgn="base">
              <a:lnSpc>
                <a:spcPct val="85000"/>
              </a:lnSpc>
              <a:spcBef>
                <a:spcPct val="20000"/>
              </a:spcBef>
              <a:spcAft>
                <a:spcPct val="0"/>
              </a:spcAft>
              <a:buChar char="•"/>
              <a:defRPr sz="2400">
                <a:solidFill>
                  <a:schemeClr val="tx1"/>
                </a:solidFill>
                <a:latin typeface="Arial" panose="020B0604020202020204" pitchFamily="34" charset="0"/>
              </a:defRPr>
            </a:lvl3pPr>
            <a:lvl4pPr marL="16002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4pPr>
            <a:lvl5pPr marL="20574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defRPr/>
            </a:pPr>
            <a:r>
              <a:rPr lang="tr-TR" altLang="tr-TR" b="1" dirty="0"/>
              <a:t>TEMEL ÖLÇÜ ALETLERİ</a:t>
            </a:r>
            <a:endParaRPr lang="en-GB" altLang="tr-TR" b="1" dirty="0"/>
          </a:p>
        </p:txBody>
      </p:sp>
      <p:pic>
        <p:nvPicPr>
          <p:cNvPr id="8194" name="Picture 2" descr="ohmmete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5478" y="3961946"/>
            <a:ext cx="3752440" cy="239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15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506538" y="908317"/>
            <a:ext cx="9144001"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algn="l" rtl="0" fontAlgn="base">
              <a:lnSpc>
                <a:spcPct val="85000"/>
              </a:lnSpc>
              <a:spcBef>
                <a:spcPct val="20000"/>
              </a:spcBef>
              <a:spcAft>
                <a:spcPct val="0"/>
              </a:spcAft>
              <a:buChar char="•"/>
              <a:defRPr sz="3200" kern="1200" spc="-50">
                <a:solidFill>
                  <a:schemeClr val="tx1"/>
                </a:solidFill>
                <a:latin typeface="Arial" panose="020B0604020202020204" pitchFamily="34" charset="0"/>
                <a:ea typeface="+mj-ea"/>
                <a:cs typeface="+mj-cs"/>
              </a:defRPr>
            </a:lvl1pPr>
            <a:lvl2pPr marL="742950" indent="-285750" algn="l" rtl="0" fontAlgn="base">
              <a:lnSpc>
                <a:spcPct val="85000"/>
              </a:lnSpc>
              <a:spcBef>
                <a:spcPct val="20000"/>
              </a:spcBef>
              <a:spcAft>
                <a:spcPct val="0"/>
              </a:spcAft>
              <a:buChar char="–"/>
              <a:defRPr sz="2800">
                <a:solidFill>
                  <a:schemeClr val="tx1"/>
                </a:solidFill>
                <a:latin typeface="Arial" panose="020B0604020202020204" pitchFamily="34" charset="0"/>
              </a:defRPr>
            </a:lvl2pPr>
            <a:lvl3pPr marL="1143000" indent="-228600" algn="l" rtl="0" fontAlgn="base">
              <a:lnSpc>
                <a:spcPct val="85000"/>
              </a:lnSpc>
              <a:spcBef>
                <a:spcPct val="20000"/>
              </a:spcBef>
              <a:spcAft>
                <a:spcPct val="0"/>
              </a:spcAft>
              <a:buChar char="•"/>
              <a:defRPr sz="2400">
                <a:solidFill>
                  <a:schemeClr val="tx1"/>
                </a:solidFill>
                <a:latin typeface="Arial" panose="020B0604020202020204" pitchFamily="34" charset="0"/>
              </a:defRPr>
            </a:lvl3pPr>
            <a:lvl4pPr marL="16002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4pPr>
            <a:lvl5pPr marL="20574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defRPr/>
            </a:pPr>
            <a:r>
              <a:rPr lang="tr-TR" altLang="tr-TR" b="1" dirty="0"/>
              <a:t>TEMEL ÖLÇÜ ALETLERİ</a:t>
            </a:r>
            <a:endParaRPr lang="en-GB" altLang="tr-TR" b="1" dirty="0"/>
          </a:p>
        </p:txBody>
      </p:sp>
      <p:sp>
        <p:nvSpPr>
          <p:cNvPr id="37892" name="Dikdörtgen 2"/>
          <p:cNvSpPr>
            <a:spLocks noChangeArrowheads="1"/>
          </p:cNvSpPr>
          <p:nvPr/>
        </p:nvSpPr>
        <p:spPr bwMode="auto">
          <a:xfrm>
            <a:off x="1160060" y="2073276"/>
            <a:ext cx="101812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defRPr>
            </a:lvl9pPr>
          </a:lstStyle>
          <a:p>
            <a:r>
              <a:rPr lang="tr-TR" altLang="tr-TR" sz="2000" u="sng" dirty="0" smtClean="0">
                <a:solidFill>
                  <a:schemeClr val="tx1"/>
                </a:solidFill>
                <a:latin typeface="Arial" panose="020B0604020202020204" pitchFamily="34" charset="0"/>
                <a:cs typeface="Arial" panose="020B0604020202020204" pitchFamily="34" charset="0"/>
              </a:rPr>
              <a:t>İzolasyon Test Cihazı (Megger): </a:t>
            </a:r>
            <a:r>
              <a:rPr lang="tr-TR" sz="2000" dirty="0" smtClean="0">
                <a:solidFill>
                  <a:schemeClr val="tx1"/>
                </a:solidFill>
                <a:latin typeface="Arial" panose="020B0604020202020204" pitchFamily="34" charset="0"/>
                <a:cs typeface="Arial" panose="020B0604020202020204" pitchFamily="34" charset="0"/>
              </a:rPr>
              <a:t>yalıtkanlık </a:t>
            </a:r>
            <a:r>
              <a:rPr lang="tr-TR" sz="2000" dirty="0">
                <a:solidFill>
                  <a:schemeClr val="tx1"/>
                </a:solidFill>
                <a:latin typeface="Arial" panose="020B0604020202020204" pitchFamily="34" charset="0"/>
                <a:cs typeface="Arial" panose="020B0604020202020204" pitchFamily="34" charset="0"/>
              </a:rPr>
              <a:t>direncini ölçen test cihazlarıdır. Farklı kademelerde doğru akım üreten bir jeneratördür</a:t>
            </a:r>
            <a:r>
              <a:rPr lang="tr-TR" sz="2000" dirty="0" smtClean="0">
                <a:solidFill>
                  <a:schemeClr val="tx1"/>
                </a:solidFill>
                <a:latin typeface="Arial" panose="020B0604020202020204" pitchFamily="34" charset="0"/>
                <a:cs typeface="Arial" panose="020B0604020202020204" pitchFamily="34" charset="0"/>
              </a:rPr>
              <a:t>. </a:t>
            </a:r>
            <a:r>
              <a:rPr lang="tr-TR" sz="2000" dirty="0">
                <a:solidFill>
                  <a:schemeClr val="tx1"/>
                </a:solidFill>
                <a:latin typeface="Arial" panose="020B0604020202020204" pitchFamily="34" charset="0"/>
                <a:cs typeface="Arial" panose="020B0604020202020204" pitchFamily="34" charset="0"/>
              </a:rPr>
              <a:t>İzolasyon Direnci hesaplanırken ölçülecek sisteme sabit bir gerilim uygulanır ve akım ölçülür. Bu gerilim ve akım oranı bize İzolasyon Direncini verir. </a:t>
            </a:r>
            <a:endParaRPr lang="tr-TR" altLang="tr-TR" sz="2000" dirty="0">
              <a:solidFill>
                <a:schemeClr val="tx1"/>
              </a:solidFill>
              <a:latin typeface="Arial" panose="020B0604020202020204" pitchFamily="34" charset="0"/>
              <a:cs typeface="Arial" panose="020B0604020202020204" pitchFamily="34" charset="0"/>
            </a:endParaRPr>
          </a:p>
        </p:txBody>
      </p:sp>
      <p:pic>
        <p:nvPicPr>
          <p:cNvPr id="14340" name="Picture 4" descr="izolasyon megeri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8561" y="3189454"/>
            <a:ext cx="3065296" cy="306529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zolasyon megeri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3857" y="3172037"/>
            <a:ext cx="3674272" cy="308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6875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23318" y="1845733"/>
            <a:ext cx="9910119" cy="812001"/>
          </a:xfrm>
        </p:spPr>
        <p:txBody>
          <a:bodyPr>
            <a:normAutofit/>
          </a:bodyPr>
          <a:lstStyle/>
          <a:p>
            <a:r>
              <a:rPr lang="tr-TR" u="sng" dirty="0" smtClean="0">
                <a:latin typeface="Arial" panose="020B0604020202020204" pitchFamily="34" charset="0"/>
                <a:cs typeface="Arial" panose="020B0604020202020204" pitchFamily="34" charset="0"/>
              </a:rPr>
              <a:t>Toprak Direnci Ölçüm Cihazı:</a:t>
            </a:r>
            <a:r>
              <a:rPr lang="tr-TR" dirty="0" smtClean="0">
                <a:latin typeface="Arial" panose="020B0604020202020204" pitchFamily="34" charset="0"/>
                <a:cs typeface="Arial" panose="020B0604020202020204" pitchFamily="34" charset="0"/>
              </a:rPr>
              <a:t> Toprağın </a:t>
            </a:r>
            <a:r>
              <a:rPr lang="tr-TR" dirty="0">
                <a:latin typeface="Arial" panose="020B0604020202020204" pitchFamily="34" charset="0"/>
                <a:cs typeface="Arial" panose="020B0604020202020204" pitchFamily="34" charset="0"/>
              </a:rPr>
              <a:t>elektrik akımını geçirebilmesi sırasında gösterdiği tepkidir</a:t>
            </a:r>
            <a:r>
              <a:rPr lang="tr-TR"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p:txBody>
      </p:sp>
      <p:sp>
        <p:nvSpPr>
          <p:cNvPr id="4" name="Text Box 4"/>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algn="l" rtl="0" fontAlgn="base">
              <a:lnSpc>
                <a:spcPct val="85000"/>
              </a:lnSpc>
              <a:spcBef>
                <a:spcPct val="20000"/>
              </a:spcBef>
              <a:spcAft>
                <a:spcPct val="0"/>
              </a:spcAft>
              <a:buChar char="•"/>
              <a:defRPr sz="3200" kern="1200" spc="-50">
                <a:solidFill>
                  <a:schemeClr val="tx1"/>
                </a:solidFill>
                <a:latin typeface="Arial" panose="020B0604020202020204" pitchFamily="34" charset="0"/>
                <a:ea typeface="+mj-ea"/>
                <a:cs typeface="+mj-cs"/>
              </a:defRPr>
            </a:lvl1pPr>
            <a:lvl2pPr marL="742950" indent="-285750" algn="l" rtl="0" fontAlgn="base">
              <a:lnSpc>
                <a:spcPct val="85000"/>
              </a:lnSpc>
              <a:spcBef>
                <a:spcPct val="20000"/>
              </a:spcBef>
              <a:spcAft>
                <a:spcPct val="0"/>
              </a:spcAft>
              <a:buChar char="–"/>
              <a:defRPr sz="2800">
                <a:solidFill>
                  <a:schemeClr val="tx1"/>
                </a:solidFill>
                <a:latin typeface="Arial" panose="020B0604020202020204" pitchFamily="34" charset="0"/>
              </a:defRPr>
            </a:lvl2pPr>
            <a:lvl3pPr marL="1143000" indent="-228600" algn="l" rtl="0" fontAlgn="base">
              <a:lnSpc>
                <a:spcPct val="85000"/>
              </a:lnSpc>
              <a:spcBef>
                <a:spcPct val="20000"/>
              </a:spcBef>
              <a:spcAft>
                <a:spcPct val="0"/>
              </a:spcAft>
              <a:buChar char="•"/>
              <a:defRPr sz="2400">
                <a:solidFill>
                  <a:schemeClr val="tx1"/>
                </a:solidFill>
                <a:latin typeface="Arial" panose="020B0604020202020204" pitchFamily="34" charset="0"/>
              </a:defRPr>
            </a:lvl3pPr>
            <a:lvl4pPr marL="16002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4pPr>
            <a:lvl5pPr marL="20574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defRPr/>
            </a:pPr>
            <a:r>
              <a:rPr lang="tr-TR" altLang="tr-TR" b="1" dirty="0"/>
              <a:t>TEMEL ÖLÇÜ ALETLERİ</a:t>
            </a:r>
            <a:endParaRPr lang="en-GB" altLang="tr-TR" b="1" dirty="0"/>
          </a:p>
        </p:txBody>
      </p:sp>
      <p:pic>
        <p:nvPicPr>
          <p:cNvPr id="18436" name="Picture 4" descr="MODEL 4105A, KYORITSU Toprak Direnci Test Cihaz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9697" y="2657735"/>
            <a:ext cx="3270014" cy="3597016"/>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cdn.elektrikport.com/Article/11413/6/b6951f27-3b7a-44b6-86d2-aacf20461bf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883" y="2647738"/>
            <a:ext cx="4348186" cy="341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15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49073"/>
          </a:xfrm>
        </p:spPr>
        <p:txBody>
          <a:bodyPr>
            <a:normAutofit/>
          </a:bodyPr>
          <a:lstStyle/>
          <a:p>
            <a:r>
              <a:rPr lang="tr-TR" sz="3600" dirty="0" smtClean="0">
                <a:latin typeface="Arial" pitchFamily="34" charset="0"/>
                <a:cs typeface="Arial" pitchFamily="34" charset="0"/>
              </a:rPr>
              <a:t>Kullanılan Şalt Malzemeleri ve Tanımları</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tr-TR" b="1" dirty="0" smtClean="0"/>
              <a:t>MCB (Miniature Circuit Breaker)</a:t>
            </a:r>
            <a:r>
              <a:rPr lang="tr-TR" dirty="0" smtClean="0"/>
              <a:t> : Minyatür devre kesici, termik manyetik çalışma prensibine sahip aşırı akım koruyucu. </a:t>
            </a:r>
            <a:endParaRPr lang="tr-TR" dirty="0"/>
          </a:p>
          <a:p>
            <a:r>
              <a:rPr lang="tr-TR" dirty="0" smtClean="0"/>
              <a:t>Devre kablosunun akım taşıma kapasitesine göre sınırlandırılması ve olası aşırı ısınmalardan kaynaklı zararların önlenmesi için kullanılır.</a:t>
            </a:r>
          </a:p>
          <a:p>
            <a:r>
              <a:rPr lang="tr-TR" dirty="0" smtClean="0"/>
              <a:t>Tek kutuplu 1P (Faz), çift kutuplu 2P (Faz+Nötür), 3 kutuplu 3P (RST Fazları) ve 4 kutuplu (RST+N) olarak üretilmektedir.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945" y="3836772"/>
            <a:ext cx="2500827" cy="250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442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96208"/>
          </a:xfrm>
        </p:spPr>
        <p:txBody>
          <a:bodyPr/>
          <a:lstStyle/>
          <a:p>
            <a:r>
              <a:rPr lang="tr-TR" sz="3600" dirty="0">
                <a:solidFill>
                  <a:srgbClr val="000000">
                    <a:lumMod val="75000"/>
                    <a:lumOff val="25000"/>
                  </a:srgbClr>
                </a:solidFill>
                <a:latin typeface="Arial" pitchFamily="34" charset="0"/>
                <a:cs typeface="Arial" pitchFamily="34" charset="0"/>
              </a:rPr>
              <a:t>Kullanılan Şalt Malzemeleri ve Tanımları</a:t>
            </a:r>
            <a:endParaRPr lang="en-US" dirty="0"/>
          </a:p>
        </p:txBody>
      </p:sp>
      <p:sp>
        <p:nvSpPr>
          <p:cNvPr id="3" name="Content Placeholder 2"/>
          <p:cNvSpPr>
            <a:spLocks noGrp="1"/>
          </p:cNvSpPr>
          <p:nvPr>
            <p:ph idx="1"/>
          </p:nvPr>
        </p:nvSpPr>
        <p:spPr/>
        <p:txBody>
          <a:bodyPr>
            <a:normAutofit/>
          </a:bodyPr>
          <a:lstStyle/>
          <a:p>
            <a:pPr algn="ctr"/>
            <a:r>
              <a:rPr lang="tr-TR" sz="2800" b="1" dirty="0" smtClean="0"/>
              <a:t>MCB ÇALIŞMA PRENSİBİ</a:t>
            </a:r>
            <a:endParaRPr lang="en-US" sz="2800" b="1"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385" y="2333722"/>
            <a:ext cx="4101928" cy="338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571023" y="2388734"/>
            <a:ext cx="328613" cy="217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369876" y="4567195"/>
            <a:ext cx="21701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7308" y="2571026"/>
            <a:ext cx="2570206" cy="191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7460" y="3210574"/>
            <a:ext cx="2626956" cy="217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285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60283"/>
          </a:xfrm>
        </p:spPr>
        <p:txBody>
          <a:bodyPr>
            <a:normAutofit/>
          </a:bodyPr>
          <a:lstStyle/>
          <a:p>
            <a:r>
              <a:rPr lang="en-US" sz="3200" dirty="0" err="1">
                <a:latin typeface="Arial" pitchFamily="34" charset="0"/>
                <a:cs typeface="Arial" pitchFamily="34" charset="0"/>
              </a:rPr>
              <a:t>Kullanılan</a:t>
            </a:r>
            <a:r>
              <a:rPr lang="en-US" sz="3200" dirty="0">
                <a:latin typeface="Arial" pitchFamily="34" charset="0"/>
                <a:cs typeface="Arial" pitchFamily="34" charset="0"/>
              </a:rPr>
              <a:t> </a:t>
            </a:r>
            <a:r>
              <a:rPr lang="en-US" sz="3200" dirty="0" err="1">
                <a:latin typeface="Arial" pitchFamily="34" charset="0"/>
                <a:cs typeface="Arial" pitchFamily="34" charset="0"/>
              </a:rPr>
              <a:t>Şalt</a:t>
            </a:r>
            <a:r>
              <a:rPr lang="en-US" sz="3200" dirty="0">
                <a:latin typeface="Arial" pitchFamily="34" charset="0"/>
                <a:cs typeface="Arial" pitchFamily="34" charset="0"/>
              </a:rPr>
              <a:t> </a:t>
            </a:r>
            <a:r>
              <a:rPr lang="en-US" sz="3200" dirty="0" err="1">
                <a:latin typeface="Arial" pitchFamily="34" charset="0"/>
                <a:cs typeface="Arial" pitchFamily="34" charset="0"/>
              </a:rPr>
              <a:t>Malzemeleri</a:t>
            </a:r>
            <a:r>
              <a:rPr lang="en-US" sz="3200" dirty="0">
                <a:latin typeface="Arial" pitchFamily="34" charset="0"/>
                <a:cs typeface="Arial" pitchFamily="34" charset="0"/>
              </a:rPr>
              <a:t> </a:t>
            </a:r>
            <a:r>
              <a:rPr lang="en-US" sz="3200" dirty="0" err="1">
                <a:latin typeface="Arial" pitchFamily="34" charset="0"/>
                <a:cs typeface="Arial" pitchFamily="34" charset="0"/>
              </a:rPr>
              <a:t>ve</a:t>
            </a:r>
            <a:r>
              <a:rPr lang="en-US" sz="3200" dirty="0">
                <a:latin typeface="Arial" pitchFamily="34" charset="0"/>
                <a:cs typeface="Arial" pitchFamily="34" charset="0"/>
              </a:rPr>
              <a:t> </a:t>
            </a:r>
            <a:r>
              <a:rPr lang="en-US" sz="3200" dirty="0" err="1">
                <a:latin typeface="Arial" pitchFamily="34" charset="0"/>
                <a:cs typeface="Arial" pitchFamily="34" charset="0"/>
              </a:rPr>
              <a:t>Tanımları</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tr-TR" b="1" dirty="0" smtClean="0"/>
              <a:t>MCCB (Moulded Case Circuit Breaker) : </a:t>
            </a:r>
            <a:r>
              <a:rPr lang="tr-TR" dirty="0" smtClean="0"/>
              <a:t>Terik manyetik kompakt şalter olarak tanımlanmaktadır. </a:t>
            </a:r>
          </a:p>
          <a:p>
            <a:r>
              <a:rPr lang="en-US" dirty="0" err="1"/>
              <a:t>Devre</a:t>
            </a:r>
            <a:r>
              <a:rPr lang="en-US" dirty="0"/>
              <a:t> </a:t>
            </a:r>
            <a:r>
              <a:rPr lang="en-US" dirty="0" err="1"/>
              <a:t>kablosunun</a:t>
            </a:r>
            <a:r>
              <a:rPr lang="en-US" dirty="0"/>
              <a:t> </a:t>
            </a:r>
            <a:r>
              <a:rPr lang="en-US" dirty="0" err="1"/>
              <a:t>akım</a:t>
            </a:r>
            <a:r>
              <a:rPr lang="en-US" dirty="0"/>
              <a:t> </a:t>
            </a:r>
            <a:r>
              <a:rPr lang="en-US" dirty="0" err="1"/>
              <a:t>taşıma</a:t>
            </a:r>
            <a:r>
              <a:rPr lang="en-US" dirty="0"/>
              <a:t> </a:t>
            </a:r>
            <a:r>
              <a:rPr lang="en-US" dirty="0" err="1"/>
              <a:t>kapasitesine</a:t>
            </a:r>
            <a:r>
              <a:rPr lang="en-US" dirty="0"/>
              <a:t> </a:t>
            </a:r>
            <a:r>
              <a:rPr lang="en-US" dirty="0" err="1"/>
              <a:t>göre</a:t>
            </a:r>
            <a:r>
              <a:rPr lang="en-US" dirty="0"/>
              <a:t> </a:t>
            </a:r>
            <a:r>
              <a:rPr lang="en-US" dirty="0" err="1"/>
              <a:t>sınırlandırılması</a:t>
            </a:r>
            <a:r>
              <a:rPr lang="en-US" dirty="0"/>
              <a:t> </a:t>
            </a:r>
            <a:r>
              <a:rPr lang="en-US" dirty="0" err="1"/>
              <a:t>ve</a:t>
            </a:r>
            <a:r>
              <a:rPr lang="en-US" dirty="0"/>
              <a:t> </a:t>
            </a:r>
            <a:r>
              <a:rPr lang="en-US" dirty="0" err="1"/>
              <a:t>olası</a:t>
            </a:r>
            <a:r>
              <a:rPr lang="en-US" dirty="0"/>
              <a:t> </a:t>
            </a:r>
            <a:r>
              <a:rPr lang="en-US" dirty="0" err="1"/>
              <a:t>aşırı</a:t>
            </a:r>
            <a:r>
              <a:rPr lang="en-US" dirty="0"/>
              <a:t> </a:t>
            </a:r>
            <a:r>
              <a:rPr lang="en-US" dirty="0" err="1"/>
              <a:t>ısınmalardan</a:t>
            </a:r>
            <a:r>
              <a:rPr lang="en-US" dirty="0"/>
              <a:t> </a:t>
            </a:r>
            <a:r>
              <a:rPr lang="en-US" dirty="0" err="1"/>
              <a:t>kaynaklı</a:t>
            </a:r>
            <a:r>
              <a:rPr lang="en-US" dirty="0"/>
              <a:t> </a:t>
            </a:r>
            <a:r>
              <a:rPr lang="en-US" dirty="0" err="1"/>
              <a:t>zararların</a:t>
            </a:r>
            <a:r>
              <a:rPr lang="en-US" dirty="0"/>
              <a:t> </a:t>
            </a:r>
            <a:r>
              <a:rPr lang="en-US" dirty="0" err="1"/>
              <a:t>önlenmesi</a:t>
            </a:r>
            <a:r>
              <a:rPr lang="en-US" dirty="0"/>
              <a:t> </a:t>
            </a:r>
            <a:r>
              <a:rPr lang="en-US" dirty="0" err="1"/>
              <a:t>için</a:t>
            </a:r>
            <a:r>
              <a:rPr lang="en-US" dirty="0"/>
              <a:t> </a:t>
            </a:r>
            <a:r>
              <a:rPr lang="en-US" dirty="0" err="1"/>
              <a:t>kullanılır</a:t>
            </a:r>
            <a:r>
              <a:rPr lang="en-US" dirty="0" smtClean="0"/>
              <a:t>.</a:t>
            </a:r>
            <a:r>
              <a:rPr lang="tr-TR" dirty="0" smtClean="0"/>
              <a:t> Genel olarak 160A üzerindeki tasarıma sahip panolarda devre dağıtım elemanı olarak kullanılmaktadır.</a:t>
            </a:r>
            <a:endParaRPr lang="en-US" dirty="0"/>
          </a:p>
          <a:p>
            <a:endParaRPr lang="tr-TR" dirty="0" smtClean="0"/>
          </a:p>
          <a:p>
            <a:pPr marL="0" indent="0">
              <a:buNone/>
            </a:pPr>
            <a:r>
              <a:rPr lang="en-US" dirty="0" err="1" smtClean="0"/>
              <a:t>Tek</a:t>
            </a:r>
            <a:r>
              <a:rPr lang="en-US" dirty="0" smtClean="0"/>
              <a:t> </a:t>
            </a:r>
            <a:r>
              <a:rPr lang="en-US" dirty="0" err="1"/>
              <a:t>kutuplu</a:t>
            </a:r>
            <a:r>
              <a:rPr lang="en-US" dirty="0"/>
              <a:t> 1P (</a:t>
            </a:r>
            <a:r>
              <a:rPr lang="en-US" dirty="0" err="1"/>
              <a:t>Faz</a:t>
            </a:r>
            <a:r>
              <a:rPr lang="en-US" dirty="0"/>
              <a:t>), </a:t>
            </a:r>
            <a:r>
              <a:rPr lang="en-US" dirty="0" err="1"/>
              <a:t>çift</a:t>
            </a:r>
            <a:r>
              <a:rPr lang="en-US" dirty="0"/>
              <a:t> </a:t>
            </a:r>
            <a:r>
              <a:rPr lang="en-US" dirty="0" err="1"/>
              <a:t>kutuplu</a:t>
            </a:r>
            <a:r>
              <a:rPr lang="en-US" dirty="0"/>
              <a:t> 2P (</a:t>
            </a:r>
            <a:r>
              <a:rPr lang="en-US" dirty="0" err="1"/>
              <a:t>Faz+Nötür</a:t>
            </a:r>
            <a:r>
              <a:rPr lang="en-US" dirty="0"/>
              <a:t>), </a:t>
            </a:r>
            <a:endParaRPr lang="tr-TR" dirty="0"/>
          </a:p>
          <a:p>
            <a:pPr marL="0" indent="0">
              <a:buNone/>
            </a:pPr>
            <a:r>
              <a:rPr lang="en-US" dirty="0" smtClean="0"/>
              <a:t>3 </a:t>
            </a:r>
            <a:r>
              <a:rPr lang="en-US" dirty="0" err="1"/>
              <a:t>kutuplu</a:t>
            </a:r>
            <a:r>
              <a:rPr lang="en-US" dirty="0"/>
              <a:t> 3P (RST </a:t>
            </a:r>
            <a:r>
              <a:rPr lang="en-US" dirty="0" err="1"/>
              <a:t>Fazları</a:t>
            </a:r>
            <a:r>
              <a:rPr lang="en-US" dirty="0"/>
              <a:t>) </a:t>
            </a:r>
            <a:r>
              <a:rPr lang="en-US" dirty="0" err="1"/>
              <a:t>ve</a:t>
            </a:r>
            <a:r>
              <a:rPr lang="en-US" dirty="0"/>
              <a:t> 4 </a:t>
            </a:r>
            <a:r>
              <a:rPr lang="en-US" dirty="0" err="1"/>
              <a:t>kutuplu</a:t>
            </a:r>
            <a:r>
              <a:rPr lang="en-US" dirty="0"/>
              <a:t> (RST+N) </a:t>
            </a:r>
            <a:endParaRPr lang="tr-TR" dirty="0" smtClean="0"/>
          </a:p>
          <a:p>
            <a:pPr marL="0" indent="0">
              <a:buNone/>
            </a:pPr>
            <a:r>
              <a:rPr lang="en-US" dirty="0" err="1" smtClean="0"/>
              <a:t>olarak</a:t>
            </a:r>
            <a:r>
              <a:rPr lang="en-US" dirty="0" smtClean="0"/>
              <a:t> </a:t>
            </a:r>
            <a:r>
              <a:rPr lang="en-US" dirty="0" err="1"/>
              <a:t>üretilmektedir</a:t>
            </a:r>
            <a:r>
              <a:rPr lang="en-US" dirty="0"/>
              <a:t>.</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680" y="3207609"/>
            <a:ext cx="1714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089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84997"/>
          </a:xfrm>
        </p:spPr>
        <p:txBody>
          <a:bodyPr/>
          <a:lstStyle/>
          <a:p>
            <a:r>
              <a:rPr lang="en-US" sz="3200" dirty="0" err="1">
                <a:solidFill>
                  <a:srgbClr val="000000">
                    <a:lumMod val="75000"/>
                    <a:lumOff val="25000"/>
                  </a:srgbClr>
                </a:solidFill>
                <a:latin typeface="Arial" pitchFamily="34" charset="0"/>
                <a:cs typeface="Arial" pitchFamily="34" charset="0"/>
              </a:rPr>
              <a:t>Kullanılan</a:t>
            </a:r>
            <a:r>
              <a:rPr lang="en-US" sz="3200" dirty="0">
                <a:solidFill>
                  <a:srgbClr val="000000">
                    <a:lumMod val="75000"/>
                    <a:lumOff val="25000"/>
                  </a:srgbClr>
                </a:solidFill>
                <a:latin typeface="Arial" pitchFamily="34" charset="0"/>
                <a:cs typeface="Arial" pitchFamily="34" charset="0"/>
              </a:rPr>
              <a:t> </a:t>
            </a:r>
            <a:r>
              <a:rPr lang="en-US" sz="3200" dirty="0" err="1">
                <a:solidFill>
                  <a:srgbClr val="000000">
                    <a:lumMod val="75000"/>
                    <a:lumOff val="25000"/>
                  </a:srgbClr>
                </a:solidFill>
                <a:latin typeface="Arial" pitchFamily="34" charset="0"/>
                <a:cs typeface="Arial" pitchFamily="34" charset="0"/>
              </a:rPr>
              <a:t>Şalt</a:t>
            </a:r>
            <a:r>
              <a:rPr lang="en-US" sz="3200" dirty="0">
                <a:solidFill>
                  <a:srgbClr val="000000">
                    <a:lumMod val="75000"/>
                    <a:lumOff val="25000"/>
                  </a:srgbClr>
                </a:solidFill>
                <a:latin typeface="Arial" pitchFamily="34" charset="0"/>
                <a:cs typeface="Arial" pitchFamily="34" charset="0"/>
              </a:rPr>
              <a:t> </a:t>
            </a:r>
            <a:r>
              <a:rPr lang="en-US" sz="3200" dirty="0" err="1">
                <a:solidFill>
                  <a:srgbClr val="000000">
                    <a:lumMod val="75000"/>
                    <a:lumOff val="25000"/>
                  </a:srgbClr>
                </a:solidFill>
                <a:latin typeface="Arial" pitchFamily="34" charset="0"/>
                <a:cs typeface="Arial" pitchFamily="34" charset="0"/>
              </a:rPr>
              <a:t>Malzemeleri</a:t>
            </a:r>
            <a:r>
              <a:rPr lang="en-US" sz="3200" dirty="0">
                <a:solidFill>
                  <a:srgbClr val="000000">
                    <a:lumMod val="75000"/>
                    <a:lumOff val="25000"/>
                  </a:srgbClr>
                </a:solidFill>
                <a:latin typeface="Arial" pitchFamily="34" charset="0"/>
                <a:cs typeface="Arial" pitchFamily="34" charset="0"/>
              </a:rPr>
              <a:t> </a:t>
            </a:r>
            <a:r>
              <a:rPr lang="en-US" sz="3200" dirty="0" err="1">
                <a:solidFill>
                  <a:srgbClr val="000000">
                    <a:lumMod val="75000"/>
                    <a:lumOff val="25000"/>
                  </a:srgbClr>
                </a:solidFill>
                <a:latin typeface="Arial" pitchFamily="34" charset="0"/>
                <a:cs typeface="Arial" pitchFamily="34" charset="0"/>
              </a:rPr>
              <a:t>ve</a:t>
            </a:r>
            <a:r>
              <a:rPr lang="en-US" sz="3200" dirty="0">
                <a:solidFill>
                  <a:srgbClr val="000000">
                    <a:lumMod val="75000"/>
                    <a:lumOff val="25000"/>
                  </a:srgbClr>
                </a:solidFill>
                <a:latin typeface="Arial" pitchFamily="34" charset="0"/>
                <a:cs typeface="Arial" pitchFamily="34" charset="0"/>
              </a:rPr>
              <a:t> </a:t>
            </a:r>
            <a:r>
              <a:rPr lang="en-US" sz="3200" dirty="0" err="1">
                <a:solidFill>
                  <a:srgbClr val="000000">
                    <a:lumMod val="75000"/>
                    <a:lumOff val="25000"/>
                  </a:srgbClr>
                </a:solidFill>
                <a:latin typeface="Arial" pitchFamily="34" charset="0"/>
                <a:cs typeface="Arial" pitchFamily="34" charset="0"/>
              </a:rPr>
              <a:t>Tanımları</a:t>
            </a:r>
            <a:endParaRPr lang="en-US" dirty="0"/>
          </a:p>
        </p:txBody>
      </p:sp>
      <p:sp>
        <p:nvSpPr>
          <p:cNvPr id="3" name="Content Placeholder 2"/>
          <p:cNvSpPr>
            <a:spLocks noGrp="1"/>
          </p:cNvSpPr>
          <p:nvPr>
            <p:ph idx="1"/>
          </p:nvPr>
        </p:nvSpPr>
        <p:spPr/>
        <p:txBody>
          <a:bodyPr/>
          <a:lstStyle/>
          <a:p>
            <a:r>
              <a:rPr lang="tr-TR" b="1" dirty="0" smtClean="0"/>
              <a:t>RCD (Residual Circuit Breaker) </a:t>
            </a:r>
            <a:r>
              <a:rPr lang="tr-TR" dirty="0" smtClean="0"/>
              <a:t>: Artık akım cihazı. Tüm artık akım koruyucu cihazlar için kullanılan tabirdir.</a:t>
            </a:r>
          </a:p>
          <a:p>
            <a:r>
              <a:rPr lang="tr-TR" b="1" dirty="0" smtClean="0"/>
              <a:t>ELCB (Earth Leakage Circuit Breaker) : </a:t>
            </a:r>
            <a:r>
              <a:rPr lang="tr-TR" dirty="0" smtClean="0"/>
              <a:t>Toprak kaçağı devre kesicisi (otomatik). Aşırı akım koruması bulunmayan sadece toprak kaçağında giren ve çıkan faz nötür akımlarındaki dengesizlikleri tespit ederek devreyi açmaktadır.</a:t>
            </a:r>
          </a:p>
          <a:p>
            <a:r>
              <a:rPr lang="tr-TR" dirty="0" smtClean="0"/>
              <a:t>10mA, 30mA, 100mA ve 300mA seçenekleri bulunmaktadır.</a:t>
            </a:r>
          </a:p>
          <a:p>
            <a:r>
              <a:rPr lang="tr-TR" dirty="0" smtClean="0"/>
              <a:t>16. Tesisat yönetmeliğinde 300mA ELCB’nin sadece olası yangın risklerinin önlenmesi için kullanılmasına müsade edilmektedir. Panolar 30mA ve 100mA ile tesis edilebilir.</a:t>
            </a:r>
          </a:p>
          <a:p>
            <a:r>
              <a:rPr lang="tr-TR" dirty="0" smtClean="0"/>
              <a:t>Özel mahallerdeki tesisatlar (banyo, havuz, sauna vs.) 30mA ile korunmak zorundadır.</a:t>
            </a:r>
            <a:endParaRPr lang="en-US" dirty="0"/>
          </a:p>
        </p:txBody>
      </p:sp>
    </p:spTree>
    <p:extLst>
      <p:ext uri="{BB962C8B-B14F-4D97-AF65-F5344CB8AC3E}">
        <p14:creationId xmlns:p14="http://schemas.microsoft.com/office/powerpoint/2010/main" val="388017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07"/>
          <p:cNvGrpSpPr>
            <a:grpSpLocks/>
          </p:cNvGrpSpPr>
          <p:nvPr/>
        </p:nvGrpSpPr>
        <p:grpSpPr bwMode="auto">
          <a:xfrm>
            <a:off x="2711624" y="332657"/>
            <a:ext cx="6781800" cy="5673725"/>
            <a:chOff x="0" y="0"/>
            <a:chExt cx="5857" cy="6476"/>
          </a:xfrm>
        </p:grpSpPr>
        <p:sp>
          <p:nvSpPr>
            <p:cNvPr id="9" name="Rectangle 112"/>
            <p:cNvSpPr>
              <a:spLocks noChangeArrowheads="1"/>
            </p:cNvSpPr>
            <p:nvPr/>
          </p:nvSpPr>
          <p:spPr bwMode="auto">
            <a:xfrm>
              <a:off x="43" y="538"/>
              <a:ext cx="208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i="1">
                  <a:cs typeface="Times New Roman" panose="02020603050405020304" pitchFamily="18" charset="0"/>
                </a:rPr>
                <a:t>Büyüklük</a:t>
              </a:r>
              <a:endParaRPr lang="en-AU" sz="1600">
                <a:cs typeface="Times New Roman" panose="02020603050405020304" pitchFamily="18" charset="0"/>
              </a:endParaRPr>
            </a:p>
            <a:p>
              <a:pPr algn="ctr"/>
              <a:endParaRPr lang="en-AU" sz="1600"/>
            </a:p>
          </p:txBody>
        </p:sp>
        <p:sp>
          <p:nvSpPr>
            <p:cNvPr id="10" name="Rectangle 113"/>
            <p:cNvSpPr>
              <a:spLocks noChangeArrowheads="1"/>
            </p:cNvSpPr>
            <p:nvPr/>
          </p:nvSpPr>
          <p:spPr bwMode="auto">
            <a:xfrm>
              <a:off x="2127" y="538"/>
              <a:ext cx="195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i="1">
                  <a:cs typeface="Times New Roman" panose="02020603050405020304" pitchFamily="18" charset="0"/>
                </a:rPr>
                <a:t>İsim</a:t>
              </a:r>
              <a:endParaRPr lang="en-AU" sz="1600">
                <a:cs typeface="Times New Roman" panose="02020603050405020304" pitchFamily="18" charset="0"/>
              </a:endParaRPr>
            </a:p>
            <a:p>
              <a:pPr algn="ctr"/>
              <a:endParaRPr lang="en-AU" sz="1600"/>
            </a:p>
          </p:txBody>
        </p:sp>
        <p:sp>
          <p:nvSpPr>
            <p:cNvPr id="11" name="Rectangle 114"/>
            <p:cNvSpPr>
              <a:spLocks noChangeArrowheads="1"/>
            </p:cNvSpPr>
            <p:nvPr/>
          </p:nvSpPr>
          <p:spPr bwMode="auto">
            <a:xfrm>
              <a:off x="4080" y="538"/>
              <a:ext cx="156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i="1">
                  <a:cs typeface="Times New Roman" panose="02020603050405020304" pitchFamily="18" charset="0"/>
                </a:rPr>
                <a:t>Sembol</a:t>
              </a:r>
              <a:endParaRPr lang="en-AU" sz="1600">
                <a:cs typeface="Times New Roman" panose="02020603050405020304" pitchFamily="18" charset="0"/>
              </a:endParaRPr>
            </a:p>
            <a:p>
              <a:pPr algn="ctr"/>
              <a:endParaRPr lang="en-AU" sz="1600"/>
            </a:p>
          </p:txBody>
        </p:sp>
        <p:grpSp>
          <p:nvGrpSpPr>
            <p:cNvPr id="12" name="Group 146"/>
            <p:cNvGrpSpPr>
              <a:grpSpLocks/>
            </p:cNvGrpSpPr>
            <p:nvPr/>
          </p:nvGrpSpPr>
          <p:grpSpPr bwMode="auto">
            <a:xfrm>
              <a:off x="0" y="0"/>
              <a:ext cx="5857" cy="538"/>
              <a:chOff x="0" y="0"/>
              <a:chExt cx="5857" cy="538"/>
            </a:xfrm>
          </p:grpSpPr>
          <p:sp>
            <p:nvSpPr>
              <p:cNvPr id="103" name="Rectangle 111"/>
              <p:cNvSpPr>
                <a:spLocks noChangeArrowheads="1"/>
              </p:cNvSpPr>
              <p:nvPr/>
            </p:nvSpPr>
            <p:spPr bwMode="auto">
              <a:xfrm>
                <a:off x="43" y="0"/>
                <a:ext cx="5771"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b="1">
                    <a:cs typeface="Times New Roman" panose="02020603050405020304" pitchFamily="18" charset="0"/>
                  </a:rPr>
                  <a:t>Türetilmiş Birimler</a:t>
                </a:r>
                <a:endParaRPr lang="en-AU" sz="1600">
                  <a:cs typeface="Times New Roman" panose="02020603050405020304" pitchFamily="18" charset="0"/>
                </a:endParaRPr>
              </a:p>
              <a:p>
                <a:pPr algn="ctr"/>
                <a:endParaRPr lang="en-AU" sz="1600"/>
              </a:p>
            </p:txBody>
          </p:sp>
          <p:sp>
            <p:nvSpPr>
              <p:cNvPr id="104" name="Rectangle 145"/>
              <p:cNvSpPr>
                <a:spLocks noChangeArrowheads="1"/>
              </p:cNvSpPr>
              <p:nvPr/>
            </p:nvSpPr>
            <p:spPr bwMode="auto">
              <a:xfrm>
                <a:off x="0" y="0"/>
                <a:ext cx="5857"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3" name="Group 148"/>
            <p:cNvGrpSpPr>
              <a:grpSpLocks/>
            </p:cNvGrpSpPr>
            <p:nvPr/>
          </p:nvGrpSpPr>
          <p:grpSpPr bwMode="auto">
            <a:xfrm>
              <a:off x="0" y="1076"/>
              <a:ext cx="2170" cy="538"/>
              <a:chOff x="0" y="1076"/>
              <a:chExt cx="2170" cy="538"/>
            </a:xfrm>
          </p:grpSpPr>
          <p:sp>
            <p:nvSpPr>
              <p:cNvPr id="101" name="Rectangle 115"/>
              <p:cNvSpPr>
                <a:spLocks noChangeArrowheads="1"/>
              </p:cNvSpPr>
              <p:nvPr/>
            </p:nvSpPr>
            <p:spPr bwMode="auto">
              <a:xfrm>
                <a:off x="43" y="1076"/>
                <a:ext cx="208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AU" sz="1600">
                    <a:cs typeface="Times New Roman" panose="02020603050405020304" pitchFamily="18" charset="0"/>
                  </a:rPr>
                  <a:t>Kuvvet</a:t>
                </a:r>
              </a:p>
              <a:p>
                <a:endParaRPr lang="en-AU" sz="1600"/>
              </a:p>
            </p:txBody>
          </p:sp>
          <p:sp>
            <p:nvSpPr>
              <p:cNvPr id="102" name="Rectangle 147"/>
              <p:cNvSpPr>
                <a:spLocks noChangeArrowheads="1"/>
              </p:cNvSpPr>
              <p:nvPr/>
            </p:nvSpPr>
            <p:spPr bwMode="auto">
              <a:xfrm>
                <a:off x="0" y="1076"/>
                <a:ext cx="217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4" name="Group 150"/>
            <p:cNvGrpSpPr>
              <a:grpSpLocks/>
            </p:cNvGrpSpPr>
            <p:nvPr/>
          </p:nvGrpSpPr>
          <p:grpSpPr bwMode="auto">
            <a:xfrm>
              <a:off x="2170" y="1076"/>
              <a:ext cx="2039" cy="538"/>
              <a:chOff x="2170" y="1076"/>
              <a:chExt cx="2039" cy="538"/>
            </a:xfrm>
          </p:grpSpPr>
          <p:sp>
            <p:nvSpPr>
              <p:cNvPr id="99" name="Rectangle 116"/>
              <p:cNvSpPr>
                <a:spLocks noChangeArrowheads="1"/>
              </p:cNvSpPr>
              <p:nvPr/>
            </p:nvSpPr>
            <p:spPr bwMode="auto">
              <a:xfrm>
                <a:off x="2213" y="1076"/>
                <a:ext cx="195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newton</a:t>
                </a:r>
              </a:p>
              <a:p>
                <a:pPr algn="ctr"/>
                <a:endParaRPr lang="en-AU" sz="1600"/>
              </a:p>
            </p:txBody>
          </p:sp>
          <p:sp>
            <p:nvSpPr>
              <p:cNvPr id="100" name="Rectangle 149"/>
              <p:cNvSpPr>
                <a:spLocks noChangeArrowheads="1"/>
              </p:cNvSpPr>
              <p:nvPr/>
            </p:nvSpPr>
            <p:spPr bwMode="auto">
              <a:xfrm>
                <a:off x="2170" y="1076"/>
                <a:ext cx="2039"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5" name="Group 152"/>
            <p:cNvGrpSpPr>
              <a:grpSpLocks/>
            </p:cNvGrpSpPr>
            <p:nvPr/>
          </p:nvGrpSpPr>
          <p:grpSpPr bwMode="auto">
            <a:xfrm>
              <a:off x="4209" y="1076"/>
              <a:ext cx="1648" cy="538"/>
              <a:chOff x="4209" y="1076"/>
              <a:chExt cx="1648" cy="538"/>
            </a:xfrm>
          </p:grpSpPr>
          <p:sp>
            <p:nvSpPr>
              <p:cNvPr id="97" name="Rectangle 117"/>
              <p:cNvSpPr>
                <a:spLocks noChangeArrowheads="1"/>
              </p:cNvSpPr>
              <p:nvPr/>
            </p:nvSpPr>
            <p:spPr bwMode="auto">
              <a:xfrm>
                <a:off x="4252" y="1076"/>
                <a:ext cx="156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N(m.kg/s</a:t>
                </a:r>
                <a:r>
                  <a:rPr lang="en-AU" sz="1600" baseline="30000">
                    <a:cs typeface="Times New Roman" panose="02020603050405020304" pitchFamily="18" charset="0"/>
                  </a:rPr>
                  <a:t>2</a:t>
                </a:r>
                <a:r>
                  <a:rPr lang="en-AU" sz="1600">
                    <a:cs typeface="Times New Roman" panose="02020603050405020304" pitchFamily="18" charset="0"/>
                  </a:rPr>
                  <a:t>)</a:t>
                </a:r>
              </a:p>
              <a:p>
                <a:pPr algn="ctr"/>
                <a:endParaRPr lang="en-AU" sz="1600"/>
              </a:p>
            </p:txBody>
          </p:sp>
          <p:sp>
            <p:nvSpPr>
              <p:cNvPr id="98" name="Rectangle 151"/>
              <p:cNvSpPr>
                <a:spLocks noChangeArrowheads="1"/>
              </p:cNvSpPr>
              <p:nvPr/>
            </p:nvSpPr>
            <p:spPr bwMode="auto">
              <a:xfrm>
                <a:off x="4209" y="1076"/>
                <a:ext cx="164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6" name="Group 154"/>
            <p:cNvGrpSpPr>
              <a:grpSpLocks/>
            </p:cNvGrpSpPr>
            <p:nvPr/>
          </p:nvGrpSpPr>
          <p:grpSpPr bwMode="auto">
            <a:xfrm>
              <a:off x="0" y="1614"/>
              <a:ext cx="2170" cy="538"/>
              <a:chOff x="0" y="1614"/>
              <a:chExt cx="2170" cy="538"/>
            </a:xfrm>
          </p:grpSpPr>
          <p:sp>
            <p:nvSpPr>
              <p:cNvPr id="95" name="Rectangle 118"/>
              <p:cNvSpPr>
                <a:spLocks noChangeArrowheads="1"/>
              </p:cNvSpPr>
              <p:nvPr/>
            </p:nvSpPr>
            <p:spPr bwMode="auto">
              <a:xfrm>
                <a:off x="43" y="1614"/>
                <a:ext cx="208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sz="1600">
                    <a:cs typeface="Times New Roman" panose="02020603050405020304" pitchFamily="18" charset="0"/>
                  </a:rPr>
                  <a:t>Basinç</a:t>
                </a:r>
                <a:endParaRPr lang="en-AU" sz="1600">
                  <a:cs typeface="Times New Roman" panose="02020603050405020304" pitchFamily="18" charset="0"/>
                </a:endParaRPr>
              </a:p>
              <a:p>
                <a:endParaRPr lang="en-AU" sz="1600"/>
              </a:p>
            </p:txBody>
          </p:sp>
          <p:sp>
            <p:nvSpPr>
              <p:cNvPr id="96" name="Rectangle 153"/>
              <p:cNvSpPr>
                <a:spLocks noChangeArrowheads="1"/>
              </p:cNvSpPr>
              <p:nvPr/>
            </p:nvSpPr>
            <p:spPr bwMode="auto">
              <a:xfrm>
                <a:off x="0" y="1614"/>
                <a:ext cx="217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7" name="Group 156"/>
            <p:cNvGrpSpPr>
              <a:grpSpLocks/>
            </p:cNvGrpSpPr>
            <p:nvPr/>
          </p:nvGrpSpPr>
          <p:grpSpPr bwMode="auto">
            <a:xfrm>
              <a:off x="2170" y="1614"/>
              <a:ext cx="2039" cy="538"/>
              <a:chOff x="2170" y="1614"/>
              <a:chExt cx="2039" cy="538"/>
            </a:xfrm>
          </p:grpSpPr>
          <p:sp>
            <p:nvSpPr>
              <p:cNvPr id="93" name="Rectangle 119"/>
              <p:cNvSpPr>
                <a:spLocks noChangeArrowheads="1"/>
              </p:cNvSpPr>
              <p:nvPr/>
            </p:nvSpPr>
            <p:spPr bwMode="auto">
              <a:xfrm>
                <a:off x="2213" y="1614"/>
                <a:ext cx="195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pascal</a:t>
                </a:r>
              </a:p>
              <a:p>
                <a:pPr algn="ctr"/>
                <a:endParaRPr lang="en-AU" sz="1600"/>
              </a:p>
            </p:txBody>
          </p:sp>
          <p:sp>
            <p:nvSpPr>
              <p:cNvPr id="94" name="Rectangle 155"/>
              <p:cNvSpPr>
                <a:spLocks noChangeArrowheads="1"/>
              </p:cNvSpPr>
              <p:nvPr/>
            </p:nvSpPr>
            <p:spPr bwMode="auto">
              <a:xfrm>
                <a:off x="2170" y="1614"/>
                <a:ext cx="2039"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8" name="Group 158"/>
            <p:cNvGrpSpPr>
              <a:grpSpLocks/>
            </p:cNvGrpSpPr>
            <p:nvPr/>
          </p:nvGrpSpPr>
          <p:grpSpPr bwMode="auto">
            <a:xfrm>
              <a:off x="4209" y="1614"/>
              <a:ext cx="1648" cy="538"/>
              <a:chOff x="4209" y="1614"/>
              <a:chExt cx="1648" cy="538"/>
            </a:xfrm>
          </p:grpSpPr>
          <p:sp>
            <p:nvSpPr>
              <p:cNvPr id="91" name="Rectangle 120"/>
              <p:cNvSpPr>
                <a:spLocks noChangeArrowheads="1"/>
              </p:cNvSpPr>
              <p:nvPr/>
            </p:nvSpPr>
            <p:spPr bwMode="auto">
              <a:xfrm>
                <a:off x="4252" y="1614"/>
                <a:ext cx="156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Pa(N/m</a:t>
                </a:r>
                <a:r>
                  <a:rPr lang="en-AU" sz="1600" baseline="30000">
                    <a:cs typeface="Times New Roman" panose="02020603050405020304" pitchFamily="18" charset="0"/>
                  </a:rPr>
                  <a:t>2</a:t>
                </a:r>
                <a:r>
                  <a:rPr lang="en-AU" sz="1600">
                    <a:cs typeface="Times New Roman" panose="02020603050405020304" pitchFamily="18" charset="0"/>
                  </a:rPr>
                  <a:t>)</a:t>
                </a:r>
              </a:p>
              <a:p>
                <a:pPr algn="ctr"/>
                <a:endParaRPr lang="en-AU" sz="1600"/>
              </a:p>
            </p:txBody>
          </p:sp>
          <p:sp>
            <p:nvSpPr>
              <p:cNvPr id="92" name="Rectangle 157"/>
              <p:cNvSpPr>
                <a:spLocks noChangeArrowheads="1"/>
              </p:cNvSpPr>
              <p:nvPr/>
            </p:nvSpPr>
            <p:spPr bwMode="auto">
              <a:xfrm>
                <a:off x="4209" y="1614"/>
                <a:ext cx="164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19" name="Group 160"/>
            <p:cNvGrpSpPr>
              <a:grpSpLocks/>
            </p:cNvGrpSpPr>
            <p:nvPr/>
          </p:nvGrpSpPr>
          <p:grpSpPr bwMode="auto">
            <a:xfrm>
              <a:off x="0" y="2152"/>
              <a:ext cx="2170" cy="538"/>
              <a:chOff x="0" y="2152"/>
              <a:chExt cx="2170" cy="538"/>
            </a:xfrm>
          </p:grpSpPr>
          <p:sp>
            <p:nvSpPr>
              <p:cNvPr id="89" name="Rectangle 121"/>
              <p:cNvSpPr>
                <a:spLocks noChangeArrowheads="1"/>
              </p:cNvSpPr>
              <p:nvPr/>
            </p:nvSpPr>
            <p:spPr bwMode="auto">
              <a:xfrm>
                <a:off x="43" y="2152"/>
                <a:ext cx="208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sz="1600">
                    <a:cs typeface="Times New Roman" panose="02020603050405020304" pitchFamily="18" charset="0"/>
                  </a:rPr>
                  <a:t>Enerji</a:t>
                </a:r>
                <a:endParaRPr lang="en-AU" sz="1600">
                  <a:cs typeface="Times New Roman" panose="02020603050405020304" pitchFamily="18" charset="0"/>
                </a:endParaRPr>
              </a:p>
              <a:p>
                <a:endParaRPr lang="en-AU" sz="1600"/>
              </a:p>
            </p:txBody>
          </p:sp>
          <p:sp>
            <p:nvSpPr>
              <p:cNvPr id="90" name="Rectangle 159"/>
              <p:cNvSpPr>
                <a:spLocks noChangeArrowheads="1"/>
              </p:cNvSpPr>
              <p:nvPr/>
            </p:nvSpPr>
            <p:spPr bwMode="auto">
              <a:xfrm>
                <a:off x="0" y="2152"/>
                <a:ext cx="217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0" name="Group 162"/>
            <p:cNvGrpSpPr>
              <a:grpSpLocks/>
            </p:cNvGrpSpPr>
            <p:nvPr/>
          </p:nvGrpSpPr>
          <p:grpSpPr bwMode="auto">
            <a:xfrm>
              <a:off x="2170" y="2152"/>
              <a:ext cx="2039" cy="538"/>
              <a:chOff x="2170" y="2152"/>
              <a:chExt cx="2039" cy="538"/>
            </a:xfrm>
          </p:grpSpPr>
          <p:sp>
            <p:nvSpPr>
              <p:cNvPr id="87" name="Rectangle 122"/>
              <p:cNvSpPr>
                <a:spLocks noChangeArrowheads="1"/>
              </p:cNvSpPr>
              <p:nvPr/>
            </p:nvSpPr>
            <p:spPr bwMode="auto">
              <a:xfrm>
                <a:off x="2213" y="2152"/>
                <a:ext cx="195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joule</a:t>
                </a:r>
              </a:p>
              <a:p>
                <a:pPr algn="ctr"/>
                <a:endParaRPr lang="en-AU" sz="1600"/>
              </a:p>
            </p:txBody>
          </p:sp>
          <p:sp>
            <p:nvSpPr>
              <p:cNvPr id="88" name="Rectangle 161"/>
              <p:cNvSpPr>
                <a:spLocks noChangeArrowheads="1"/>
              </p:cNvSpPr>
              <p:nvPr/>
            </p:nvSpPr>
            <p:spPr bwMode="auto">
              <a:xfrm>
                <a:off x="2170" y="2152"/>
                <a:ext cx="2039"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1" name="Group 164"/>
            <p:cNvGrpSpPr>
              <a:grpSpLocks/>
            </p:cNvGrpSpPr>
            <p:nvPr/>
          </p:nvGrpSpPr>
          <p:grpSpPr bwMode="auto">
            <a:xfrm>
              <a:off x="4209" y="2152"/>
              <a:ext cx="1648" cy="538"/>
              <a:chOff x="4209" y="2152"/>
              <a:chExt cx="1648" cy="538"/>
            </a:xfrm>
          </p:grpSpPr>
          <p:sp>
            <p:nvSpPr>
              <p:cNvPr id="85" name="Rectangle 123"/>
              <p:cNvSpPr>
                <a:spLocks noChangeArrowheads="1"/>
              </p:cNvSpPr>
              <p:nvPr/>
            </p:nvSpPr>
            <p:spPr bwMode="auto">
              <a:xfrm>
                <a:off x="4252" y="2152"/>
                <a:ext cx="156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J(N.m)</a:t>
                </a:r>
              </a:p>
              <a:p>
                <a:pPr algn="ctr"/>
                <a:endParaRPr lang="en-AU" sz="1600"/>
              </a:p>
            </p:txBody>
          </p:sp>
          <p:sp>
            <p:nvSpPr>
              <p:cNvPr id="86" name="Rectangle 163"/>
              <p:cNvSpPr>
                <a:spLocks noChangeArrowheads="1"/>
              </p:cNvSpPr>
              <p:nvPr/>
            </p:nvSpPr>
            <p:spPr bwMode="auto">
              <a:xfrm>
                <a:off x="4209" y="2152"/>
                <a:ext cx="164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2" name="Group 166"/>
            <p:cNvGrpSpPr>
              <a:grpSpLocks/>
            </p:cNvGrpSpPr>
            <p:nvPr/>
          </p:nvGrpSpPr>
          <p:grpSpPr bwMode="auto">
            <a:xfrm>
              <a:off x="0" y="2690"/>
              <a:ext cx="2170" cy="538"/>
              <a:chOff x="0" y="2690"/>
              <a:chExt cx="2170" cy="538"/>
            </a:xfrm>
          </p:grpSpPr>
          <p:sp>
            <p:nvSpPr>
              <p:cNvPr id="83" name="Rectangle 124"/>
              <p:cNvSpPr>
                <a:spLocks noChangeArrowheads="1"/>
              </p:cNvSpPr>
              <p:nvPr/>
            </p:nvSpPr>
            <p:spPr bwMode="auto">
              <a:xfrm>
                <a:off x="43" y="2690"/>
                <a:ext cx="208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sz="1600">
                    <a:cs typeface="Times New Roman" panose="02020603050405020304" pitchFamily="18" charset="0"/>
                  </a:rPr>
                  <a:t>Güç</a:t>
                </a:r>
                <a:endParaRPr lang="en-AU" sz="1600">
                  <a:cs typeface="Times New Roman" panose="02020603050405020304" pitchFamily="18" charset="0"/>
                </a:endParaRPr>
              </a:p>
              <a:p>
                <a:endParaRPr lang="en-AU" sz="1600"/>
              </a:p>
            </p:txBody>
          </p:sp>
          <p:sp>
            <p:nvSpPr>
              <p:cNvPr id="84" name="Rectangle 165"/>
              <p:cNvSpPr>
                <a:spLocks noChangeArrowheads="1"/>
              </p:cNvSpPr>
              <p:nvPr/>
            </p:nvSpPr>
            <p:spPr bwMode="auto">
              <a:xfrm>
                <a:off x="0" y="2690"/>
                <a:ext cx="217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3" name="Group 168"/>
            <p:cNvGrpSpPr>
              <a:grpSpLocks/>
            </p:cNvGrpSpPr>
            <p:nvPr/>
          </p:nvGrpSpPr>
          <p:grpSpPr bwMode="auto">
            <a:xfrm>
              <a:off x="2170" y="2690"/>
              <a:ext cx="2039" cy="538"/>
              <a:chOff x="2170" y="2690"/>
              <a:chExt cx="2039" cy="538"/>
            </a:xfrm>
          </p:grpSpPr>
          <p:sp>
            <p:nvSpPr>
              <p:cNvPr id="81" name="Rectangle 125"/>
              <p:cNvSpPr>
                <a:spLocks noChangeArrowheads="1"/>
              </p:cNvSpPr>
              <p:nvPr/>
            </p:nvSpPr>
            <p:spPr bwMode="auto">
              <a:xfrm>
                <a:off x="2213" y="2690"/>
                <a:ext cx="195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watt</a:t>
                </a:r>
              </a:p>
              <a:p>
                <a:pPr algn="ctr"/>
                <a:endParaRPr lang="en-AU" sz="1600"/>
              </a:p>
            </p:txBody>
          </p:sp>
          <p:sp>
            <p:nvSpPr>
              <p:cNvPr id="82" name="Rectangle 167"/>
              <p:cNvSpPr>
                <a:spLocks noChangeArrowheads="1"/>
              </p:cNvSpPr>
              <p:nvPr/>
            </p:nvSpPr>
            <p:spPr bwMode="auto">
              <a:xfrm>
                <a:off x="2170" y="2690"/>
                <a:ext cx="2039"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4" name="Group 170"/>
            <p:cNvGrpSpPr>
              <a:grpSpLocks/>
            </p:cNvGrpSpPr>
            <p:nvPr/>
          </p:nvGrpSpPr>
          <p:grpSpPr bwMode="auto">
            <a:xfrm>
              <a:off x="4209" y="2690"/>
              <a:ext cx="1648" cy="538"/>
              <a:chOff x="4209" y="2690"/>
              <a:chExt cx="1648" cy="538"/>
            </a:xfrm>
          </p:grpSpPr>
          <p:sp>
            <p:nvSpPr>
              <p:cNvPr id="79" name="Rectangle 126"/>
              <p:cNvSpPr>
                <a:spLocks noChangeArrowheads="1"/>
              </p:cNvSpPr>
              <p:nvPr/>
            </p:nvSpPr>
            <p:spPr bwMode="auto">
              <a:xfrm>
                <a:off x="4252" y="2690"/>
                <a:ext cx="156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W(J/s)</a:t>
                </a:r>
              </a:p>
              <a:p>
                <a:pPr algn="ctr"/>
                <a:endParaRPr lang="en-AU" sz="1600"/>
              </a:p>
            </p:txBody>
          </p:sp>
          <p:sp>
            <p:nvSpPr>
              <p:cNvPr id="80" name="Rectangle 169"/>
              <p:cNvSpPr>
                <a:spLocks noChangeArrowheads="1"/>
              </p:cNvSpPr>
              <p:nvPr/>
            </p:nvSpPr>
            <p:spPr bwMode="auto">
              <a:xfrm>
                <a:off x="4209" y="2690"/>
                <a:ext cx="164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5" name="Group 172"/>
            <p:cNvGrpSpPr>
              <a:grpSpLocks/>
            </p:cNvGrpSpPr>
            <p:nvPr/>
          </p:nvGrpSpPr>
          <p:grpSpPr bwMode="auto">
            <a:xfrm>
              <a:off x="0" y="3228"/>
              <a:ext cx="2170" cy="538"/>
              <a:chOff x="0" y="3228"/>
              <a:chExt cx="2170" cy="538"/>
            </a:xfrm>
          </p:grpSpPr>
          <p:sp>
            <p:nvSpPr>
              <p:cNvPr id="77" name="Rectangle 127"/>
              <p:cNvSpPr>
                <a:spLocks noChangeArrowheads="1"/>
              </p:cNvSpPr>
              <p:nvPr/>
            </p:nvSpPr>
            <p:spPr bwMode="auto">
              <a:xfrm>
                <a:off x="43" y="3228"/>
                <a:ext cx="208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sz="1600">
                    <a:cs typeface="Times New Roman" panose="02020603050405020304" pitchFamily="18" charset="0"/>
                  </a:rPr>
                  <a:t>Elektrik Yükü</a:t>
                </a:r>
                <a:endParaRPr lang="en-AU" sz="1600">
                  <a:cs typeface="Times New Roman" panose="02020603050405020304" pitchFamily="18" charset="0"/>
                </a:endParaRPr>
              </a:p>
              <a:p>
                <a:endParaRPr lang="en-AU" sz="1600"/>
              </a:p>
            </p:txBody>
          </p:sp>
          <p:sp>
            <p:nvSpPr>
              <p:cNvPr id="78" name="Rectangle 171"/>
              <p:cNvSpPr>
                <a:spLocks noChangeArrowheads="1"/>
              </p:cNvSpPr>
              <p:nvPr/>
            </p:nvSpPr>
            <p:spPr bwMode="auto">
              <a:xfrm>
                <a:off x="0" y="3228"/>
                <a:ext cx="217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6" name="Group 174"/>
            <p:cNvGrpSpPr>
              <a:grpSpLocks/>
            </p:cNvGrpSpPr>
            <p:nvPr/>
          </p:nvGrpSpPr>
          <p:grpSpPr bwMode="auto">
            <a:xfrm>
              <a:off x="2170" y="3228"/>
              <a:ext cx="2039" cy="538"/>
              <a:chOff x="2170" y="3228"/>
              <a:chExt cx="2039" cy="538"/>
            </a:xfrm>
          </p:grpSpPr>
          <p:sp>
            <p:nvSpPr>
              <p:cNvPr id="75" name="Rectangle 128"/>
              <p:cNvSpPr>
                <a:spLocks noChangeArrowheads="1"/>
              </p:cNvSpPr>
              <p:nvPr/>
            </p:nvSpPr>
            <p:spPr bwMode="auto">
              <a:xfrm>
                <a:off x="2213" y="3228"/>
                <a:ext cx="195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coulomb</a:t>
                </a:r>
              </a:p>
              <a:p>
                <a:pPr algn="ctr"/>
                <a:endParaRPr lang="en-AU" sz="1600"/>
              </a:p>
            </p:txBody>
          </p:sp>
          <p:sp>
            <p:nvSpPr>
              <p:cNvPr id="76" name="Rectangle 173"/>
              <p:cNvSpPr>
                <a:spLocks noChangeArrowheads="1"/>
              </p:cNvSpPr>
              <p:nvPr/>
            </p:nvSpPr>
            <p:spPr bwMode="auto">
              <a:xfrm>
                <a:off x="2170" y="3228"/>
                <a:ext cx="2039"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7" name="Group 176"/>
            <p:cNvGrpSpPr>
              <a:grpSpLocks/>
            </p:cNvGrpSpPr>
            <p:nvPr/>
          </p:nvGrpSpPr>
          <p:grpSpPr bwMode="auto">
            <a:xfrm>
              <a:off x="4209" y="3228"/>
              <a:ext cx="1648" cy="538"/>
              <a:chOff x="4209" y="3228"/>
              <a:chExt cx="1648" cy="538"/>
            </a:xfrm>
          </p:grpSpPr>
          <p:sp>
            <p:nvSpPr>
              <p:cNvPr id="73" name="Rectangle 129"/>
              <p:cNvSpPr>
                <a:spLocks noChangeArrowheads="1"/>
              </p:cNvSpPr>
              <p:nvPr/>
            </p:nvSpPr>
            <p:spPr bwMode="auto">
              <a:xfrm>
                <a:off x="4252" y="3228"/>
                <a:ext cx="156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C(s.A)</a:t>
                </a:r>
              </a:p>
              <a:p>
                <a:pPr algn="ctr"/>
                <a:endParaRPr lang="en-AU" sz="1600"/>
              </a:p>
            </p:txBody>
          </p:sp>
          <p:sp>
            <p:nvSpPr>
              <p:cNvPr id="74" name="Rectangle 175"/>
              <p:cNvSpPr>
                <a:spLocks noChangeArrowheads="1"/>
              </p:cNvSpPr>
              <p:nvPr/>
            </p:nvSpPr>
            <p:spPr bwMode="auto">
              <a:xfrm>
                <a:off x="4209" y="3228"/>
                <a:ext cx="164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8" name="Group 178"/>
            <p:cNvGrpSpPr>
              <a:grpSpLocks/>
            </p:cNvGrpSpPr>
            <p:nvPr/>
          </p:nvGrpSpPr>
          <p:grpSpPr bwMode="auto">
            <a:xfrm>
              <a:off x="0" y="3766"/>
              <a:ext cx="2170" cy="538"/>
              <a:chOff x="0" y="3766"/>
              <a:chExt cx="2170" cy="538"/>
            </a:xfrm>
          </p:grpSpPr>
          <p:sp>
            <p:nvSpPr>
              <p:cNvPr id="71" name="Rectangle 130"/>
              <p:cNvSpPr>
                <a:spLocks noChangeArrowheads="1"/>
              </p:cNvSpPr>
              <p:nvPr/>
            </p:nvSpPr>
            <p:spPr bwMode="auto">
              <a:xfrm>
                <a:off x="43" y="3766"/>
                <a:ext cx="208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sz="1600">
                    <a:cs typeface="Times New Roman" panose="02020603050405020304" pitchFamily="18" charset="0"/>
                  </a:rPr>
                  <a:t>Gerilim</a:t>
                </a:r>
                <a:endParaRPr lang="en-AU" sz="1600">
                  <a:cs typeface="Times New Roman" panose="02020603050405020304" pitchFamily="18" charset="0"/>
                </a:endParaRPr>
              </a:p>
              <a:p>
                <a:endParaRPr lang="en-AU" sz="1600"/>
              </a:p>
            </p:txBody>
          </p:sp>
          <p:sp>
            <p:nvSpPr>
              <p:cNvPr id="72" name="Rectangle 177"/>
              <p:cNvSpPr>
                <a:spLocks noChangeArrowheads="1"/>
              </p:cNvSpPr>
              <p:nvPr/>
            </p:nvSpPr>
            <p:spPr bwMode="auto">
              <a:xfrm>
                <a:off x="0" y="3766"/>
                <a:ext cx="217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29" name="Group 180"/>
            <p:cNvGrpSpPr>
              <a:grpSpLocks/>
            </p:cNvGrpSpPr>
            <p:nvPr/>
          </p:nvGrpSpPr>
          <p:grpSpPr bwMode="auto">
            <a:xfrm>
              <a:off x="2170" y="3766"/>
              <a:ext cx="2039" cy="538"/>
              <a:chOff x="2170" y="3766"/>
              <a:chExt cx="2039" cy="538"/>
            </a:xfrm>
          </p:grpSpPr>
          <p:sp>
            <p:nvSpPr>
              <p:cNvPr id="69" name="Rectangle 131"/>
              <p:cNvSpPr>
                <a:spLocks noChangeArrowheads="1"/>
              </p:cNvSpPr>
              <p:nvPr/>
            </p:nvSpPr>
            <p:spPr bwMode="auto">
              <a:xfrm>
                <a:off x="2213" y="3766"/>
                <a:ext cx="195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volt</a:t>
                </a:r>
              </a:p>
              <a:p>
                <a:pPr algn="ctr"/>
                <a:endParaRPr lang="en-AU" sz="1600"/>
              </a:p>
            </p:txBody>
          </p:sp>
          <p:sp>
            <p:nvSpPr>
              <p:cNvPr id="70" name="Rectangle 179"/>
              <p:cNvSpPr>
                <a:spLocks noChangeArrowheads="1"/>
              </p:cNvSpPr>
              <p:nvPr/>
            </p:nvSpPr>
            <p:spPr bwMode="auto">
              <a:xfrm>
                <a:off x="2170" y="3766"/>
                <a:ext cx="2039"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0" name="Group 182"/>
            <p:cNvGrpSpPr>
              <a:grpSpLocks/>
            </p:cNvGrpSpPr>
            <p:nvPr/>
          </p:nvGrpSpPr>
          <p:grpSpPr bwMode="auto">
            <a:xfrm>
              <a:off x="4209" y="3766"/>
              <a:ext cx="1648" cy="538"/>
              <a:chOff x="4209" y="3766"/>
              <a:chExt cx="1648" cy="538"/>
            </a:xfrm>
          </p:grpSpPr>
          <p:sp>
            <p:nvSpPr>
              <p:cNvPr id="67" name="Rectangle 132"/>
              <p:cNvSpPr>
                <a:spLocks noChangeArrowheads="1"/>
              </p:cNvSpPr>
              <p:nvPr/>
            </p:nvSpPr>
            <p:spPr bwMode="auto">
              <a:xfrm>
                <a:off x="4252" y="3766"/>
                <a:ext cx="156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V(W/A)</a:t>
                </a:r>
              </a:p>
              <a:p>
                <a:pPr algn="ctr"/>
                <a:endParaRPr lang="en-AU" sz="1600"/>
              </a:p>
            </p:txBody>
          </p:sp>
          <p:sp>
            <p:nvSpPr>
              <p:cNvPr id="68" name="Rectangle 181"/>
              <p:cNvSpPr>
                <a:spLocks noChangeArrowheads="1"/>
              </p:cNvSpPr>
              <p:nvPr/>
            </p:nvSpPr>
            <p:spPr bwMode="auto">
              <a:xfrm>
                <a:off x="4209" y="3766"/>
                <a:ext cx="164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1" name="Group 184"/>
            <p:cNvGrpSpPr>
              <a:grpSpLocks/>
            </p:cNvGrpSpPr>
            <p:nvPr/>
          </p:nvGrpSpPr>
          <p:grpSpPr bwMode="auto">
            <a:xfrm>
              <a:off x="0" y="4304"/>
              <a:ext cx="2170" cy="538"/>
              <a:chOff x="0" y="4304"/>
              <a:chExt cx="2170" cy="538"/>
            </a:xfrm>
          </p:grpSpPr>
          <p:sp>
            <p:nvSpPr>
              <p:cNvPr id="65" name="Rectangle 133"/>
              <p:cNvSpPr>
                <a:spLocks noChangeArrowheads="1"/>
              </p:cNvSpPr>
              <p:nvPr/>
            </p:nvSpPr>
            <p:spPr bwMode="auto">
              <a:xfrm>
                <a:off x="43" y="4304"/>
                <a:ext cx="208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sz="1600">
                    <a:cs typeface="Times New Roman" panose="02020603050405020304" pitchFamily="18" charset="0"/>
                  </a:rPr>
                  <a:t>Kapasite</a:t>
                </a:r>
                <a:endParaRPr lang="en-AU" sz="1600">
                  <a:cs typeface="Times New Roman" panose="02020603050405020304" pitchFamily="18" charset="0"/>
                </a:endParaRPr>
              </a:p>
              <a:p>
                <a:endParaRPr lang="en-AU" sz="1600"/>
              </a:p>
            </p:txBody>
          </p:sp>
          <p:sp>
            <p:nvSpPr>
              <p:cNvPr id="66" name="Rectangle 183"/>
              <p:cNvSpPr>
                <a:spLocks noChangeArrowheads="1"/>
              </p:cNvSpPr>
              <p:nvPr/>
            </p:nvSpPr>
            <p:spPr bwMode="auto">
              <a:xfrm>
                <a:off x="0" y="4304"/>
                <a:ext cx="217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2" name="Group 186"/>
            <p:cNvGrpSpPr>
              <a:grpSpLocks/>
            </p:cNvGrpSpPr>
            <p:nvPr/>
          </p:nvGrpSpPr>
          <p:grpSpPr bwMode="auto">
            <a:xfrm>
              <a:off x="2170" y="4304"/>
              <a:ext cx="2039" cy="538"/>
              <a:chOff x="2170" y="4304"/>
              <a:chExt cx="2039" cy="538"/>
            </a:xfrm>
          </p:grpSpPr>
          <p:sp>
            <p:nvSpPr>
              <p:cNvPr id="63" name="Rectangle 134"/>
              <p:cNvSpPr>
                <a:spLocks noChangeArrowheads="1"/>
              </p:cNvSpPr>
              <p:nvPr/>
            </p:nvSpPr>
            <p:spPr bwMode="auto">
              <a:xfrm>
                <a:off x="2213" y="4304"/>
                <a:ext cx="195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farad</a:t>
                </a:r>
              </a:p>
              <a:p>
                <a:pPr algn="ctr"/>
                <a:endParaRPr lang="en-AU" sz="1600"/>
              </a:p>
            </p:txBody>
          </p:sp>
          <p:sp>
            <p:nvSpPr>
              <p:cNvPr id="64" name="Rectangle 185"/>
              <p:cNvSpPr>
                <a:spLocks noChangeArrowheads="1"/>
              </p:cNvSpPr>
              <p:nvPr/>
            </p:nvSpPr>
            <p:spPr bwMode="auto">
              <a:xfrm>
                <a:off x="2170" y="4304"/>
                <a:ext cx="2039"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3" name="Group 188"/>
            <p:cNvGrpSpPr>
              <a:grpSpLocks/>
            </p:cNvGrpSpPr>
            <p:nvPr/>
          </p:nvGrpSpPr>
          <p:grpSpPr bwMode="auto">
            <a:xfrm>
              <a:off x="4209" y="4304"/>
              <a:ext cx="1648" cy="538"/>
              <a:chOff x="4209" y="4304"/>
              <a:chExt cx="1648" cy="538"/>
            </a:xfrm>
          </p:grpSpPr>
          <p:sp>
            <p:nvSpPr>
              <p:cNvPr id="61" name="Rectangle 135"/>
              <p:cNvSpPr>
                <a:spLocks noChangeArrowheads="1"/>
              </p:cNvSpPr>
              <p:nvPr/>
            </p:nvSpPr>
            <p:spPr bwMode="auto">
              <a:xfrm>
                <a:off x="4252" y="4304"/>
                <a:ext cx="156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F(C/V)</a:t>
                </a:r>
              </a:p>
              <a:p>
                <a:pPr algn="ctr"/>
                <a:endParaRPr lang="en-AU" sz="1600"/>
              </a:p>
            </p:txBody>
          </p:sp>
          <p:sp>
            <p:nvSpPr>
              <p:cNvPr id="62" name="Rectangle 187"/>
              <p:cNvSpPr>
                <a:spLocks noChangeArrowheads="1"/>
              </p:cNvSpPr>
              <p:nvPr/>
            </p:nvSpPr>
            <p:spPr bwMode="auto">
              <a:xfrm>
                <a:off x="4209" y="4304"/>
                <a:ext cx="164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4" name="Group 190"/>
            <p:cNvGrpSpPr>
              <a:grpSpLocks/>
            </p:cNvGrpSpPr>
            <p:nvPr/>
          </p:nvGrpSpPr>
          <p:grpSpPr bwMode="auto">
            <a:xfrm>
              <a:off x="0" y="4842"/>
              <a:ext cx="2170" cy="558"/>
              <a:chOff x="0" y="4842"/>
              <a:chExt cx="2170" cy="558"/>
            </a:xfrm>
          </p:grpSpPr>
          <p:sp>
            <p:nvSpPr>
              <p:cNvPr id="59" name="Rectangle 136"/>
              <p:cNvSpPr>
                <a:spLocks noChangeArrowheads="1"/>
              </p:cNvSpPr>
              <p:nvPr/>
            </p:nvSpPr>
            <p:spPr bwMode="auto">
              <a:xfrm>
                <a:off x="43" y="4842"/>
                <a:ext cx="2084"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sz="1600">
                    <a:cs typeface="Times New Roman" panose="02020603050405020304" pitchFamily="18" charset="0"/>
                  </a:rPr>
                  <a:t>Direnç</a:t>
                </a:r>
                <a:endParaRPr lang="en-AU" sz="1600">
                  <a:cs typeface="Times New Roman" panose="02020603050405020304" pitchFamily="18" charset="0"/>
                </a:endParaRPr>
              </a:p>
              <a:p>
                <a:endParaRPr lang="en-AU" sz="1600"/>
              </a:p>
            </p:txBody>
          </p:sp>
          <p:sp>
            <p:nvSpPr>
              <p:cNvPr id="60" name="Rectangle 189"/>
              <p:cNvSpPr>
                <a:spLocks noChangeArrowheads="1"/>
              </p:cNvSpPr>
              <p:nvPr/>
            </p:nvSpPr>
            <p:spPr bwMode="auto">
              <a:xfrm>
                <a:off x="0" y="4842"/>
                <a:ext cx="2170" cy="55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5" name="Group 192"/>
            <p:cNvGrpSpPr>
              <a:grpSpLocks/>
            </p:cNvGrpSpPr>
            <p:nvPr/>
          </p:nvGrpSpPr>
          <p:grpSpPr bwMode="auto">
            <a:xfrm>
              <a:off x="2170" y="4842"/>
              <a:ext cx="2039" cy="558"/>
              <a:chOff x="2170" y="4842"/>
              <a:chExt cx="2039" cy="558"/>
            </a:xfrm>
          </p:grpSpPr>
          <p:sp>
            <p:nvSpPr>
              <p:cNvPr id="57" name="Rectangle 137"/>
              <p:cNvSpPr>
                <a:spLocks noChangeArrowheads="1"/>
              </p:cNvSpPr>
              <p:nvPr/>
            </p:nvSpPr>
            <p:spPr bwMode="auto">
              <a:xfrm>
                <a:off x="2213" y="4842"/>
                <a:ext cx="1953"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ohm</a:t>
                </a:r>
              </a:p>
              <a:p>
                <a:pPr algn="ctr"/>
                <a:endParaRPr lang="en-AU" sz="1600"/>
              </a:p>
            </p:txBody>
          </p:sp>
          <p:sp>
            <p:nvSpPr>
              <p:cNvPr id="58" name="Rectangle 191"/>
              <p:cNvSpPr>
                <a:spLocks noChangeArrowheads="1"/>
              </p:cNvSpPr>
              <p:nvPr/>
            </p:nvSpPr>
            <p:spPr bwMode="auto">
              <a:xfrm>
                <a:off x="2170" y="4842"/>
                <a:ext cx="2039" cy="55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6" name="Group 194"/>
            <p:cNvGrpSpPr>
              <a:grpSpLocks/>
            </p:cNvGrpSpPr>
            <p:nvPr/>
          </p:nvGrpSpPr>
          <p:grpSpPr bwMode="auto">
            <a:xfrm>
              <a:off x="4209" y="4842"/>
              <a:ext cx="1648" cy="558"/>
              <a:chOff x="4209" y="4842"/>
              <a:chExt cx="1648" cy="558"/>
            </a:xfrm>
          </p:grpSpPr>
          <p:sp>
            <p:nvSpPr>
              <p:cNvPr id="55" name="Rectangle 138"/>
              <p:cNvSpPr>
                <a:spLocks noChangeArrowheads="1"/>
              </p:cNvSpPr>
              <p:nvPr/>
            </p:nvSpPr>
            <p:spPr bwMode="auto">
              <a:xfrm>
                <a:off x="4252" y="4842"/>
                <a:ext cx="1562"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sym typeface="Symbol" panose="05050102010706020507" pitchFamily="18" charset="2"/>
                  </a:rPr>
                  <a:t></a:t>
                </a:r>
                <a:r>
                  <a:rPr lang="en-AU" sz="1600">
                    <a:cs typeface="Times New Roman" panose="02020603050405020304" pitchFamily="18" charset="0"/>
                  </a:rPr>
                  <a:t> (V/A)</a:t>
                </a:r>
                <a:endParaRPr lang="en-AU" sz="1600">
                  <a:cs typeface="Times New Roman" panose="02020603050405020304" pitchFamily="18" charset="0"/>
                  <a:sym typeface="Symbol" panose="05050102010706020507" pitchFamily="18" charset="2"/>
                </a:endParaRPr>
              </a:p>
              <a:p>
                <a:pPr algn="ctr"/>
                <a:endParaRPr lang="en-AU" sz="1600">
                  <a:cs typeface="Times New Roman" panose="02020603050405020304" pitchFamily="18" charset="0"/>
                  <a:sym typeface="Symbol" panose="05050102010706020507" pitchFamily="18" charset="2"/>
                </a:endParaRPr>
              </a:p>
            </p:txBody>
          </p:sp>
          <p:sp>
            <p:nvSpPr>
              <p:cNvPr id="56" name="Rectangle 193"/>
              <p:cNvSpPr>
                <a:spLocks noChangeArrowheads="1"/>
              </p:cNvSpPr>
              <p:nvPr/>
            </p:nvSpPr>
            <p:spPr bwMode="auto">
              <a:xfrm>
                <a:off x="4209" y="4842"/>
                <a:ext cx="1648" cy="55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7" name="Group 196"/>
            <p:cNvGrpSpPr>
              <a:grpSpLocks/>
            </p:cNvGrpSpPr>
            <p:nvPr/>
          </p:nvGrpSpPr>
          <p:grpSpPr bwMode="auto">
            <a:xfrm>
              <a:off x="0" y="5400"/>
              <a:ext cx="2170" cy="538"/>
              <a:chOff x="0" y="5400"/>
              <a:chExt cx="2170" cy="538"/>
            </a:xfrm>
          </p:grpSpPr>
          <p:sp>
            <p:nvSpPr>
              <p:cNvPr id="53" name="Rectangle 139"/>
              <p:cNvSpPr>
                <a:spLocks noChangeArrowheads="1"/>
              </p:cNvSpPr>
              <p:nvPr/>
            </p:nvSpPr>
            <p:spPr bwMode="auto">
              <a:xfrm>
                <a:off x="43" y="5400"/>
                <a:ext cx="208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sz="1600">
                    <a:cs typeface="Times New Roman" panose="02020603050405020304" pitchFamily="18" charset="0"/>
                  </a:rPr>
                  <a:t>İletkenlik</a:t>
                </a:r>
                <a:endParaRPr lang="en-AU" sz="1600">
                  <a:cs typeface="Times New Roman" panose="02020603050405020304" pitchFamily="18" charset="0"/>
                </a:endParaRPr>
              </a:p>
              <a:p>
                <a:endParaRPr lang="en-AU" sz="1600"/>
              </a:p>
            </p:txBody>
          </p:sp>
          <p:sp>
            <p:nvSpPr>
              <p:cNvPr id="54" name="Rectangle 195"/>
              <p:cNvSpPr>
                <a:spLocks noChangeArrowheads="1"/>
              </p:cNvSpPr>
              <p:nvPr/>
            </p:nvSpPr>
            <p:spPr bwMode="auto">
              <a:xfrm>
                <a:off x="0" y="5400"/>
                <a:ext cx="217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8" name="Group 198"/>
            <p:cNvGrpSpPr>
              <a:grpSpLocks/>
            </p:cNvGrpSpPr>
            <p:nvPr/>
          </p:nvGrpSpPr>
          <p:grpSpPr bwMode="auto">
            <a:xfrm>
              <a:off x="2170" y="5400"/>
              <a:ext cx="2039" cy="538"/>
              <a:chOff x="2170" y="5400"/>
              <a:chExt cx="2039" cy="538"/>
            </a:xfrm>
          </p:grpSpPr>
          <p:sp>
            <p:nvSpPr>
              <p:cNvPr id="51" name="Rectangle 140"/>
              <p:cNvSpPr>
                <a:spLocks noChangeArrowheads="1"/>
              </p:cNvSpPr>
              <p:nvPr/>
            </p:nvSpPr>
            <p:spPr bwMode="auto">
              <a:xfrm>
                <a:off x="2213" y="5400"/>
                <a:ext cx="195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siemens</a:t>
                </a:r>
              </a:p>
              <a:p>
                <a:pPr algn="ctr"/>
                <a:endParaRPr lang="en-AU" sz="1600"/>
              </a:p>
            </p:txBody>
          </p:sp>
          <p:sp>
            <p:nvSpPr>
              <p:cNvPr id="52" name="Rectangle 197"/>
              <p:cNvSpPr>
                <a:spLocks noChangeArrowheads="1"/>
              </p:cNvSpPr>
              <p:nvPr/>
            </p:nvSpPr>
            <p:spPr bwMode="auto">
              <a:xfrm>
                <a:off x="2170" y="5400"/>
                <a:ext cx="2039"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39" name="Group 200"/>
            <p:cNvGrpSpPr>
              <a:grpSpLocks/>
            </p:cNvGrpSpPr>
            <p:nvPr/>
          </p:nvGrpSpPr>
          <p:grpSpPr bwMode="auto">
            <a:xfrm>
              <a:off x="4209" y="5400"/>
              <a:ext cx="1648" cy="538"/>
              <a:chOff x="4209" y="5400"/>
              <a:chExt cx="1648" cy="538"/>
            </a:xfrm>
          </p:grpSpPr>
          <p:sp>
            <p:nvSpPr>
              <p:cNvPr id="49" name="Rectangle 141"/>
              <p:cNvSpPr>
                <a:spLocks noChangeArrowheads="1"/>
              </p:cNvSpPr>
              <p:nvPr/>
            </p:nvSpPr>
            <p:spPr bwMode="auto">
              <a:xfrm>
                <a:off x="4252" y="5400"/>
                <a:ext cx="156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AU" sz="1600">
                    <a:cs typeface="Times New Roman" panose="02020603050405020304" pitchFamily="18" charset="0"/>
                  </a:rPr>
                  <a:t>S(A/V)</a:t>
                </a:r>
              </a:p>
              <a:p>
                <a:pPr algn="ctr"/>
                <a:endParaRPr lang="en-AU" sz="1600"/>
              </a:p>
            </p:txBody>
          </p:sp>
          <p:sp>
            <p:nvSpPr>
              <p:cNvPr id="50" name="Rectangle 199"/>
              <p:cNvSpPr>
                <a:spLocks noChangeArrowheads="1"/>
              </p:cNvSpPr>
              <p:nvPr/>
            </p:nvSpPr>
            <p:spPr bwMode="auto">
              <a:xfrm>
                <a:off x="4209" y="5400"/>
                <a:ext cx="164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40" name="Group 202"/>
            <p:cNvGrpSpPr>
              <a:grpSpLocks/>
            </p:cNvGrpSpPr>
            <p:nvPr/>
          </p:nvGrpSpPr>
          <p:grpSpPr bwMode="auto">
            <a:xfrm>
              <a:off x="0" y="5938"/>
              <a:ext cx="2170" cy="538"/>
              <a:chOff x="0" y="5938"/>
              <a:chExt cx="2170" cy="538"/>
            </a:xfrm>
          </p:grpSpPr>
          <p:sp>
            <p:nvSpPr>
              <p:cNvPr id="47" name="Rectangle 142"/>
              <p:cNvSpPr>
                <a:spLocks noChangeArrowheads="1"/>
              </p:cNvSpPr>
              <p:nvPr/>
            </p:nvSpPr>
            <p:spPr bwMode="auto">
              <a:xfrm>
                <a:off x="43" y="5938"/>
                <a:ext cx="208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sz="1600">
                    <a:cs typeface="Times New Roman" panose="02020603050405020304" pitchFamily="18" charset="0"/>
                  </a:rPr>
                  <a:t>Aydınlatma Şiddeti</a:t>
                </a:r>
                <a:endParaRPr lang="en-AU" sz="1600">
                  <a:cs typeface="Times New Roman" panose="02020603050405020304" pitchFamily="18" charset="0"/>
                </a:endParaRPr>
              </a:p>
              <a:p>
                <a:endParaRPr lang="en-AU" sz="1600"/>
              </a:p>
            </p:txBody>
          </p:sp>
          <p:sp>
            <p:nvSpPr>
              <p:cNvPr id="48" name="Rectangle 201"/>
              <p:cNvSpPr>
                <a:spLocks noChangeArrowheads="1"/>
              </p:cNvSpPr>
              <p:nvPr/>
            </p:nvSpPr>
            <p:spPr bwMode="auto">
              <a:xfrm>
                <a:off x="0" y="5938"/>
                <a:ext cx="217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41" name="Group 204"/>
            <p:cNvGrpSpPr>
              <a:grpSpLocks/>
            </p:cNvGrpSpPr>
            <p:nvPr/>
          </p:nvGrpSpPr>
          <p:grpSpPr bwMode="auto">
            <a:xfrm>
              <a:off x="2170" y="5938"/>
              <a:ext cx="2039" cy="538"/>
              <a:chOff x="2170" y="5938"/>
              <a:chExt cx="2039" cy="538"/>
            </a:xfrm>
          </p:grpSpPr>
          <p:sp>
            <p:nvSpPr>
              <p:cNvPr id="45" name="Rectangle 143"/>
              <p:cNvSpPr>
                <a:spLocks noChangeArrowheads="1"/>
              </p:cNvSpPr>
              <p:nvPr/>
            </p:nvSpPr>
            <p:spPr bwMode="auto">
              <a:xfrm>
                <a:off x="2213" y="5938"/>
                <a:ext cx="195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sz="1600">
                    <a:cs typeface="Times New Roman" panose="02020603050405020304" pitchFamily="18" charset="0"/>
                  </a:rPr>
                  <a:t>lux</a:t>
                </a:r>
                <a:endParaRPr lang="en-AU" sz="1600">
                  <a:cs typeface="Times New Roman" panose="02020603050405020304" pitchFamily="18" charset="0"/>
                </a:endParaRPr>
              </a:p>
              <a:p>
                <a:pPr algn="ctr"/>
                <a:endParaRPr lang="en-AU" sz="1600"/>
              </a:p>
            </p:txBody>
          </p:sp>
          <p:sp>
            <p:nvSpPr>
              <p:cNvPr id="46" name="Rectangle 203"/>
              <p:cNvSpPr>
                <a:spLocks noChangeArrowheads="1"/>
              </p:cNvSpPr>
              <p:nvPr/>
            </p:nvSpPr>
            <p:spPr bwMode="auto">
              <a:xfrm>
                <a:off x="2170" y="5938"/>
                <a:ext cx="2039"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nvGrpSpPr>
            <p:cNvPr id="42" name="Group 206"/>
            <p:cNvGrpSpPr>
              <a:grpSpLocks/>
            </p:cNvGrpSpPr>
            <p:nvPr/>
          </p:nvGrpSpPr>
          <p:grpSpPr bwMode="auto">
            <a:xfrm>
              <a:off x="4209" y="5938"/>
              <a:ext cx="1648" cy="538"/>
              <a:chOff x="4209" y="5938"/>
              <a:chExt cx="1648" cy="538"/>
            </a:xfrm>
          </p:grpSpPr>
          <p:sp>
            <p:nvSpPr>
              <p:cNvPr id="43" name="Rectangle 144"/>
              <p:cNvSpPr>
                <a:spLocks noChangeArrowheads="1"/>
              </p:cNvSpPr>
              <p:nvPr/>
            </p:nvSpPr>
            <p:spPr bwMode="auto">
              <a:xfrm>
                <a:off x="4252" y="5938"/>
                <a:ext cx="156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DE" sz="1600">
                    <a:cs typeface="Times New Roman" panose="02020603050405020304" pitchFamily="18" charset="0"/>
                  </a:rPr>
                  <a:t>lx(cd.sr/m</a:t>
                </a:r>
                <a:r>
                  <a:rPr lang="de-DE" sz="1600" baseline="30000">
                    <a:cs typeface="Times New Roman" panose="02020603050405020304" pitchFamily="18" charset="0"/>
                  </a:rPr>
                  <a:t>2</a:t>
                </a:r>
                <a:r>
                  <a:rPr lang="de-DE" sz="1600">
                    <a:cs typeface="Times New Roman" panose="02020603050405020304" pitchFamily="18" charset="0"/>
                  </a:rPr>
                  <a:t>)</a:t>
                </a:r>
                <a:endParaRPr lang="en-AU" sz="1600">
                  <a:cs typeface="Times New Roman" panose="02020603050405020304" pitchFamily="18" charset="0"/>
                </a:endParaRPr>
              </a:p>
              <a:p>
                <a:pPr algn="ctr"/>
                <a:endParaRPr lang="en-AU" sz="1600"/>
              </a:p>
            </p:txBody>
          </p:sp>
          <p:sp>
            <p:nvSpPr>
              <p:cNvPr id="44" name="Rectangle 205"/>
              <p:cNvSpPr>
                <a:spLocks noChangeArrowheads="1"/>
              </p:cNvSpPr>
              <p:nvPr/>
            </p:nvSpPr>
            <p:spPr bwMode="auto">
              <a:xfrm>
                <a:off x="4209" y="5938"/>
                <a:ext cx="164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p>
            </p:txBody>
          </p:sp>
        </p:grpSp>
      </p:grpSp>
    </p:spTree>
    <p:extLst>
      <p:ext uri="{BB962C8B-B14F-4D97-AF65-F5344CB8AC3E}">
        <p14:creationId xmlns:p14="http://schemas.microsoft.com/office/powerpoint/2010/main" val="338092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35570"/>
          </a:xfrm>
        </p:spPr>
        <p:txBody>
          <a:bodyPr/>
          <a:lstStyle/>
          <a:p>
            <a:r>
              <a:rPr lang="en-US" sz="3200" dirty="0" err="1">
                <a:solidFill>
                  <a:srgbClr val="000000">
                    <a:lumMod val="75000"/>
                    <a:lumOff val="25000"/>
                  </a:srgbClr>
                </a:solidFill>
                <a:latin typeface="Arial" pitchFamily="34" charset="0"/>
                <a:cs typeface="Arial" pitchFamily="34" charset="0"/>
              </a:rPr>
              <a:t>Kullanılan</a:t>
            </a:r>
            <a:r>
              <a:rPr lang="en-US" sz="3200" dirty="0">
                <a:solidFill>
                  <a:srgbClr val="000000">
                    <a:lumMod val="75000"/>
                    <a:lumOff val="25000"/>
                  </a:srgbClr>
                </a:solidFill>
                <a:latin typeface="Arial" pitchFamily="34" charset="0"/>
                <a:cs typeface="Arial" pitchFamily="34" charset="0"/>
              </a:rPr>
              <a:t> </a:t>
            </a:r>
            <a:r>
              <a:rPr lang="en-US" sz="3200" dirty="0" err="1">
                <a:solidFill>
                  <a:srgbClr val="000000">
                    <a:lumMod val="75000"/>
                    <a:lumOff val="25000"/>
                  </a:srgbClr>
                </a:solidFill>
                <a:latin typeface="Arial" pitchFamily="34" charset="0"/>
                <a:cs typeface="Arial" pitchFamily="34" charset="0"/>
              </a:rPr>
              <a:t>Şalt</a:t>
            </a:r>
            <a:r>
              <a:rPr lang="en-US" sz="3200" dirty="0">
                <a:solidFill>
                  <a:srgbClr val="000000">
                    <a:lumMod val="75000"/>
                    <a:lumOff val="25000"/>
                  </a:srgbClr>
                </a:solidFill>
                <a:latin typeface="Arial" pitchFamily="34" charset="0"/>
                <a:cs typeface="Arial" pitchFamily="34" charset="0"/>
              </a:rPr>
              <a:t> </a:t>
            </a:r>
            <a:r>
              <a:rPr lang="en-US" sz="3200" dirty="0" err="1">
                <a:solidFill>
                  <a:srgbClr val="000000">
                    <a:lumMod val="75000"/>
                    <a:lumOff val="25000"/>
                  </a:srgbClr>
                </a:solidFill>
                <a:latin typeface="Arial" pitchFamily="34" charset="0"/>
                <a:cs typeface="Arial" pitchFamily="34" charset="0"/>
              </a:rPr>
              <a:t>Malzemeleri</a:t>
            </a:r>
            <a:r>
              <a:rPr lang="en-US" sz="3200" dirty="0">
                <a:solidFill>
                  <a:srgbClr val="000000">
                    <a:lumMod val="75000"/>
                    <a:lumOff val="25000"/>
                  </a:srgbClr>
                </a:solidFill>
                <a:latin typeface="Arial" pitchFamily="34" charset="0"/>
                <a:cs typeface="Arial" pitchFamily="34" charset="0"/>
              </a:rPr>
              <a:t> </a:t>
            </a:r>
            <a:r>
              <a:rPr lang="en-US" sz="3200" dirty="0" err="1">
                <a:solidFill>
                  <a:srgbClr val="000000">
                    <a:lumMod val="75000"/>
                    <a:lumOff val="25000"/>
                  </a:srgbClr>
                </a:solidFill>
                <a:latin typeface="Arial" pitchFamily="34" charset="0"/>
                <a:cs typeface="Arial" pitchFamily="34" charset="0"/>
              </a:rPr>
              <a:t>ve</a:t>
            </a:r>
            <a:r>
              <a:rPr lang="en-US" sz="3200" dirty="0">
                <a:solidFill>
                  <a:srgbClr val="000000">
                    <a:lumMod val="75000"/>
                    <a:lumOff val="25000"/>
                  </a:srgbClr>
                </a:solidFill>
                <a:latin typeface="Arial" pitchFamily="34" charset="0"/>
                <a:cs typeface="Arial" pitchFamily="34" charset="0"/>
              </a:rPr>
              <a:t> </a:t>
            </a:r>
            <a:r>
              <a:rPr lang="en-US" sz="3200" dirty="0" err="1">
                <a:solidFill>
                  <a:srgbClr val="000000">
                    <a:lumMod val="75000"/>
                    <a:lumOff val="25000"/>
                  </a:srgbClr>
                </a:solidFill>
                <a:latin typeface="Arial" pitchFamily="34" charset="0"/>
                <a:cs typeface="Arial" pitchFamily="34" charset="0"/>
              </a:rPr>
              <a:t>Tanımları</a:t>
            </a:r>
            <a:endParaRPr lang="en-US" dirty="0"/>
          </a:p>
        </p:txBody>
      </p:sp>
      <p:sp>
        <p:nvSpPr>
          <p:cNvPr id="3" name="Content Placeholder 2"/>
          <p:cNvSpPr>
            <a:spLocks noGrp="1"/>
          </p:cNvSpPr>
          <p:nvPr>
            <p:ph idx="1"/>
          </p:nvPr>
        </p:nvSpPr>
        <p:spPr/>
        <p:txBody>
          <a:bodyPr/>
          <a:lstStyle/>
          <a:p>
            <a:r>
              <a:rPr lang="tr-TR" b="1" dirty="0" smtClean="0"/>
              <a:t>RCBO (Residual Circuit Breaker Overload) </a:t>
            </a:r>
            <a:r>
              <a:rPr lang="tr-TR" dirty="0" smtClean="0"/>
              <a:t>: Aşırı akım koruması olan artık akım </a:t>
            </a:r>
            <a:r>
              <a:rPr lang="tr-TR" dirty="0"/>
              <a:t>cihazı. Aşırı akım koruması </a:t>
            </a:r>
            <a:r>
              <a:rPr lang="tr-TR" dirty="0" smtClean="0"/>
              <a:t>bulunmakla beraber toprak </a:t>
            </a:r>
            <a:r>
              <a:rPr lang="tr-TR" dirty="0"/>
              <a:t>kaçağında giren ve çıkan faz nötür akımlarındaki dengesizlikleri tespit ederek devreyi açmaktadır</a:t>
            </a:r>
            <a:r>
              <a:rPr lang="tr-TR" dirty="0" smtClean="0"/>
              <a:t>.</a:t>
            </a:r>
          </a:p>
          <a:p>
            <a:r>
              <a:rPr lang="it-IT" dirty="0"/>
              <a:t>10mA, 30mA, 100mA </a:t>
            </a:r>
            <a:r>
              <a:rPr lang="it-IT" dirty="0" smtClean="0"/>
              <a:t>seçenekleri </a:t>
            </a:r>
            <a:r>
              <a:rPr lang="it-IT" dirty="0"/>
              <a:t>bulunmaktadır</a:t>
            </a:r>
            <a:r>
              <a:rPr lang="it-IT" dirty="0" smtClean="0"/>
              <a:t>.</a:t>
            </a:r>
            <a:endParaRPr lang="tr-TR" dirty="0" smtClean="0"/>
          </a:p>
          <a:p>
            <a:r>
              <a:rPr lang="tr-TR" dirty="0" smtClean="0"/>
              <a:t>Yeni tesisat yönetmeliği panolarında en maliyetli fakat en verimli elemandır.</a:t>
            </a:r>
          </a:p>
          <a:p>
            <a:r>
              <a:rPr lang="tr-TR" dirty="0" smtClean="0"/>
              <a:t>Arızada; sadece arızanın olduğu devre açmaktadır. Diğer devreler arızadan etkilenmemektedir. </a:t>
            </a:r>
            <a:endParaRPr lang="it-IT"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114" y="4162169"/>
            <a:ext cx="1957129" cy="195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483" y="4162169"/>
            <a:ext cx="2321606" cy="208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456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09711"/>
          </a:xfrm>
        </p:spPr>
        <p:txBody>
          <a:bodyPr>
            <a:normAutofit/>
          </a:bodyPr>
          <a:lstStyle/>
          <a:p>
            <a:r>
              <a:rPr lang="tr-TR" sz="4000" dirty="0" smtClean="0">
                <a:latin typeface="Arial" pitchFamily="34" charset="0"/>
                <a:cs typeface="Arial" pitchFamily="34" charset="0"/>
              </a:rPr>
              <a:t>Kablo Tipleri ve Yapıları</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1322173" y="1845734"/>
            <a:ext cx="9700054" cy="4023360"/>
          </a:xfrm>
        </p:spPr>
        <p:txBody>
          <a:bodyPr>
            <a:normAutofit/>
          </a:bodyPr>
          <a:lstStyle/>
          <a:p>
            <a:endParaRPr lang="tr-TR" dirty="0" smtClean="0"/>
          </a:p>
          <a:p>
            <a:pPr marL="0" indent="0">
              <a:buNone/>
            </a:pPr>
            <a:r>
              <a:rPr lang="tr-TR" b="1" dirty="0" smtClean="0"/>
              <a:t>SWA (Steel Wire Armour) : </a:t>
            </a:r>
            <a:r>
              <a:rPr lang="tr-TR" dirty="0" smtClean="0"/>
              <a:t>Çelik Zırhlı Kablo. Yeni tesisat yönetmeliği ile</a:t>
            </a:r>
          </a:p>
          <a:p>
            <a:pPr marL="0" indent="0">
              <a:buNone/>
            </a:pPr>
            <a:r>
              <a:rPr lang="tr-TR" dirty="0" smtClean="0"/>
              <a:t>yere gömülü Kablolar çelik zırhlı olmak zorundadır.</a:t>
            </a:r>
          </a:p>
          <a:p>
            <a:endParaRPr lang="tr-TR" dirty="0"/>
          </a:p>
          <a:p>
            <a:pPr marL="0" indent="0">
              <a:buNone/>
            </a:pPr>
            <a:r>
              <a:rPr lang="tr-TR" b="1" dirty="0" smtClean="0"/>
              <a:t>NYY Kablo : </a:t>
            </a:r>
            <a:r>
              <a:rPr lang="tr-TR" dirty="0" smtClean="0"/>
              <a:t>Çift izole kablo </a:t>
            </a:r>
          </a:p>
          <a:p>
            <a:pPr marL="0" indent="0">
              <a:buNone/>
            </a:pPr>
            <a:endParaRPr lang="tr-TR" dirty="0"/>
          </a:p>
          <a:p>
            <a:pPr marL="0" indent="0">
              <a:buNone/>
            </a:pPr>
            <a:endParaRPr lang="tr-TR" dirty="0" smtClean="0"/>
          </a:p>
          <a:p>
            <a:pPr marL="0" indent="0">
              <a:buNone/>
            </a:pPr>
            <a:r>
              <a:rPr lang="tr-TR" b="1" dirty="0" smtClean="0"/>
              <a:t>NYA Kablo : </a:t>
            </a:r>
            <a:r>
              <a:rPr lang="tr-TR" dirty="0" smtClean="0"/>
              <a:t>Tek izole iç tesisat kablosu</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808" y="2000766"/>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504" y="3371851"/>
            <a:ext cx="2286000" cy="138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275" y="4757351"/>
            <a:ext cx="2466975" cy="126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097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83851"/>
          </a:xfrm>
        </p:spPr>
        <p:txBody>
          <a:bodyPr>
            <a:normAutofit/>
          </a:bodyPr>
          <a:lstStyle/>
          <a:p>
            <a:pPr algn="ctr"/>
            <a:r>
              <a:rPr lang="tr-TR" sz="3600" dirty="0" smtClean="0">
                <a:latin typeface="Arial" pitchFamily="34" charset="0"/>
                <a:cs typeface="Arial" pitchFamily="34" charset="0"/>
              </a:rPr>
              <a:t>KKTC’deki Gerilimler ve Dağıtım Şebekesi</a:t>
            </a:r>
            <a:endParaRPr lang="en-US" sz="3600" dirty="0">
              <a:latin typeface="Arial" pitchFamily="34" charset="0"/>
              <a:cs typeface="Arial" pitchFamily="34"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8041" y="2486689"/>
            <a:ext cx="9028959" cy="155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013" y="2002050"/>
            <a:ext cx="154305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984" y="1950114"/>
            <a:ext cx="15065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6452" y="1950114"/>
            <a:ext cx="18288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7012" y="4224080"/>
            <a:ext cx="19272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9353" y="4224080"/>
            <a:ext cx="3286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7334" y="5162293"/>
            <a:ext cx="21526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7049" y="4035167"/>
            <a:ext cx="16891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151" y="5181342"/>
            <a:ext cx="2011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3219" y="4224080"/>
            <a:ext cx="3286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90209" y="4076485"/>
            <a:ext cx="186531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50852" y="5141997"/>
            <a:ext cx="2011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1216" y="4224079"/>
            <a:ext cx="3286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1"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22402" y="4144595"/>
            <a:ext cx="20796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44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71494"/>
          </a:xfrm>
        </p:spPr>
        <p:txBody>
          <a:bodyPr>
            <a:normAutofit/>
          </a:bodyPr>
          <a:lstStyle/>
          <a:p>
            <a:pPr algn="ctr"/>
            <a:r>
              <a:rPr lang="tr-TR" sz="3600" dirty="0" smtClean="0">
                <a:latin typeface="Arial" pitchFamily="34" charset="0"/>
                <a:cs typeface="Arial" pitchFamily="34" charset="0"/>
              </a:rPr>
              <a:t>KKTC’de Dağıtım Sistemleri ve Toprakla İlişkileri</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1285102" y="1845734"/>
            <a:ext cx="9724767" cy="4023360"/>
          </a:xfrm>
        </p:spPr>
        <p:txBody>
          <a:bodyPr/>
          <a:lstStyle/>
          <a:p>
            <a:r>
              <a:rPr lang="tr-TR" dirty="0" smtClean="0"/>
              <a:t>KKTC’de Kıb-Tek’in özel tesisatlar hariç kabul ettiği tek dağıtım modeli </a:t>
            </a:r>
            <a:r>
              <a:rPr lang="tr-TR" b="1" dirty="0" smtClean="0"/>
              <a:t>TT Sistemidir</a:t>
            </a:r>
            <a:r>
              <a:rPr lang="tr-TR" dirty="0" smtClean="0"/>
              <a:t>. Bu sistemde sağlayıcı kendi trafosu yıldız noktasını topraklamakta, kullanıcıya topraklama iletkeni vermemekte, kullanıcı kendi topraklama iletkenini yaratmaktadır. </a:t>
            </a:r>
          </a:p>
          <a:p>
            <a:endParaRPr lang="tr-TR" dirty="0" smtClean="0"/>
          </a:p>
          <a:p>
            <a:pPr marL="0" indent="0">
              <a:buNone/>
            </a:pP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552" y="2839393"/>
            <a:ext cx="5906529"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642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61429"/>
          </a:xfrm>
        </p:spPr>
        <p:txBody>
          <a:bodyPr>
            <a:normAutofit/>
          </a:bodyPr>
          <a:lstStyle/>
          <a:p>
            <a:pPr algn="ctr"/>
            <a:r>
              <a:rPr lang="tr-TR" sz="3600" dirty="0" smtClean="0">
                <a:latin typeface="Arial" pitchFamily="34" charset="0"/>
                <a:cs typeface="Arial" pitchFamily="34" charset="0"/>
              </a:rPr>
              <a:t>TT Sistemine Arıza Akımı Yolu</a:t>
            </a:r>
            <a:endParaRPr lang="en-US" sz="3600" dirty="0">
              <a:latin typeface="Arial" pitchFamily="34" charset="0"/>
              <a:cs typeface="Arial" pitchFamily="34" charset="0"/>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6810" y="1959962"/>
            <a:ext cx="6684963" cy="406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618" y="2876551"/>
            <a:ext cx="3761473" cy="45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490" y="2090867"/>
            <a:ext cx="21526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4366" y="4343915"/>
            <a:ext cx="215265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4447" y="4467482"/>
            <a:ext cx="1946318" cy="65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14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2" name="Picture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25" y="173038"/>
            <a:ext cx="5733621" cy="576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89574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Arial" panose="020B0604020202020204" pitchFamily="34" charset="0"/>
                <a:cs typeface="Arial" panose="020B0604020202020204" pitchFamily="34" charset="0"/>
              </a:rPr>
              <a:t>TEMEL TERİMLER</a:t>
            </a:r>
            <a:endParaRPr lang="tr-TR"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lnSpcReduction="10000"/>
          </a:bodyPr>
          <a:lstStyle/>
          <a:p>
            <a:r>
              <a:rPr lang="tr-TR" sz="2400" u="sng" dirty="0">
                <a:latin typeface="Arial" panose="020B0604020202020204" pitchFamily="34" charset="0"/>
                <a:cs typeface="Arial" panose="020B0604020202020204" pitchFamily="34" charset="0"/>
              </a:rPr>
              <a:t>Direnç: </a:t>
            </a:r>
            <a:r>
              <a:rPr lang="tr-TR" sz="2400" dirty="0">
                <a:latin typeface="Arial" panose="020B0604020202020204" pitchFamily="34" charset="0"/>
                <a:cs typeface="Arial" panose="020B0604020202020204" pitchFamily="34" charset="0"/>
              </a:rPr>
              <a:t>Devreye uygulanan gerilim ve akım bir uçtan diğer uca ulaşıncaya kadar izlediği yolda birtakım zorluklarla karşılaşır. Bu zorluklar elektronların geçişini etkileyen veya geciktiren kuvvetlerdir. İşte bu kuvvetlere Direnç denir</a:t>
            </a:r>
            <a:r>
              <a:rPr lang="tr-TR" sz="2400" dirty="0" smtClean="0">
                <a:latin typeface="Arial" panose="020B0604020202020204" pitchFamily="34" charset="0"/>
                <a:cs typeface="Arial" panose="020B0604020202020204" pitchFamily="34" charset="0"/>
              </a:rPr>
              <a:t>. Elektrik direncinin sembolü R, birimi </a:t>
            </a:r>
            <a:r>
              <a:rPr lang="el-GR" sz="2400" dirty="0" smtClean="0">
                <a:latin typeface="Arial" panose="020B0604020202020204" pitchFamily="34" charset="0"/>
                <a:cs typeface="Arial" panose="020B0604020202020204" pitchFamily="34" charset="0"/>
              </a:rPr>
              <a:t>Ω</a:t>
            </a:r>
            <a:r>
              <a:rPr lang="tr-TR" sz="2400" dirty="0" smtClean="0">
                <a:latin typeface="Arial" panose="020B0604020202020204" pitchFamily="34" charset="0"/>
                <a:cs typeface="Arial" panose="020B0604020202020204" pitchFamily="34" charset="0"/>
              </a:rPr>
              <a:t> (ohm) harfi ile gösterilir.</a:t>
            </a:r>
          </a:p>
          <a:p>
            <a:r>
              <a:rPr lang="tr-TR" sz="2400" dirty="0" smtClean="0">
                <a:latin typeface="Arial" panose="020B0604020202020204" pitchFamily="34" charset="0"/>
                <a:cs typeface="Arial" panose="020B0604020202020204" pitchFamily="34" charset="0"/>
              </a:rPr>
              <a:t>İletkenlerde sıcaklık arttıkca direnç de artmaktadır. </a:t>
            </a:r>
          </a:p>
          <a:p>
            <a:r>
              <a:rPr lang="tr-TR" sz="2400" u="sng" dirty="0">
                <a:latin typeface="Arial" panose="020B0604020202020204" pitchFamily="34" charset="0"/>
                <a:cs typeface="Arial" panose="020B0604020202020204" pitchFamily="34" charset="0"/>
              </a:rPr>
              <a:t>Akım: </a:t>
            </a:r>
            <a:r>
              <a:rPr lang="tr-TR" sz="2400" dirty="0">
                <a:latin typeface="Arial" panose="020B0604020202020204" pitchFamily="34" charset="0"/>
                <a:cs typeface="Arial" panose="020B0604020202020204" pitchFamily="34" charset="0"/>
              </a:rPr>
              <a:t>İletken bir cismin kesitinden geçen serbest elektron miktarıdır. Elektrik akım şiddet birimine Amper denir</a:t>
            </a:r>
            <a:r>
              <a:rPr lang="tr-TR" sz="2400" dirty="0" smtClean="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Sembolü A’dır.</a:t>
            </a:r>
            <a:endParaRPr lang="tr-TR" sz="2400" dirty="0">
              <a:latin typeface="Arial" panose="020B0604020202020204" pitchFamily="34" charset="0"/>
              <a:cs typeface="Arial" panose="020B0604020202020204" pitchFamily="34" charset="0"/>
            </a:endParaRPr>
          </a:p>
          <a:p>
            <a:r>
              <a:rPr lang="tr-TR" sz="2400" u="sng" dirty="0">
                <a:latin typeface="Arial" panose="020B0604020202020204" pitchFamily="34" charset="0"/>
                <a:cs typeface="Arial" panose="020B0604020202020204" pitchFamily="34" charset="0"/>
              </a:rPr>
              <a:t>Voltaj: </a:t>
            </a:r>
            <a:r>
              <a:rPr lang="tr-TR" sz="2400" dirty="0">
                <a:latin typeface="Arial" panose="020B0604020202020204" pitchFamily="34" charset="0"/>
                <a:cs typeface="Arial" panose="020B0604020202020204" pitchFamily="34" charset="0"/>
              </a:rPr>
              <a:t>Serbest elektronları hareket ettirerek devreden elektrik akımının akmasına sebep olan kuvvete Voltaj denir. Voltaj birimi Volt’tur</a:t>
            </a:r>
            <a:r>
              <a:rPr lang="tr-TR" sz="2400" dirty="0" smtClean="0">
                <a:latin typeface="Arial" panose="020B0604020202020204" pitchFamily="34" charset="0"/>
                <a:cs typeface="Arial" panose="020B0604020202020204" pitchFamily="34" charset="0"/>
              </a:rPr>
              <a:t>. Sembolü V’dir.</a:t>
            </a: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87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251045" y="733315"/>
            <a:ext cx="9144000"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algn="l" rtl="0" fontAlgn="base">
              <a:lnSpc>
                <a:spcPct val="85000"/>
              </a:lnSpc>
              <a:spcBef>
                <a:spcPct val="20000"/>
              </a:spcBef>
              <a:spcAft>
                <a:spcPct val="0"/>
              </a:spcAft>
              <a:buChar char="•"/>
              <a:defRPr sz="3200" kern="1200" spc="-50">
                <a:solidFill>
                  <a:schemeClr val="tx1"/>
                </a:solidFill>
                <a:latin typeface="Arial" panose="020B0604020202020204" pitchFamily="34" charset="0"/>
                <a:ea typeface="+mj-ea"/>
                <a:cs typeface="+mj-cs"/>
              </a:defRPr>
            </a:lvl1pPr>
            <a:lvl2pPr marL="742950" indent="-285750" algn="l" rtl="0" fontAlgn="base">
              <a:lnSpc>
                <a:spcPct val="85000"/>
              </a:lnSpc>
              <a:spcBef>
                <a:spcPct val="20000"/>
              </a:spcBef>
              <a:spcAft>
                <a:spcPct val="0"/>
              </a:spcAft>
              <a:buChar char="–"/>
              <a:defRPr sz="2800">
                <a:solidFill>
                  <a:schemeClr val="tx1"/>
                </a:solidFill>
                <a:latin typeface="Arial" panose="020B0604020202020204" pitchFamily="34" charset="0"/>
              </a:defRPr>
            </a:lvl2pPr>
            <a:lvl3pPr marL="1143000" indent="-228600" algn="l" rtl="0" fontAlgn="base">
              <a:lnSpc>
                <a:spcPct val="85000"/>
              </a:lnSpc>
              <a:spcBef>
                <a:spcPct val="20000"/>
              </a:spcBef>
              <a:spcAft>
                <a:spcPct val="0"/>
              </a:spcAft>
              <a:buChar char="•"/>
              <a:defRPr sz="2400">
                <a:solidFill>
                  <a:schemeClr val="tx1"/>
                </a:solidFill>
                <a:latin typeface="Arial" panose="020B0604020202020204" pitchFamily="34" charset="0"/>
              </a:defRPr>
            </a:lvl3pPr>
            <a:lvl4pPr marL="16002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4pPr>
            <a:lvl5pPr marL="20574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defRPr/>
            </a:pPr>
            <a:r>
              <a:rPr lang="tr-TR" altLang="tr-TR" sz="4800" b="1" dirty="0" smtClean="0"/>
              <a:t>TEMEL TERİMLER</a:t>
            </a:r>
            <a:endParaRPr lang="en-GB" altLang="tr-TR" sz="4800" b="1" dirty="0"/>
          </a:p>
        </p:txBody>
      </p:sp>
      <p:sp>
        <p:nvSpPr>
          <p:cNvPr id="29700" name="Dikdörtgen 4"/>
          <p:cNvSpPr>
            <a:spLocks noChangeArrowheads="1"/>
          </p:cNvSpPr>
          <p:nvPr/>
        </p:nvSpPr>
        <p:spPr bwMode="auto">
          <a:xfrm>
            <a:off x="1251045" y="2020377"/>
            <a:ext cx="9857679"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defRPr>
            </a:lvl9pPr>
          </a:lstStyle>
          <a:p>
            <a:pPr algn="just" eaLnBrk="1" hangingPunct="1">
              <a:lnSpc>
                <a:spcPct val="90000"/>
              </a:lnSpc>
            </a:pPr>
            <a:r>
              <a:rPr lang="tr-TR" altLang="tr-TR" u="sng" dirty="0">
                <a:solidFill>
                  <a:schemeClr val="tx1"/>
                </a:solidFill>
                <a:latin typeface="Arial" panose="020B0604020202020204" pitchFamily="34" charset="0"/>
                <a:cs typeface="Arial" panose="020B0604020202020204" pitchFamily="34" charset="0"/>
              </a:rPr>
              <a:t>Seri Devre</a:t>
            </a:r>
            <a:r>
              <a:rPr lang="tr-TR" altLang="tr-TR" u="sng" dirty="0" smtClean="0">
                <a:solidFill>
                  <a:schemeClr val="tx1"/>
                </a:solidFill>
                <a:latin typeface="Arial" panose="020B0604020202020204" pitchFamily="34" charset="0"/>
                <a:cs typeface="Arial" panose="020B0604020202020204" pitchFamily="34" charset="0"/>
              </a:rPr>
              <a:t>: </a:t>
            </a:r>
            <a:r>
              <a:rPr lang="tr-TR" dirty="0" smtClean="0">
                <a:solidFill>
                  <a:schemeClr val="tx1"/>
                </a:solidFill>
                <a:latin typeface="Arial" panose="020B0604020202020204" pitchFamily="34" charset="0"/>
                <a:cs typeface="Arial" panose="020B0604020202020204" pitchFamily="34" charset="0"/>
              </a:rPr>
              <a:t>Seri </a:t>
            </a:r>
            <a:r>
              <a:rPr lang="tr-TR" dirty="0">
                <a:solidFill>
                  <a:schemeClr val="tx1"/>
                </a:solidFill>
                <a:latin typeface="Arial" panose="020B0604020202020204" pitchFamily="34" charset="0"/>
                <a:cs typeface="Arial" panose="020B0604020202020204" pitchFamily="34" charset="0"/>
              </a:rPr>
              <a:t>devrede elektrik yükünün akabileceği bir tek yol vardır</a:t>
            </a:r>
            <a:r>
              <a:rPr lang="tr-TR" dirty="0" smtClean="0">
                <a:solidFill>
                  <a:schemeClr val="tx1"/>
                </a:solidFill>
                <a:latin typeface="Arial" panose="020B0604020202020204" pitchFamily="34" charset="0"/>
                <a:cs typeface="Arial" panose="020B0604020202020204" pitchFamily="34" charset="0"/>
              </a:rPr>
              <a:t>. Dirençler arka arkaya bağlanmıştır. Seri bağlantıda devrenin toplam direnci, seri bağlanan dirençlerin toplamına eşittir.  </a:t>
            </a:r>
          </a:p>
          <a:p>
            <a:pPr algn="just" eaLnBrk="1" hangingPunct="1">
              <a:lnSpc>
                <a:spcPct val="90000"/>
              </a:lnSpc>
            </a:pPr>
            <a:endParaRPr lang="tr-TR" dirty="0">
              <a:solidFill>
                <a:schemeClr val="tx1"/>
              </a:solidFill>
              <a:latin typeface="Arial" panose="020B0604020202020204" pitchFamily="34" charset="0"/>
              <a:cs typeface="Arial" panose="020B0604020202020204" pitchFamily="34" charset="0"/>
            </a:endParaRPr>
          </a:p>
          <a:p>
            <a:pPr algn="just" eaLnBrk="1" hangingPunct="1">
              <a:lnSpc>
                <a:spcPct val="90000"/>
              </a:lnSpc>
            </a:pPr>
            <a:r>
              <a:rPr lang="tr-TR" altLang="tr-TR" u="sng" dirty="0">
                <a:solidFill>
                  <a:schemeClr val="tx1"/>
                </a:solidFill>
                <a:latin typeface="Arial" panose="020B0604020202020204" pitchFamily="34" charset="0"/>
                <a:cs typeface="Arial" panose="020B0604020202020204" pitchFamily="34" charset="0"/>
              </a:rPr>
              <a:t>Paralel Devre</a:t>
            </a:r>
            <a:r>
              <a:rPr lang="tr-TR" altLang="tr-TR" u="sng" dirty="0" smtClean="0">
                <a:solidFill>
                  <a:schemeClr val="tx1"/>
                </a:solidFill>
                <a:latin typeface="Arial" panose="020B0604020202020204" pitchFamily="34" charset="0"/>
                <a:cs typeface="Arial" panose="020B0604020202020204" pitchFamily="34" charset="0"/>
              </a:rPr>
              <a:t>: </a:t>
            </a:r>
            <a:r>
              <a:rPr lang="tr-TR" dirty="0" smtClean="0">
                <a:solidFill>
                  <a:schemeClr val="tx1"/>
                </a:solidFill>
                <a:latin typeface="Arial" panose="020B0604020202020204" pitchFamily="34" charset="0"/>
                <a:cs typeface="Arial" panose="020B0604020202020204" pitchFamily="34" charset="0"/>
              </a:rPr>
              <a:t>Paralel </a:t>
            </a:r>
            <a:r>
              <a:rPr lang="tr-TR" dirty="0">
                <a:solidFill>
                  <a:schemeClr val="tx1"/>
                </a:solidFill>
                <a:latin typeface="Arial" panose="020B0604020202020204" pitchFamily="34" charset="0"/>
                <a:cs typeface="Arial" panose="020B0604020202020204" pitchFamily="34" charset="0"/>
              </a:rPr>
              <a:t>devrede yükün akabileceği birden fazla yol vardır. </a:t>
            </a:r>
            <a:r>
              <a:rPr lang="tr-TR" dirty="0" smtClean="0">
                <a:solidFill>
                  <a:schemeClr val="tx1"/>
                </a:solidFill>
                <a:latin typeface="Arial" panose="020B0604020202020204" pitchFamily="34" charset="0"/>
                <a:cs typeface="Arial" panose="020B0604020202020204" pitchFamily="34" charset="0"/>
              </a:rPr>
              <a:t>Birden fazla direncin uçlarına ayni gerilim uygulanmaktadır. Paralel bağlantı, dirençlerinin birer uçlarının birbirleri ile birleştirilmesinden meydana gelmektedir. Paralel devreye devreye eklenen dirençler arttıkca eşdeğer direnç azalır.</a:t>
            </a:r>
            <a:endParaRPr lang="tr-TR" altLang="tr-T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7651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524000" y="928689"/>
            <a:ext cx="9144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algn="l" rtl="0" fontAlgn="base">
              <a:lnSpc>
                <a:spcPct val="85000"/>
              </a:lnSpc>
              <a:spcBef>
                <a:spcPct val="20000"/>
              </a:spcBef>
              <a:spcAft>
                <a:spcPct val="0"/>
              </a:spcAft>
              <a:buChar char="•"/>
              <a:defRPr sz="3200" kern="1200" spc="-50">
                <a:solidFill>
                  <a:schemeClr val="tx1"/>
                </a:solidFill>
                <a:latin typeface="Arial" panose="020B0604020202020204" pitchFamily="34" charset="0"/>
                <a:ea typeface="+mj-ea"/>
                <a:cs typeface="+mj-cs"/>
              </a:defRPr>
            </a:lvl1pPr>
            <a:lvl2pPr marL="742950" indent="-285750" algn="l" rtl="0" fontAlgn="base">
              <a:lnSpc>
                <a:spcPct val="85000"/>
              </a:lnSpc>
              <a:spcBef>
                <a:spcPct val="20000"/>
              </a:spcBef>
              <a:spcAft>
                <a:spcPct val="0"/>
              </a:spcAft>
              <a:buChar char="–"/>
              <a:defRPr sz="2800">
                <a:solidFill>
                  <a:schemeClr val="tx1"/>
                </a:solidFill>
                <a:latin typeface="Arial" panose="020B0604020202020204" pitchFamily="34" charset="0"/>
              </a:defRPr>
            </a:lvl2pPr>
            <a:lvl3pPr marL="1143000" indent="-228600" algn="l" rtl="0" fontAlgn="base">
              <a:lnSpc>
                <a:spcPct val="85000"/>
              </a:lnSpc>
              <a:spcBef>
                <a:spcPct val="20000"/>
              </a:spcBef>
              <a:spcAft>
                <a:spcPct val="0"/>
              </a:spcAft>
              <a:buChar char="•"/>
              <a:defRPr sz="2400">
                <a:solidFill>
                  <a:schemeClr val="tx1"/>
                </a:solidFill>
                <a:latin typeface="Arial" panose="020B0604020202020204" pitchFamily="34" charset="0"/>
              </a:defRPr>
            </a:lvl3pPr>
            <a:lvl4pPr marL="16002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4pPr>
            <a:lvl5pPr marL="20574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9pPr>
          </a:lstStyle>
          <a:p>
            <a:pPr>
              <a:spcBef>
                <a:spcPct val="50000"/>
              </a:spcBef>
              <a:buNone/>
              <a:defRPr/>
            </a:pPr>
            <a:r>
              <a:rPr lang="tr-TR" altLang="tr-TR" b="1" dirty="0"/>
              <a:t>Seri Devre</a:t>
            </a:r>
            <a:endParaRPr lang="en-GB" altLang="tr-TR" b="1" dirty="0"/>
          </a:p>
        </p:txBody>
      </p:sp>
      <p:pic>
        <p:nvPicPr>
          <p:cNvPr id="400386" name="Picture 2" descr="http://www.fenbilimleri.org/images/0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6411" y="1881456"/>
            <a:ext cx="6715125" cy="2619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90584" y="4670853"/>
            <a:ext cx="4819135" cy="1200329"/>
          </a:xfrm>
          <a:prstGeom prst="rect">
            <a:avLst/>
          </a:prstGeom>
          <a:noFill/>
        </p:spPr>
        <p:txBody>
          <a:bodyPr wrap="square" rtlCol="0">
            <a:spAutoFit/>
          </a:bodyPr>
          <a:lstStyle/>
          <a:p>
            <a:r>
              <a:rPr lang="pt-BR" dirty="0" smtClean="0"/>
              <a:t> </a:t>
            </a:r>
            <a:r>
              <a:rPr lang="pt-BR" sz="2400" dirty="0" smtClean="0">
                <a:latin typeface="RomanT" pitchFamily="2" charset="0"/>
                <a:cs typeface="RomanT" pitchFamily="2" charset="0"/>
              </a:rPr>
              <a:t>I</a:t>
            </a:r>
            <a:r>
              <a:rPr lang="pt-BR" sz="2400" dirty="0" smtClean="0"/>
              <a:t> </a:t>
            </a:r>
            <a:r>
              <a:rPr lang="pt-BR" sz="2400" dirty="0"/>
              <a:t>= </a:t>
            </a:r>
            <a:r>
              <a:rPr lang="pt-BR" sz="2400" dirty="0">
                <a:latin typeface="RomanT" pitchFamily="2" charset="0"/>
                <a:cs typeface="RomanT" pitchFamily="2" charset="0"/>
              </a:rPr>
              <a:t>l</a:t>
            </a:r>
            <a:r>
              <a:rPr lang="pt-BR" sz="2400" dirty="0"/>
              <a:t>1 = </a:t>
            </a:r>
            <a:r>
              <a:rPr lang="pt-BR" sz="2400" dirty="0">
                <a:latin typeface="RomanT" pitchFamily="2" charset="0"/>
                <a:cs typeface="RomanT" pitchFamily="2" charset="0"/>
              </a:rPr>
              <a:t>l</a:t>
            </a:r>
            <a:r>
              <a:rPr lang="pt-BR" sz="2400" dirty="0"/>
              <a:t>2 = </a:t>
            </a:r>
            <a:r>
              <a:rPr lang="pt-BR" sz="2400" dirty="0">
                <a:latin typeface="RomanT" pitchFamily="2" charset="0"/>
                <a:cs typeface="RomanT" pitchFamily="2" charset="0"/>
              </a:rPr>
              <a:t>I</a:t>
            </a:r>
            <a:r>
              <a:rPr lang="pt-BR" sz="2400" dirty="0"/>
              <a:t>3</a:t>
            </a:r>
          </a:p>
          <a:p>
            <a:r>
              <a:rPr lang="pt-BR" sz="2400" dirty="0"/>
              <a:t>V = V1+ V2+ </a:t>
            </a:r>
            <a:r>
              <a:rPr lang="pt-BR" sz="2400" dirty="0" smtClean="0"/>
              <a:t>V3</a:t>
            </a:r>
            <a:r>
              <a:rPr lang="tr-TR" sz="2400" dirty="0" smtClean="0"/>
              <a:t> (2. Kirchoff Yasası)</a:t>
            </a:r>
            <a:endParaRPr lang="pt-BR" sz="2400" dirty="0"/>
          </a:p>
          <a:p>
            <a:r>
              <a:rPr lang="pt-BR" sz="2400" dirty="0"/>
              <a:t>Reş = R1 + R2 + R3</a:t>
            </a:r>
          </a:p>
        </p:txBody>
      </p:sp>
      <p:sp>
        <p:nvSpPr>
          <p:cNvPr id="3" name="TextBox 2"/>
          <p:cNvSpPr txBox="1"/>
          <p:nvPr/>
        </p:nvSpPr>
        <p:spPr>
          <a:xfrm>
            <a:off x="7055707" y="4670853"/>
            <a:ext cx="3744097" cy="646331"/>
          </a:xfrm>
          <a:prstGeom prst="rect">
            <a:avLst/>
          </a:prstGeom>
          <a:noFill/>
        </p:spPr>
        <p:txBody>
          <a:bodyPr wrap="square" rtlCol="0">
            <a:spAutoFit/>
          </a:bodyPr>
          <a:lstStyle/>
          <a:p>
            <a:r>
              <a:rPr lang="tr-TR" dirty="0" smtClean="0"/>
              <a:t>Voltmetre devreye paralel.</a:t>
            </a:r>
          </a:p>
          <a:p>
            <a:r>
              <a:rPr lang="tr-TR" dirty="0" smtClean="0"/>
              <a:t>Ampermetre seri bağlanmaktadır.</a:t>
            </a:r>
            <a:endParaRPr lang="tr-TR" dirty="0"/>
          </a:p>
        </p:txBody>
      </p:sp>
    </p:spTree>
    <p:extLst>
      <p:ext uri="{BB962C8B-B14F-4D97-AF65-F5344CB8AC3E}">
        <p14:creationId xmlns:p14="http://schemas.microsoft.com/office/powerpoint/2010/main" val="31867341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524000" y="928689"/>
            <a:ext cx="9144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algn="l" rtl="0" fontAlgn="base">
              <a:lnSpc>
                <a:spcPct val="85000"/>
              </a:lnSpc>
              <a:spcBef>
                <a:spcPct val="20000"/>
              </a:spcBef>
              <a:spcAft>
                <a:spcPct val="0"/>
              </a:spcAft>
              <a:buChar char="•"/>
              <a:defRPr sz="3200" kern="1200" spc="-50">
                <a:solidFill>
                  <a:schemeClr val="tx1"/>
                </a:solidFill>
                <a:latin typeface="Arial" panose="020B0604020202020204" pitchFamily="34" charset="0"/>
                <a:ea typeface="+mj-ea"/>
                <a:cs typeface="+mj-cs"/>
              </a:defRPr>
            </a:lvl1pPr>
            <a:lvl2pPr marL="742950" indent="-285750" algn="l" rtl="0" fontAlgn="base">
              <a:lnSpc>
                <a:spcPct val="85000"/>
              </a:lnSpc>
              <a:spcBef>
                <a:spcPct val="20000"/>
              </a:spcBef>
              <a:spcAft>
                <a:spcPct val="0"/>
              </a:spcAft>
              <a:buChar char="–"/>
              <a:defRPr sz="2800">
                <a:solidFill>
                  <a:schemeClr val="tx1"/>
                </a:solidFill>
                <a:latin typeface="Arial" panose="020B0604020202020204" pitchFamily="34" charset="0"/>
              </a:defRPr>
            </a:lvl2pPr>
            <a:lvl3pPr marL="1143000" indent="-228600" algn="l" rtl="0" fontAlgn="base">
              <a:lnSpc>
                <a:spcPct val="85000"/>
              </a:lnSpc>
              <a:spcBef>
                <a:spcPct val="20000"/>
              </a:spcBef>
              <a:spcAft>
                <a:spcPct val="0"/>
              </a:spcAft>
              <a:buChar char="•"/>
              <a:defRPr sz="2400">
                <a:solidFill>
                  <a:schemeClr val="tx1"/>
                </a:solidFill>
                <a:latin typeface="Arial" panose="020B0604020202020204" pitchFamily="34" charset="0"/>
              </a:defRPr>
            </a:lvl3pPr>
            <a:lvl4pPr marL="16002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4pPr>
            <a:lvl5pPr marL="2057400" indent="-228600" algn="l" rtl="0" fontAlgn="base">
              <a:lnSpc>
                <a:spcPct val="85000"/>
              </a:lnSpc>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lnSpc>
                <a:spcPct val="85000"/>
              </a:lnSpc>
              <a:spcBef>
                <a:spcPct val="20000"/>
              </a:spcBef>
              <a:spcAft>
                <a:spcPct val="0"/>
              </a:spcAft>
              <a:buChar char="»"/>
              <a:defRPr sz="2000">
                <a:solidFill>
                  <a:schemeClr val="tx1"/>
                </a:solidFill>
                <a:latin typeface="Arial" panose="020B0604020202020204" pitchFamily="34" charset="0"/>
              </a:defRPr>
            </a:lvl9pPr>
          </a:lstStyle>
          <a:p>
            <a:pPr>
              <a:spcBef>
                <a:spcPct val="50000"/>
              </a:spcBef>
              <a:buNone/>
              <a:defRPr/>
            </a:pPr>
            <a:r>
              <a:rPr lang="tr-TR" altLang="tr-TR" b="1" dirty="0"/>
              <a:t>Paralel Devre</a:t>
            </a:r>
            <a:endParaRPr lang="en-GB" altLang="tr-TR" b="1" dirty="0"/>
          </a:p>
        </p:txBody>
      </p:sp>
      <p:pic>
        <p:nvPicPr>
          <p:cNvPr id="404482" name="Picture 2" descr="http://www.fenbilimleri.org/images/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189" y="2130444"/>
            <a:ext cx="3134841" cy="318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86400" y="2291082"/>
            <a:ext cx="5181600" cy="954107"/>
          </a:xfrm>
          <a:prstGeom prst="rect">
            <a:avLst/>
          </a:prstGeom>
          <a:noFill/>
        </p:spPr>
        <p:txBody>
          <a:bodyPr wrap="square" rtlCol="0">
            <a:spAutoFit/>
          </a:bodyPr>
          <a:lstStyle/>
          <a:p>
            <a:r>
              <a:rPr lang="nn-NO" sz="2800" dirty="0">
                <a:latin typeface="RomanT" pitchFamily="2" charset="0"/>
                <a:cs typeface="RomanT" pitchFamily="2" charset="0"/>
              </a:rPr>
              <a:t>I</a:t>
            </a:r>
            <a:r>
              <a:rPr lang="nn-NO" sz="2800" dirty="0"/>
              <a:t> = </a:t>
            </a:r>
            <a:r>
              <a:rPr lang="nn-NO" sz="2800" dirty="0">
                <a:latin typeface="RomanT" pitchFamily="2" charset="0"/>
                <a:cs typeface="RomanT" pitchFamily="2" charset="0"/>
              </a:rPr>
              <a:t>I</a:t>
            </a:r>
            <a:r>
              <a:rPr lang="nn-NO" sz="2800" dirty="0"/>
              <a:t>1 + </a:t>
            </a:r>
            <a:r>
              <a:rPr lang="nn-NO" sz="2800" dirty="0">
                <a:latin typeface="RomanT" pitchFamily="2" charset="0"/>
                <a:cs typeface="RomanT" pitchFamily="2" charset="0"/>
              </a:rPr>
              <a:t>I</a:t>
            </a:r>
            <a:r>
              <a:rPr lang="nn-NO" sz="2800" dirty="0"/>
              <a:t>2 + </a:t>
            </a:r>
            <a:r>
              <a:rPr lang="nn-NO" sz="2800" dirty="0" smtClean="0">
                <a:latin typeface="RomanT" pitchFamily="2" charset="0"/>
                <a:cs typeface="RomanT" pitchFamily="2" charset="0"/>
              </a:rPr>
              <a:t>I</a:t>
            </a:r>
            <a:r>
              <a:rPr lang="nn-NO" sz="2800" dirty="0" smtClean="0"/>
              <a:t>3</a:t>
            </a:r>
            <a:r>
              <a:rPr lang="tr-TR" sz="2800" dirty="0" smtClean="0"/>
              <a:t> (1. Kirchoff Yasası)</a:t>
            </a:r>
            <a:endParaRPr lang="nn-NO" sz="2800" dirty="0"/>
          </a:p>
          <a:p>
            <a:r>
              <a:rPr lang="nn-NO" sz="2800" dirty="0"/>
              <a:t>V = V1 = V2 = V3</a:t>
            </a:r>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976688"/>
            <a:ext cx="30734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8413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çmişe bakış">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865</TotalTime>
  <Words>1977</Words>
  <Application>Microsoft Office PowerPoint</Application>
  <PresentationFormat>Custom</PresentationFormat>
  <Paragraphs>217</Paragraphs>
  <Slides>44</Slides>
  <Notes>16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Geçmişe bakış</vt:lpstr>
      <vt:lpstr> DERS No 2 15 kVA </vt:lpstr>
      <vt:lpstr>EĞİTİMİN İÇERİĞİ</vt:lpstr>
      <vt:lpstr>PowerPoint Presentation</vt:lpstr>
      <vt:lpstr>PowerPoint Presentation</vt:lpstr>
      <vt:lpstr>PowerPoint Presentation</vt:lpstr>
      <vt:lpstr>TEMEL TERİMLER</vt:lpstr>
      <vt:lpstr>PowerPoint Presentation</vt:lpstr>
      <vt:lpstr>PowerPoint Presentation</vt:lpstr>
      <vt:lpstr>PowerPoint Presentation</vt:lpstr>
      <vt:lpstr>PowerPoint Presentation</vt:lpstr>
      <vt:lpstr>PowerPoint Presentation</vt:lpstr>
      <vt:lpstr>AC-DC Gerilim</vt:lpstr>
      <vt:lpstr>Genlik, Frekans, Periyot</vt:lpstr>
      <vt:lpstr>Alternatif Akım Değerleri</vt:lpstr>
      <vt:lpstr>Alternatif Akım Değerleri</vt:lpstr>
      <vt:lpstr>Alternatif Akım Değerleri</vt:lpstr>
      <vt:lpstr>Alternatif Akım Değerleri</vt:lpstr>
      <vt:lpstr>Çalışma</vt:lpstr>
      <vt:lpstr>Çalışma</vt:lpstr>
      <vt:lpstr>PowerPoint Presentation</vt:lpstr>
      <vt:lpstr>PowerPoint Presentation</vt:lpstr>
      <vt:lpstr>Alternatif Akımda Güç</vt:lpstr>
      <vt:lpstr>Alternatif Akımda Güç Üçgeni</vt:lpstr>
      <vt:lpstr>PowerPoint Presentation</vt:lpstr>
      <vt:lpstr>Kapasite</vt:lpstr>
      <vt:lpstr>Kondansatörlerin Bağlanması</vt:lpstr>
      <vt:lpstr>Kondansatörlerin Paralel Bağlanması</vt:lpstr>
      <vt:lpstr>Bobinler ve Endüktansı</vt:lpstr>
      <vt:lpstr>Bobinlerin Seri Bağlanması</vt:lpstr>
      <vt:lpstr>Bobinlerin Paralel Bağlanması</vt:lpstr>
      <vt:lpstr>PowerPoint Presentation</vt:lpstr>
      <vt:lpstr>PowerPoint Presentation</vt:lpstr>
      <vt:lpstr>TEMEL ÖLÇÜ ALETLERİ</vt:lpstr>
      <vt:lpstr>PowerPoint Presentation</vt:lpstr>
      <vt:lpstr>TEMEL ÖLÇÜ ALETLERİ</vt:lpstr>
      <vt:lpstr>Kullanılan Şalt Malzemeleri ve Tanımları</vt:lpstr>
      <vt:lpstr>Kullanılan Şalt Malzemeleri ve Tanımları</vt:lpstr>
      <vt:lpstr>Kullanılan Şalt Malzemeleri ve Tanımları</vt:lpstr>
      <vt:lpstr>Kullanılan Şalt Malzemeleri ve Tanımları</vt:lpstr>
      <vt:lpstr>Kullanılan Şalt Malzemeleri ve Tanımları</vt:lpstr>
      <vt:lpstr>Kablo Tipleri ve Yapıları</vt:lpstr>
      <vt:lpstr>KKTC’deki Gerilimler ve Dağıtım Şebekesi</vt:lpstr>
      <vt:lpstr>KKTC’de Dağıtım Sistemleri ve Toprakla İlişkileri</vt:lpstr>
      <vt:lpstr>TT Sistemine Arıza Akımı Yolu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ELEKTRİKSEL KALİBRASYON EĞİTİMİ-Level 1</dc:title>
  <dc:creator>seher basak</dc:creator>
  <cp:lastModifiedBy>DeboMac</cp:lastModifiedBy>
  <cp:revision>102</cp:revision>
  <cp:lastPrinted>2019-02-06T09:11:06Z</cp:lastPrinted>
  <dcterms:created xsi:type="dcterms:W3CDTF">2017-02-12T20:31:44Z</dcterms:created>
  <dcterms:modified xsi:type="dcterms:W3CDTF">2019-02-17T12:17:49Z</dcterms:modified>
</cp:coreProperties>
</file>