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3"/>
  </p:notesMasterIdLst>
  <p:sldIdLst>
    <p:sldId id="257" r:id="rId2"/>
    <p:sldId id="258" r:id="rId3"/>
    <p:sldId id="336" r:id="rId4"/>
    <p:sldId id="337" r:id="rId5"/>
    <p:sldId id="338" r:id="rId6"/>
    <p:sldId id="339" r:id="rId7"/>
    <p:sldId id="343" r:id="rId8"/>
    <p:sldId id="340" r:id="rId9"/>
    <p:sldId id="341" r:id="rId10"/>
    <p:sldId id="342" r:id="rId11"/>
    <p:sldId id="345" r:id="rId12"/>
  </p:sldIdLst>
  <p:sldSz cx="12192000" cy="6858000"/>
  <p:notesSz cx="6889750" cy="96710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>
        <p:scale>
          <a:sx n="77" d="100"/>
          <a:sy n="77" d="100"/>
        </p:scale>
        <p:origin x="-43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3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4852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4856A311-E138-4FE5-B44B-6A00328264B4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542925" y="1208088"/>
            <a:ext cx="5803900" cy="3265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975" y="4654193"/>
            <a:ext cx="5511800" cy="3807976"/>
          </a:xfrm>
          <a:prstGeom prst="rect">
            <a:avLst/>
          </a:prstGeom>
        </p:spPr>
        <p:txBody>
          <a:bodyPr vert="horz" lIns="94631" tIns="47316" rIns="94631" bIns="47316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2597" y="9185820"/>
            <a:ext cx="2985558" cy="485231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C4E385C3-1263-4101-B8C2-5930F992F16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94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8633" y="805921"/>
            <a:ext cx="4958388" cy="391543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631" tIns="47316" rIns="94631" bIns="47316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2000"/>
              </a:lnSpc>
              <a:spcBef>
                <a:spcPct val="0"/>
              </a:spcBef>
              <a:buClr>
                <a:srgbClr val="FFFFFF"/>
              </a:buClr>
            </a:pPr>
            <a:endParaRPr lang="tr-TR" altLang="tr-TR" sz="25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669837" y="4986635"/>
            <a:ext cx="5357100" cy="47213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44427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899495" y="800884"/>
            <a:ext cx="4958388" cy="391543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631" tIns="47316" rIns="94631" bIns="47316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2000"/>
              </a:lnSpc>
              <a:spcBef>
                <a:spcPct val="0"/>
              </a:spcBef>
              <a:buClr>
                <a:srgbClr val="FFFFFF"/>
              </a:buClr>
            </a:pPr>
            <a:endParaRPr lang="tr-TR" altLang="tr-TR" sz="25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669837" y="4986635"/>
            <a:ext cx="5357100" cy="47213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1070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2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60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6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41288"/>
            <a:ext cx="10354733" cy="14319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1" y="1657350"/>
            <a:ext cx="5075767" cy="2566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3367" y="1657350"/>
            <a:ext cx="5075767" cy="2566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1" y="4376739"/>
            <a:ext cx="5075767" cy="2568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7" y="4376739"/>
            <a:ext cx="5075767" cy="2568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Rev.13 may 2008 </a:t>
            </a: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CMC International (UK) Ltd</a:t>
            </a:r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87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66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51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27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4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80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03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92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1600AA-3DB1-4DE0-9895-BC14457EB060}" type="datetimeFigureOut">
              <a:rPr lang="tr-TR" smtClean="0"/>
              <a:pPr/>
              <a:t>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E8E9B15-D926-440B-8755-B99C40D1803D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72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63714" y="863144"/>
            <a:ext cx="70866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6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GB" altLang="tr-TR" sz="4000" b="1">
              <a:solidFill>
                <a:srgbClr val="000000"/>
              </a:solidFill>
            </a:endParaRPr>
          </a:p>
          <a:p>
            <a:pPr algn="ctr">
              <a:buClr>
                <a:srgbClr val="FF66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tr-TR" sz="4000" b="1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 sz="quarter"/>
          </p:nvPr>
        </p:nvSpPr>
        <p:spPr>
          <a:xfrm>
            <a:off x="2451228" y="425767"/>
            <a:ext cx="7632848" cy="3789040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kumimoji="1" lang="tr-TR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DERS No </a:t>
            </a:r>
            <a:r>
              <a:rPr kumimoji="1" lang="tr-TR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1" lang="tr-TR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tr-TR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tr-TR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15 kVA</a:t>
            </a:r>
            <a:r>
              <a:rPr kumimoji="1" lang="tr-TR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tr-TR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4900" b="1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4818" name="Picture 2" descr="ELECTRIC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224" y="1924228"/>
            <a:ext cx="1268732" cy="126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LECTRIC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948" y="1924228"/>
            <a:ext cx="1268732" cy="126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614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264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Direnç Seri ve Paralel Bağlantı Soruları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11- </a:t>
            </a:r>
            <a:r>
              <a:rPr lang="en-US" dirty="0" err="1" smtClean="0"/>
              <a:t>Şekildeki</a:t>
            </a:r>
            <a:r>
              <a:rPr lang="en-US" dirty="0" smtClean="0"/>
              <a:t> </a:t>
            </a:r>
            <a:r>
              <a:rPr lang="en-US" dirty="0" err="1"/>
              <a:t>devrede</a:t>
            </a:r>
            <a:r>
              <a:rPr lang="en-US" dirty="0"/>
              <a:t> i1=10 A </a:t>
            </a:r>
            <a:r>
              <a:rPr lang="en-US" dirty="0" err="1"/>
              <a:t>ise</a:t>
            </a:r>
            <a:r>
              <a:rPr lang="en-US" dirty="0"/>
              <a:t> i2 </a:t>
            </a:r>
            <a:r>
              <a:rPr lang="en-US" dirty="0" err="1"/>
              <a:t>kaç</a:t>
            </a:r>
            <a:r>
              <a:rPr lang="en-US" dirty="0"/>
              <a:t> A </a:t>
            </a:r>
            <a:r>
              <a:rPr lang="en-US" dirty="0" err="1"/>
              <a:t>dir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 smtClean="0"/>
              <a:t>Soru 12- </a:t>
            </a:r>
            <a:r>
              <a:rPr lang="tr-TR" dirty="0" smtClean="0"/>
              <a:t>Şekildeki </a:t>
            </a:r>
            <a:r>
              <a:rPr lang="tr-TR" dirty="0"/>
              <a:t>elektrik devresinde K-L noktaları arasındaki eşdeğer direnç kaç </a:t>
            </a:r>
            <a:r>
              <a:rPr lang="el-GR" dirty="0"/>
              <a:t>Ω </a:t>
            </a:r>
            <a:r>
              <a:rPr lang="tr-TR" dirty="0"/>
              <a:t>dur?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32" y="1927655"/>
            <a:ext cx="3434879" cy="154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805" y="4101156"/>
            <a:ext cx="2697248" cy="186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5538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7354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/>
              <a:t>Direnç</a:t>
            </a:r>
            <a:r>
              <a:rPr lang="en-US" sz="3600" dirty="0"/>
              <a:t> Seri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Paralel</a:t>
            </a:r>
            <a:r>
              <a:rPr lang="en-US" sz="3600" dirty="0"/>
              <a:t> </a:t>
            </a:r>
            <a:r>
              <a:rPr lang="en-US" sz="3600" dirty="0" err="1"/>
              <a:t>Bağlantı</a:t>
            </a:r>
            <a:r>
              <a:rPr lang="en-US" sz="3600" dirty="0"/>
              <a:t> </a:t>
            </a:r>
            <a:r>
              <a:rPr lang="en-US" sz="3600" dirty="0" err="1"/>
              <a:t>Soruları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13- </a:t>
            </a:r>
            <a:r>
              <a:rPr lang="tr-TR" dirty="0" smtClean="0"/>
              <a:t>Şekildeki </a:t>
            </a:r>
            <a:r>
              <a:rPr lang="tr-TR" dirty="0"/>
              <a:t>devrede A-B arasındaki eşdeğer direncin 7</a:t>
            </a:r>
            <a:r>
              <a:rPr lang="el-GR" dirty="0"/>
              <a:t>Ω </a:t>
            </a:r>
            <a:r>
              <a:rPr lang="tr-TR" dirty="0"/>
              <a:t>olması için X direnci kaç </a:t>
            </a:r>
            <a:r>
              <a:rPr lang="el-GR" dirty="0"/>
              <a:t>Ω </a:t>
            </a:r>
            <a:r>
              <a:rPr lang="tr-TR" dirty="0"/>
              <a:t>olmalıdır</a:t>
            </a:r>
            <a:r>
              <a:rPr lang="tr-TR" dirty="0" smtClean="0"/>
              <a:t>?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Soru 14- </a:t>
            </a:r>
            <a:r>
              <a:rPr lang="en-US" dirty="0" err="1" smtClean="0"/>
              <a:t>Seçeneklerde</a:t>
            </a:r>
            <a:r>
              <a:rPr lang="en-US" dirty="0" smtClean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durumların</a:t>
            </a:r>
            <a:r>
              <a:rPr lang="en-US" dirty="0"/>
              <a:t> </a:t>
            </a:r>
            <a:r>
              <a:rPr lang="en-US" dirty="0" err="1"/>
              <a:t>hangisinde</a:t>
            </a:r>
            <a:r>
              <a:rPr lang="en-US" dirty="0"/>
              <a:t> I1 </a:t>
            </a:r>
            <a:r>
              <a:rPr lang="en-US" dirty="0" err="1"/>
              <a:t>akımı</a:t>
            </a:r>
            <a:r>
              <a:rPr lang="en-US" dirty="0"/>
              <a:t> I2 </a:t>
            </a:r>
            <a:r>
              <a:rPr lang="en-US" dirty="0" err="1"/>
              <a:t>akımından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 smtClean="0"/>
              <a:t>?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087" y="2199503"/>
            <a:ext cx="2582562" cy="117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056" y="4003911"/>
            <a:ext cx="2378075" cy="163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4755"/>
              </p:ext>
            </p:extLst>
          </p:nvPr>
        </p:nvGraphicFramePr>
        <p:xfrm>
          <a:off x="5535827" y="4522572"/>
          <a:ext cx="6412257" cy="111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5" imgW="6143199" imgH="681241" progId="Word.Document.12">
                  <p:embed/>
                </p:oleObj>
              </mc:Choice>
              <mc:Fallback>
                <p:oleObj name="Document" r:id="rId5" imgW="6143199" imgH="6812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5827" y="4522572"/>
                        <a:ext cx="6412257" cy="1114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666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2197100" y="651124"/>
            <a:ext cx="7772400" cy="76944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EĞİTİMİN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İÇERİĞİ</a:t>
            </a:r>
            <a:endParaRPr lang="en-GB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2342108" y="2597384"/>
            <a:ext cx="7652105" cy="150297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tr-TR" altLang="tr-TR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Direnç, Bobin ve Kondansatörlerde Seri, Paralel ve Karışık Bağlantılar</a:t>
            </a:r>
            <a:endParaRPr lang="tr-TR" altLang="tr-TR" sz="2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tr-TR" altLang="tr-TR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74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60283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İletkenler ve Direnç İlişkileri İle İlgili Sorular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1- </a:t>
            </a:r>
            <a:r>
              <a:rPr lang="en-US" dirty="0" err="1" smtClean="0"/>
              <a:t>Kaç</a:t>
            </a:r>
            <a:r>
              <a:rPr lang="en-US" dirty="0" smtClean="0"/>
              <a:t> </a:t>
            </a:r>
            <a:r>
              <a:rPr lang="en-US" dirty="0" err="1"/>
              <a:t>adet</a:t>
            </a:r>
            <a:r>
              <a:rPr lang="en-US" dirty="0"/>
              <a:t> 10 </a:t>
            </a:r>
            <a:r>
              <a:rPr lang="el-GR" dirty="0" smtClean="0"/>
              <a:t>Ω</a:t>
            </a:r>
            <a:r>
              <a:rPr lang="en-US" dirty="0" smtClean="0"/>
              <a:t> </a:t>
            </a:r>
            <a:r>
              <a:rPr lang="en-US" dirty="0" err="1"/>
              <a:t>luk</a:t>
            </a:r>
            <a:r>
              <a:rPr lang="en-US" dirty="0"/>
              <a:t> </a:t>
            </a:r>
            <a:r>
              <a:rPr lang="en-US" dirty="0" err="1"/>
              <a:t>direnci</a:t>
            </a:r>
            <a:r>
              <a:rPr lang="en-US" dirty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bağlarsak</a:t>
            </a:r>
            <a:r>
              <a:rPr lang="en-US" dirty="0"/>
              <a:t> 0,1 </a:t>
            </a:r>
            <a:r>
              <a:rPr lang="el-GR" dirty="0" smtClean="0"/>
              <a:t>Ω</a:t>
            </a:r>
            <a:r>
              <a:rPr lang="en-US" dirty="0" smtClean="0"/>
              <a:t> </a:t>
            </a:r>
            <a:r>
              <a:rPr lang="en-US" dirty="0" err="1"/>
              <a:t>luk</a:t>
            </a:r>
            <a:r>
              <a:rPr lang="en-US" dirty="0"/>
              <a:t> </a:t>
            </a:r>
            <a:r>
              <a:rPr lang="en-US" dirty="0" err="1"/>
              <a:t>eşdeğer</a:t>
            </a:r>
            <a:r>
              <a:rPr lang="en-US" dirty="0"/>
              <a:t> </a:t>
            </a:r>
            <a:r>
              <a:rPr lang="en-US" dirty="0" err="1"/>
              <a:t>direnç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ederiz</a:t>
            </a:r>
            <a:r>
              <a:rPr lang="en-US" dirty="0"/>
              <a:t>? </a:t>
            </a:r>
            <a:r>
              <a:rPr lang="en-US" dirty="0" err="1"/>
              <a:t>Hesaplayarak</a:t>
            </a:r>
            <a:r>
              <a:rPr lang="en-US" dirty="0"/>
              <a:t> </a:t>
            </a:r>
            <a:r>
              <a:rPr lang="en-US" dirty="0" err="1"/>
              <a:t>gösteriniz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Soru </a:t>
            </a:r>
            <a:r>
              <a:rPr lang="tr-TR" b="1" dirty="0"/>
              <a:t>2- </a:t>
            </a:r>
            <a:r>
              <a:rPr lang="tr-TR" dirty="0"/>
              <a:t>Aşağıdakilerden hangisi yanlıştır?</a:t>
            </a:r>
          </a:p>
          <a:p>
            <a:r>
              <a:rPr lang="tr-TR" dirty="0"/>
              <a:t>a)	Kesit küçüldükçe gerilim düşümü artar.</a:t>
            </a:r>
          </a:p>
          <a:p>
            <a:r>
              <a:rPr lang="tr-TR" dirty="0"/>
              <a:t>b)	Kesit büyüdükçe akım taşıma kapasitesi artar.</a:t>
            </a:r>
          </a:p>
          <a:p>
            <a:r>
              <a:rPr lang="tr-TR" dirty="0"/>
              <a:t>c)	Kesit küçüldükçe direnç küçülür.</a:t>
            </a:r>
          </a:p>
          <a:p>
            <a:r>
              <a:rPr lang="tr-TR" dirty="0"/>
              <a:t>d)	Kesit büyüdükçe iletkenlik artar.</a:t>
            </a:r>
          </a:p>
          <a:p>
            <a:endParaRPr lang="tr-TR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9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22067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itchFamily="34" charset="0"/>
                <a:cs typeface="Arial" pitchFamily="34" charset="0"/>
              </a:rPr>
              <a:t>İletkenler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Direnç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İlişkileri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İle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İlgili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Sorular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Soru 3- </a:t>
            </a:r>
            <a:r>
              <a:rPr lang="en-US" dirty="0" err="1" smtClean="0"/>
              <a:t>Aşağıdakilerden</a:t>
            </a:r>
            <a:r>
              <a:rPr lang="en-US" dirty="0" smtClean="0"/>
              <a:t> </a:t>
            </a:r>
            <a:r>
              <a:rPr lang="en-US" dirty="0" err="1"/>
              <a:t>hangisi</a:t>
            </a:r>
            <a:r>
              <a:rPr lang="en-US" dirty="0"/>
              <a:t> </a:t>
            </a:r>
            <a:r>
              <a:rPr lang="en-US" dirty="0" err="1"/>
              <a:t>yanlıştır</a:t>
            </a:r>
            <a:r>
              <a:rPr lang="en-US" dirty="0"/>
              <a:t>?</a:t>
            </a:r>
          </a:p>
          <a:p>
            <a:r>
              <a:rPr lang="en-US" dirty="0"/>
              <a:t>a)	</a:t>
            </a:r>
            <a:r>
              <a:rPr lang="en-US" dirty="0" err="1"/>
              <a:t>İletken</a:t>
            </a:r>
            <a:r>
              <a:rPr lang="en-US" dirty="0"/>
              <a:t> </a:t>
            </a:r>
            <a:r>
              <a:rPr lang="en-US" dirty="0" err="1"/>
              <a:t>uzunluğu</a:t>
            </a:r>
            <a:r>
              <a:rPr lang="en-US" dirty="0"/>
              <a:t> </a:t>
            </a:r>
            <a:r>
              <a:rPr lang="en-US" dirty="0" err="1"/>
              <a:t>arttıkça</a:t>
            </a:r>
            <a:r>
              <a:rPr lang="en-US" dirty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düşümü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/>
              <a:t>.</a:t>
            </a:r>
          </a:p>
          <a:p>
            <a:r>
              <a:rPr lang="en-US" dirty="0"/>
              <a:t>b)	</a:t>
            </a:r>
            <a:r>
              <a:rPr lang="en-US" dirty="0" err="1"/>
              <a:t>İletken</a:t>
            </a:r>
            <a:r>
              <a:rPr lang="en-US" dirty="0"/>
              <a:t> </a:t>
            </a:r>
            <a:r>
              <a:rPr lang="en-US" dirty="0" err="1"/>
              <a:t>kesiti</a:t>
            </a:r>
            <a:r>
              <a:rPr lang="en-US" dirty="0"/>
              <a:t> </a:t>
            </a:r>
            <a:r>
              <a:rPr lang="en-US" dirty="0" err="1"/>
              <a:t>arttıkça</a:t>
            </a:r>
            <a:r>
              <a:rPr lang="en-US" dirty="0"/>
              <a:t>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kapasitesi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/>
              <a:t>.</a:t>
            </a:r>
          </a:p>
          <a:p>
            <a:r>
              <a:rPr lang="en-US" dirty="0"/>
              <a:t>c)	</a:t>
            </a:r>
            <a:r>
              <a:rPr lang="en-US" dirty="0" err="1"/>
              <a:t>İletken</a:t>
            </a:r>
            <a:r>
              <a:rPr lang="en-US" dirty="0"/>
              <a:t> </a:t>
            </a:r>
            <a:r>
              <a:rPr lang="en-US" dirty="0" err="1"/>
              <a:t>kesiti</a:t>
            </a:r>
            <a:r>
              <a:rPr lang="en-US" dirty="0"/>
              <a:t> </a:t>
            </a:r>
            <a:r>
              <a:rPr lang="en-US" dirty="0" err="1"/>
              <a:t>arttıkça</a:t>
            </a:r>
            <a:r>
              <a:rPr lang="en-US" dirty="0"/>
              <a:t> </a:t>
            </a:r>
            <a:r>
              <a:rPr lang="en-US" dirty="0" err="1"/>
              <a:t>direnç</a:t>
            </a:r>
            <a:r>
              <a:rPr lang="en-US" dirty="0"/>
              <a:t> </a:t>
            </a:r>
            <a:r>
              <a:rPr lang="en-US" dirty="0" err="1"/>
              <a:t>azalır</a:t>
            </a:r>
            <a:r>
              <a:rPr lang="en-US" dirty="0"/>
              <a:t>.</a:t>
            </a:r>
          </a:p>
          <a:p>
            <a:r>
              <a:rPr lang="en-US" dirty="0"/>
              <a:t>d)	</a:t>
            </a:r>
            <a:r>
              <a:rPr lang="en-US" dirty="0" err="1"/>
              <a:t>İletken</a:t>
            </a:r>
            <a:r>
              <a:rPr lang="en-US" dirty="0"/>
              <a:t> </a:t>
            </a:r>
            <a:r>
              <a:rPr lang="en-US" dirty="0" err="1"/>
              <a:t>kesiti</a:t>
            </a:r>
            <a:r>
              <a:rPr lang="en-US" dirty="0"/>
              <a:t> </a:t>
            </a:r>
            <a:r>
              <a:rPr lang="en-US" dirty="0" err="1"/>
              <a:t>azaldıkça</a:t>
            </a:r>
            <a:r>
              <a:rPr lang="en-US" dirty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düşümü</a:t>
            </a:r>
            <a:r>
              <a:rPr lang="en-US" dirty="0"/>
              <a:t> </a:t>
            </a:r>
            <a:r>
              <a:rPr lang="en-US" dirty="0" err="1"/>
              <a:t>azalır</a:t>
            </a:r>
            <a:r>
              <a:rPr lang="en-US" dirty="0"/>
              <a:t>.</a:t>
            </a:r>
          </a:p>
          <a:p>
            <a:r>
              <a:rPr lang="en-US" b="1" dirty="0" err="1"/>
              <a:t>Soru</a:t>
            </a:r>
            <a:r>
              <a:rPr lang="en-US" b="1" dirty="0"/>
              <a:t> </a:t>
            </a:r>
            <a:r>
              <a:rPr lang="tr-TR" b="1" dirty="0" smtClean="0"/>
              <a:t>4</a:t>
            </a:r>
            <a:r>
              <a:rPr lang="en-US" b="1" dirty="0" smtClean="0"/>
              <a:t>- </a:t>
            </a:r>
            <a:r>
              <a:rPr lang="en-US" dirty="0" err="1"/>
              <a:t>Aşağıdakilerden</a:t>
            </a:r>
            <a:r>
              <a:rPr lang="en-US" dirty="0"/>
              <a:t> </a:t>
            </a:r>
            <a:r>
              <a:rPr lang="en-US" dirty="0" err="1"/>
              <a:t>hangisi</a:t>
            </a:r>
            <a:r>
              <a:rPr lang="en-US" dirty="0"/>
              <a:t> </a:t>
            </a:r>
            <a:r>
              <a:rPr lang="en-US" dirty="0" err="1"/>
              <a:t>yanlıştır</a:t>
            </a:r>
            <a:r>
              <a:rPr lang="en-US" dirty="0"/>
              <a:t>? </a:t>
            </a:r>
            <a:r>
              <a:rPr lang="en-US" dirty="0" err="1"/>
              <a:t>Neden</a:t>
            </a:r>
            <a:r>
              <a:rPr lang="en-US" dirty="0"/>
              <a:t>?</a:t>
            </a:r>
          </a:p>
          <a:p>
            <a:r>
              <a:rPr lang="en-US" dirty="0"/>
              <a:t>a)	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kalın</a:t>
            </a:r>
            <a:r>
              <a:rPr lang="en-US" dirty="0"/>
              <a:t> </a:t>
            </a:r>
            <a:r>
              <a:rPr lang="en-US" dirty="0" err="1"/>
              <a:t>iletken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düşümü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r>
              <a:rPr lang="en-US" dirty="0"/>
              <a:t>b)	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iletken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kapasitesi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r>
              <a:rPr lang="en-US" dirty="0"/>
              <a:t>c)	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iletken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düşümü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r>
              <a:rPr lang="en-US" dirty="0"/>
              <a:t>d)	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kalın</a:t>
            </a:r>
            <a:r>
              <a:rPr lang="en-US" dirty="0"/>
              <a:t> </a:t>
            </a:r>
            <a:r>
              <a:rPr lang="en-US" dirty="0" err="1"/>
              <a:t>iletken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direnç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r>
              <a:rPr lang="en-US" dirty="0"/>
              <a:t>e)	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iletken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iletkenlik</a:t>
            </a:r>
            <a:r>
              <a:rPr lang="en-US" dirty="0"/>
              <a:t> </a:t>
            </a:r>
            <a:r>
              <a:rPr lang="en-US" dirty="0" err="1"/>
              <a:t>demektir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7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22067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İletkenler ve Direnç İlişkileri İle ilgili Sorular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5- </a:t>
            </a:r>
            <a:r>
              <a:rPr lang="en-US" dirty="0" smtClean="0"/>
              <a:t>2 </a:t>
            </a:r>
            <a:r>
              <a:rPr lang="en-US" dirty="0" err="1"/>
              <a:t>adet</a:t>
            </a:r>
            <a:r>
              <a:rPr lang="en-US" dirty="0"/>
              <a:t> 230V-1000W </a:t>
            </a:r>
            <a:r>
              <a:rPr lang="en-US" dirty="0" err="1"/>
              <a:t>ütü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en-US" dirty="0"/>
              <a:t> </a:t>
            </a:r>
            <a:r>
              <a:rPr lang="en-US" dirty="0" err="1"/>
              <a:t>bağlanarak</a:t>
            </a:r>
            <a:r>
              <a:rPr lang="en-US" dirty="0"/>
              <a:t> </a:t>
            </a:r>
            <a:r>
              <a:rPr lang="en-US" dirty="0" err="1"/>
              <a:t>ikisine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400V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uygulanırsa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/>
              <a:t>ütülerin</a:t>
            </a:r>
            <a:r>
              <a:rPr lang="en-US" dirty="0"/>
              <a:t> normal </a:t>
            </a:r>
            <a:r>
              <a:rPr lang="en-US" dirty="0" err="1" smtClean="0"/>
              <a:t>bağlantı</a:t>
            </a:r>
            <a:r>
              <a:rPr lang="en-US" dirty="0" smtClean="0"/>
              <a:t> </a:t>
            </a:r>
            <a:r>
              <a:rPr lang="en-US" dirty="0" err="1"/>
              <a:t>durumlarına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ısınmaları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ne </a:t>
            </a:r>
            <a:r>
              <a:rPr lang="en-US" dirty="0" err="1"/>
              <a:t>diyebilirsiniz</a:t>
            </a:r>
            <a:r>
              <a:rPr lang="en-US" dirty="0" smtClean="0"/>
              <a:t>?</a:t>
            </a:r>
            <a:endParaRPr lang="tr-TR" dirty="0" smtClean="0"/>
          </a:p>
          <a:p>
            <a:r>
              <a:rPr lang="tr-TR" b="1" dirty="0" smtClean="0"/>
              <a:t>Soru </a:t>
            </a:r>
            <a:r>
              <a:rPr lang="tr-TR" b="1" dirty="0"/>
              <a:t>6- </a:t>
            </a:r>
            <a:r>
              <a:rPr lang="tr-TR" dirty="0"/>
              <a:t>Aşağıdaki devrede </a:t>
            </a:r>
            <a:r>
              <a:rPr lang="tr-TR" dirty="0" smtClean="0"/>
              <a:t>15</a:t>
            </a:r>
            <a:r>
              <a:rPr lang="el-GR" dirty="0" smtClean="0"/>
              <a:t>Ω</a:t>
            </a:r>
            <a:r>
              <a:rPr lang="tr-TR" dirty="0" smtClean="0"/>
              <a:t> </a:t>
            </a:r>
            <a:r>
              <a:rPr lang="tr-TR" dirty="0"/>
              <a:t>luk </a:t>
            </a:r>
            <a:r>
              <a:rPr lang="tr-TR" dirty="0" smtClean="0"/>
              <a:t>direnç </a:t>
            </a:r>
            <a:r>
              <a:rPr lang="tr-TR" dirty="0"/>
              <a:t>üzerinden 2A akım akmaktadır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a)	</a:t>
            </a:r>
            <a:r>
              <a:rPr lang="tr-TR" dirty="0" smtClean="0"/>
              <a:t>I2 </a:t>
            </a:r>
            <a:r>
              <a:rPr lang="tr-TR" dirty="0"/>
              <a:t>akımı kaç amperdir?</a:t>
            </a:r>
          </a:p>
          <a:p>
            <a:r>
              <a:rPr lang="tr-TR" dirty="0"/>
              <a:t>b)	3 </a:t>
            </a:r>
            <a:r>
              <a:rPr lang="el-GR" dirty="0" smtClean="0"/>
              <a:t>Ω</a:t>
            </a:r>
            <a:r>
              <a:rPr lang="tr-TR" dirty="0" smtClean="0"/>
              <a:t> </a:t>
            </a:r>
            <a:r>
              <a:rPr lang="tr-TR" dirty="0"/>
              <a:t>luk direncin uçları arasındaki gerilim farkı kaç volttur?</a:t>
            </a:r>
          </a:p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605" y="3038474"/>
            <a:ext cx="5294735" cy="157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37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7354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Kondansatör Seri ve Paralel Bağlantı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Soru 7- </a:t>
            </a:r>
            <a:r>
              <a:rPr lang="tr-TR" dirty="0"/>
              <a:t>K-L arasındaki </a:t>
            </a:r>
            <a:r>
              <a:rPr lang="tr-TR" dirty="0" smtClean="0"/>
              <a:t>sığa </a:t>
            </a:r>
            <a:r>
              <a:rPr lang="tr-TR" dirty="0"/>
              <a:t>kaç </a:t>
            </a:r>
            <a:r>
              <a:rPr lang="tr-TR" dirty="0" smtClean="0"/>
              <a:t>micro F </a:t>
            </a:r>
            <a:r>
              <a:rPr lang="tr-TR" dirty="0"/>
              <a:t>dır</a:t>
            </a:r>
            <a:r>
              <a:rPr lang="tr-TR" dirty="0" smtClean="0"/>
              <a:t>?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178" y="2471351"/>
            <a:ext cx="3914948" cy="194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57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Kondansatör Seri ve Paralel Bağlantı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13- </a:t>
            </a:r>
            <a:r>
              <a:rPr lang="en-US" dirty="0" err="1" smtClean="0"/>
              <a:t>Aşağıda</a:t>
            </a:r>
            <a:r>
              <a:rPr lang="en-US" dirty="0" smtClean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devrede</a:t>
            </a:r>
            <a:r>
              <a:rPr lang="en-US" dirty="0"/>
              <a:t> a </a:t>
            </a:r>
            <a:r>
              <a:rPr lang="en-US" dirty="0" err="1"/>
              <a:t>ve</a:t>
            </a:r>
            <a:r>
              <a:rPr lang="en-US" dirty="0"/>
              <a:t> b </a:t>
            </a:r>
            <a:r>
              <a:rPr lang="en-US" dirty="0" err="1"/>
              <a:t>terminalleri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eşdeğer</a:t>
            </a:r>
            <a:r>
              <a:rPr lang="en-US" dirty="0"/>
              <a:t> </a:t>
            </a:r>
            <a:r>
              <a:rPr lang="en-US" dirty="0" err="1"/>
              <a:t>sığa</a:t>
            </a:r>
            <a:r>
              <a:rPr lang="en-US" dirty="0"/>
              <a:t> ne </a:t>
            </a:r>
            <a:r>
              <a:rPr lang="en-US" dirty="0" err="1"/>
              <a:t>kadardır</a:t>
            </a:r>
            <a:r>
              <a:rPr lang="en-US" dirty="0" smtClean="0"/>
              <a:t>?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589" y="2440245"/>
            <a:ext cx="3978876" cy="282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589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264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latin typeface="Arial" pitchFamily="34" charset="0"/>
                <a:cs typeface="Arial" pitchFamily="34" charset="0"/>
              </a:rPr>
              <a:t>Direnç Seri ve Paralel Bağlantı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84363"/>
          </a:xfrm>
        </p:spPr>
        <p:txBody>
          <a:bodyPr/>
          <a:lstStyle/>
          <a:p>
            <a:r>
              <a:rPr lang="tr-TR" b="1" dirty="0" smtClean="0"/>
              <a:t>Soru 8-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/>
              <a:t>devrenin</a:t>
            </a:r>
            <a:r>
              <a:rPr lang="en-US" dirty="0"/>
              <a:t> </a:t>
            </a:r>
            <a:r>
              <a:rPr lang="en-US" dirty="0" err="1"/>
              <a:t>eşdeğer</a:t>
            </a:r>
            <a:r>
              <a:rPr lang="en-US" dirty="0"/>
              <a:t> </a:t>
            </a:r>
            <a:r>
              <a:rPr lang="en-US" dirty="0" err="1"/>
              <a:t>direnç</a:t>
            </a:r>
            <a:r>
              <a:rPr lang="en-US" dirty="0"/>
              <a:t> </a:t>
            </a:r>
            <a:r>
              <a:rPr lang="en-US" dirty="0" err="1"/>
              <a:t>değeri</a:t>
            </a:r>
            <a:r>
              <a:rPr lang="en-US" dirty="0"/>
              <a:t> </a:t>
            </a:r>
            <a:r>
              <a:rPr lang="en-US" dirty="0" err="1"/>
              <a:t>kaç</a:t>
            </a:r>
            <a:r>
              <a:rPr lang="en-US" dirty="0"/>
              <a:t> </a:t>
            </a:r>
            <a:r>
              <a:rPr lang="el-GR" dirty="0"/>
              <a:t>Ω </a:t>
            </a:r>
            <a:r>
              <a:rPr lang="en-US" dirty="0" err="1"/>
              <a:t>dur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/>
              <a:t>Soru 9- </a:t>
            </a:r>
            <a:endParaRPr lang="tr-TR" b="1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264" y="2026508"/>
            <a:ext cx="3064476" cy="1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833295"/>
              </p:ext>
            </p:extLst>
          </p:nvPr>
        </p:nvGraphicFramePr>
        <p:xfrm>
          <a:off x="2090547" y="4151870"/>
          <a:ext cx="9529329" cy="1596356"/>
        </p:xfrm>
        <a:graphic>
          <a:graphicData uri="http://schemas.openxmlformats.org/drawingml/2006/table">
            <a:tbl>
              <a:tblPr firstRow="1" firstCol="1" bandRow="1"/>
              <a:tblGrid>
                <a:gridCol w="301496"/>
                <a:gridCol w="9227833"/>
              </a:tblGrid>
              <a:tr h="308919">
                <a:tc gridSpan="2">
                  <a:txBody>
                    <a:bodyPr/>
                    <a:lstStyle/>
                    <a:p>
                      <a:pPr marL="0" marR="179705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 W, 75 W ve 100 W gücünde 3 adet lamba 120 Volt bir kaynak üzerine paralel olarak bağlanıyor. Eğer 100 W lamba arızalanırsa,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A)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diğer ikisi de söner.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B)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diğer ikisi kısık olarak yanmaya devam eder.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C)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diğer ikisi eskisi gibi yanmaya devam eder.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D)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diğer ikisi daha parlak olarak yanmaya devam eder</a:t>
                      </a: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tr-TR" sz="11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27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3786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Kısa Devre Soruları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Soru 10- </a:t>
            </a:r>
            <a:r>
              <a:rPr lang="en-US" dirty="0" err="1" smtClean="0"/>
              <a:t>Şekildeki</a:t>
            </a:r>
            <a:r>
              <a:rPr lang="en-US" dirty="0" smtClean="0"/>
              <a:t> </a:t>
            </a:r>
            <a:r>
              <a:rPr lang="en-US" dirty="0" err="1"/>
              <a:t>devrede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iken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lambalar</a:t>
            </a:r>
            <a:r>
              <a:rPr lang="en-US" dirty="0"/>
              <a:t> </a:t>
            </a:r>
            <a:r>
              <a:rPr lang="en-US" dirty="0" err="1"/>
              <a:t>yanıyor</a:t>
            </a:r>
            <a:r>
              <a:rPr lang="en-US" dirty="0"/>
              <a:t>.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/>
              <a:t>kapatıldığında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lambalar</a:t>
            </a:r>
            <a:r>
              <a:rPr lang="en-US" dirty="0"/>
              <a:t> </a:t>
            </a:r>
            <a:r>
              <a:rPr lang="en-US" dirty="0" err="1"/>
              <a:t>yanmaya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 smtClean="0"/>
              <a:t>?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b="1" dirty="0" smtClean="0"/>
              <a:t>Soru 11- </a:t>
            </a:r>
            <a:r>
              <a:rPr lang="tr-TR" dirty="0" smtClean="0"/>
              <a:t>Şekildeki </a:t>
            </a:r>
            <a:r>
              <a:rPr lang="tr-TR" dirty="0"/>
              <a:t>devrede R=1 Ohm ise K-L noktaları arasındaki eşdeğer direnç kaç </a:t>
            </a:r>
            <a:r>
              <a:rPr lang="el-GR" dirty="0"/>
              <a:t>Ω </a:t>
            </a:r>
            <a:r>
              <a:rPr lang="tr-TR" dirty="0"/>
              <a:t>dur?</a:t>
            </a:r>
            <a:endParaRPr lang="tr-TR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03" y="2199503"/>
            <a:ext cx="4040659" cy="1754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02" y="4407586"/>
            <a:ext cx="2990335" cy="147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04003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1063</TotalTime>
  <Words>343</Words>
  <Application>Microsoft Office PowerPoint</Application>
  <PresentationFormat>Custom</PresentationFormat>
  <Paragraphs>76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Geçmişe bakış</vt:lpstr>
      <vt:lpstr>Microsoft Word Document</vt:lpstr>
      <vt:lpstr> DERS No 3 15 kVA </vt:lpstr>
      <vt:lpstr>EĞİTİMİN İÇERİĞİ</vt:lpstr>
      <vt:lpstr>İletkenler ve Direnç İlişkileri İle İlgili Sorular</vt:lpstr>
      <vt:lpstr>İletkenler ve Direnç İlişkileri İle İlgili Sorular</vt:lpstr>
      <vt:lpstr>İletkenler ve Direnç İlişkileri İle ilgili Sorular</vt:lpstr>
      <vt:lpstr>Kondansatör Seri ve Paralel Bağlantı</vt:lpstr>
      <vt:lpstr>Kondansatör Seri ve Paralel Bağlantı</vt:lpstr>
      <vt:lpstr>Direnç Seri ve Paralel Bağlantı</vt:lpstr>
      <vt:lpstr>Kısa Devre Soruları</vt:lpstr>
      <vt:lpstr>Direnç Seri ve Paralel Bağlantı Soruları</vt:lpstr>
      <vt:lpstr>Direnç Seri ve Paralel Bağlantı Soruları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ELEKTRİKSEL KALİBRASYON EĞİTİMİ-Level 1</dc:title>
  <dc:creator>seher basak</dc:creator>
  <cp:lastModifiedBy>User</cp:lastModifiedBy>
  <cp:revision>109</cp:revision>
  <cp:lastPrinted>2019-02-06T09:11:06Z</cp:lastPrinted>
  <dcterms:created xsi:type="dcterms:W3CDTF">2017-02-12T20:31:44Z</dcterms:created>
  <dcterms:modified xsi:type="dcterms:W3CDTF">2019-02-07T20:32:14Z</dcterms:modified>
</cp:coreProperties>
</file>