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20"/>
  </p:notesMasterIdLst>
  <p:sldIdLst>
    <p:sldId id="256" r:id="rId2"/>
    <p:sldId id="257" r:id="rId3"/>
    <p:sldId id="258" r:id="rId4"/>
    <p:sldId id="259" r:id="rId5"/>
    <p:sldId id="260" r:id="rId6"/>
    <p:sldId id="262" r:id="rId7"/>
    <p:sldId id="263" r:id="rId8"/>
    <p:sldId id="264" r:id="rId9"/>
    <p:sldId id="265" r:id="rId10"/>
    <p:sldId id="266" r:id="rId11"/>
    <p:sldId id="267" r:id="rId12"/>
    <p:sldId id="268" r:id="rId13"/>
    <p:sldId id="269" r:id="rId14"/>
    <p:sldId id="270" r:id="rId15"/>
    <p:sldId id="271" r:id="rId16"/>
    <p:sldId id="273" r:id="rId17"/>
    <p:sldId id="274" r:id="rId18"/>
    <p:sldId id="275" r:id="rId19"/>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82" autoAdjust="0"/>
    <p:restoredTop sz="94671" autoAdjust="0"/>
  </p:normalViewPr>
  <p:slideViewPr>
    <p:cSldViewPr>
      <p:cViewPr varScale="1">
        <p:scale>
          <a:sx n="70" d="100"/>
          <a:sy n="70" d="100"/>
        </p:scale>
        <p:origin x="-630"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4B21474-27F1-460B-A873-78FED8A5C226}" type="datetimeFigureOut">
              <a:rPr lang="tr-TR" smtClean="0"/>
              <a:t>15.07.2019</a:t>
            </a:fld>
            <a:endParaRPr lang="tr-T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D0E1CB4-51BE-40F0-9E10-A0D2BD12C8AC}" type="slidenum">
              <a:rPr lang="tr-TR" smtClean="0"/>
              <a:t>‹#›</a:t>
            </a:fld>
            <a:endParaRPr lang="tr-TR"/>
          </a:p>
        </p:txBody>
      </p:sp>
    </p:spTree>
    <p:extLst>
      <p:ext uri="{BB962C8B-B14F-4D97-AF65-F5344CB8AC3E}">
        <p14:creationId xmlns:p14="http://schemas.microsoft.com/office/powerpoint/2010/main" val="23221985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5D0E1CB4-51BE-40F0-9E10-A0D2BD12C8AC}" type="slidenum">
              <a:rPr lang="tr-TR" smtClean="0"/>
              <a:t>1</a:t>
            </a:fld>
            <a:endParaRPr lang="tr-TR"/>
          </a:p>
        </p:txBody>
      </p:sp>
    </p:spTree>
    <p:extLst>
      <p:ext uri="{BB962C8B-B14F-4D97-AF65-F5344CB8AC3E}">
        <p14:creationId xmlns:p14="http://schemas.microsoft.com/office/powerpoint/2010/main" val="13186376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4033E98C-A527-445F-B0E5-7004648EBF74}" type="datetimeFigureOut">
              <a:rPr lang="tr-TR" smtClean="0"/>
              <a:t>15.07.2019</a:t>
            </a:fld>
            <a:endParaRPr lang="tr-TR"/>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tr-T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0491E97A-94AE-40D9-B712-6E48292ECA0D}"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033E98C-A527-445F-B0E5-7004648EBF74}" type="datetimeFigureOut">
              <a:rPr lang="tr-TR" smtClean="0"/>
              <a:t>15.07.2019</a:t>
            </a:fld>
            <a:endParaRPr lang="tr-TR"/>
          </a:p>
        </p:txBody>
      </p:sp>
      <p:sp>
        <p:nvSpPr>
          <p:cNvPr id="5" name="Footer Placeholder 4"/>
          <p:cNvSpPr>
            <a:spLocks noGrp="1"/>
          </p:cNvSpPr>
          <p:nvPr>
            <p:ph type="ftr" sz="quarter" idx="11"/>
          </p:nvPr>
        </p:nvSpPr>
        <p:spPr/>
        <p:txBody>
          <a:bodyPr/>
          <a:lstStyle>
            <a:extLst/>
          </a:lstStyle>
          <a:p>
            <a:endParaRPr lang="tr-TR"/>
          </a:p>
        </p:txBody>
      </p:sp>
      <p:sp>
        <p:nvSpPr>
          <p:cNvPr id="6" name="Slide Number Placeholder 5"/>
          <p:cNvSpPr>
            <a:spLocks noGrp="1"/>
          </p:cNvSpPr>
          <p:nvPr>
            <p:ph type="sldNum" sz="quarter" idx="12"/>
          </p:nvPr>
        </p:nvSpPr>
        <p:spPr/>
        <p:txBody>
          <a:bodyPr/>
          <a:lstStyle>
            <a:extLst/>
          </a:lstStyle>
          <a:p>
            <a:fld id="{0491E97A-94AE-40D9-B712-6E48292ECA0D}"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033E98C-A527-445F-B0E5-7004648EBF74}" type="datetimeFigureOut">
              <a:rPr lang="tr-TR" smtClean="0"/>
              <a:t>15.07.2019</a:t>
            </a:fld>
            <a:endParaRPr lang="tr-TR"/>
          </a:p>
        </p:txBody>
      </p:sp>
      <p:sp>
        <p:nvSpPr>
          <p:cNvPr id="5" name="Footer Placeholder 4"/>
          <p:cNvSpPr>
            <a:spLocks noGrp="1"/>
          </p:cNvSpPr>
          <p:nvPr>
            <p:ph type="ftr" sz="quarter" idx="11"/>
          </p:nvPr>
        </p:nvSpPr>
        <p:spPr/>
        <p:txBody>
          <a:bodyPr/>
          <a:lstStyle>
            <a:extLst/>
          </a:lstStyle>
          <a:p>
            <a:endParaRPr lang="tr-TR"/>
          </a:p>
        </p:txBody>
      </p:sp>
      <p:sp>
        <p:nvSpPr>
          <p:cNvPr id="6" name="Slide Number Placeholder 5"/>
          <p:cNvSpPr>
            <a:spLocks noGrp="1"/>
          </p:cNvSpPr>
          <p:nvPr>
            <p:ph type="sldNum" sz="quarter" idx="12"/>
          </p:nvPr>
        </p:nvSpPr>
        <p:spPr/>
        <p:txBody>
          <a:bodyPr/>
          <a:lstStyle>
            <a:extLst/>
          </a:lstStyle>
          <a:p>
            <a:fld id="{0491E97A-94AE-40D9-B712-6E48292ECA0D}"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033E98C-A527-445F-B0E5-7004648EBF74}" type="datetimeFigureOut">
              <a:rPr lang="tr-TR" smtClean="0"/>
              <a:t>15.07.2019</a:t>
            </a:fld>
            <a:endParaRPr lang="tr-TR"/>
          </a:p>
        </p:txBody>
      </p:sp>
      <p:sp>
        <p:nvSpPr>
          <p:cNvPr id="5" name="Footer Placeholder 4"/>
          <p:cNvSpPr>
            <a:spLocks noGrp="1"/>
          </p:cNvSpPr>
          <p:nvPr>
            <p:ph type="ftr" sz="quarter" idx="11"/>
          </p:nvPr>
        </p:nvSpPr>
        <p:spPr/>
        <p:txBody>
          <a:bodyPr/>
          <a:lstStyle>
            <a:extLst/>
          </a:lstStyle>
          <a:p>
            <a:endParaRPr lang="tr-TR"/>
          </a:p>
        </p:txBody>
      </p:sp>
      <p:sp>
        <p:nvSpPr>
          <p:cNvPr id="6" name="Slide Number Placeholder 5"/>
          <p:cNvSpPr>
            <a:spLocks noGrp="1"/>
          </p:cNvSpPr>
          <p:nvPr>
            <p:ph type="sldNum" sz="quarter" idx="12"/>
          </p:nvPr>
        </p:nvSpPr>
        <p:spPr/>
        <p:txBody>
          <a:bodyPr/>
          <a:lstStyle>
            <a:extLst/>
          </a:lstStyle>
          <a:p>
            <a:fld id="{0491E97A-94AE-40D9-B712-6E48292ECA0D}" type="slidenum">
              <a:rPr lang="tr-TR" smtClean="0"/>
              <a:t>‹#›</a:t>
            </a:fld>
            <a:endParaRPr lang="tr-TR"/>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4033E98C-A527-445F-B0E5-7004648EBF74}" type="datetimeFigureOut">
              <a:rPr lang="tr-TR" smtClean="0"/>
              <a:t>15.07.2019</a:t>
            </a:fld>
            <a:endParaRPr lang="tr-TR"/>
          </a:p>
        </p:txBody>
      </p:sp>
      <p:sp>
        <p:nvSpPr>
          <p:cNvPr id="5" name="Footer Placeholder 4"/>
          <p:cNvSpPr>
            <a:spLocks noGrp="1"/>
          </p:cNvSpPr>
          <p:nvPr>
            <p:ph type="ftr" sz="quarter" idx="11"/>
          </p:nvPr>
        </p:nvSpPr>
        <p:spPr/>
        <p:txBody>
          <a:bodyPr/>
          <a:lstStyle>
            <a:extLst/>
          </a:lstStyle>
          <a:p>
            <a:endParaRPr lang="tr-TR"/>
          </a:p>
        </p:txBody>
      </p:sp>
      <p:sp>
        <p:nvSpPr>
          <p:cNvPr id="6" name="Slide Number Placeholder 5"/>
          <p:cNvSpPr>
            <a:spLocks noGrp="1"/>
          </p:cNvSpPr>
          <p:nvPr>
            <p:ph type="sldNum" sz="quarter" idx="12"/>
          </p:nvPr>
        </p:nvSpPr>
        <p:spPr/>
        <p:txBody>
          <a:bodyPr/>
          <a:lstStyle>
            <a:extLst/>
          </a:lstStyle>
          <a:p>
            <a:fld id="{0491E97A-94AE-40D9-B712-6E48292ECA0D}" type="slidenum">
              <a:rPr lang="tr-TR" smtClean="0"/>
              <a:t>‹#›</a:t>
            </a:fld>
            <a:endParaRPr lang="tr-TR"/>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4033E98C-A527-445F-B0E5-7004648EBF74}" type="datetimeFigureOut">
              <a:rPr lang="tr-TR" smtClean="0"/>
              <a:t>15.07.2019</a:t>
            </a:fld>
            <a:endParaRPr lang="tr-TR"/>
          </a:p>
        </p:txBody>
      </p:sp>
      <p:sp>
        <p:nvSpPr>
          <p:cNvPr id="6" name="Footer Placeholder 5"/>
          <p:cNvSpPr>
            <a:spLocks noGrp="1"/>
          </p:cNvSpPr>
          <p:nvPr>
            <p:ph type="ftr" sz="quarter" idx="11"/>
          </p:nvPr>
        </p:nvSpPr>
        <p:spPr/>
        <p:txBody>
          <a:bodyPr/>
          <a:lstStyle>
            <a:extLst/>
          </a:lstStyle>
          <a:p>
            <a:endParaRPr lang="tr-TR"/>
          </a:p>
        </p:txBody>
      </p:sp>
      <p:sp>
        <p:nvSpPr>
          <p:cNvPr id="7" name="Slide Number Placeholder 6"/>
          <p:cNvSpPr>
            <a:spLocks noGrp="1"/>
          </p:cNvSpPr>
          <p:nvPr>
            <p:ph type="sldNum" sz="quarter" idx="12"/>
          </p:nvPr>
        </p:nvSpPr>
        <p:spPr/>
        <p:txBody>
          <a:bodyPr/>
          <a:lstStyle>
            <a:extLst/>
          </a:lstStyle>
          <a:p>
            <a:fld id="{0491E97A-94AE-40D9-B712-6E48292ECA0D}" type="slidenum">
              <a:rPr lang="tr-TR" smtClean="0"/>
              <a:t>‹#›</a:t>
            </a:fld>
            <a:endParaRPr lang="tr-TR"/>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4033E98C-A527-445F-B0E5-7004648EBF74}" type="datetimeFigureOut">
              <a:rPr lang="tr-TR" smtClean="0"/>
              <a:t>15.07.2019</a:t>
            </a:fld>
            <a:endParaRPr lang="tr-TR"/>
          </a:p>
        </p:txBody>
      </p:sp>
      <p:sp>
        <p:nvSpPr>
          <p:cNvPr id="8" name="Footer Placeholder 7"/>
          <p:cNvSpPr>
            <a:spLocks noGrp="1"/>
          </p:cNvSpPr>
          <p:nvPr>
            <p:ph type="ftr" sz="quarter" idx="11"/>
          </p:nvPr>
        </p:nvSpPr>
        <p:spPr/>
        <p:txBody>
          <a:bodyPr/>
          <a:lstStyle>
            <a:extLst/>
          </a:lstStyle>
          <a:p>
            <a:endParaRPr lang="tr-TR"/>
          </a:p>
        </p:txBody>
      </p:sp>
      <p:sp>
        <p:nvSpPr>
          <p:cNvPr id="9" name="Slide Number Placeholder 8"/>
          <p:cNvSpPr>
            <a:spLocks noGrp="1"/>
          </p:cNvSpPr>
          <p:nvPr>
            <p:ph type="sldNum" sz="quarter" idx="12"/>
          </p:nvPr>
        </p:nvSpPr>
        <p:spPr/>
        <p:txBody>
          <a:bodyPr/>
          <a:lstStyle>
            <a:extLst/>
          </a:lstStyle>
          <a:p>
            <a:fld id="{0491E97A-94AE-40D9-B712-6E48292ECA0D}" type="slidenum">
              <a:rPr lang="tr-TR" smtClean="0"/>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4033E98C-A527-445F-B0E5-7004648EBF74}" type="datetimeFigureOut">
              <a:rPr lang="tr-TR" smtClean="0"/>
              <a:t>15.07.2019</a:t>
            </a:fld>
            <a:endParaRPr lang="tr-TR"/>
          </a:p>
        </p:txBody>
      </p:sp>
      <p:sp>
        <p:nvSpPr>
          <p:cNvPr id="4" name="Footer Placeholder 3"/>
          <p:cNvSpPr>
            <a:spLocks noGrp="1"/>
          </p:cNvSpPr>
          <p:nvPr>
            <p:ph type="ftr" sz="quarter" idx="11"/>
          </p:nvPr>
        </p:nvSpPr>
        <p:spPr/>
        <p:txBody>
          <a:bodyPr/>
          <a:lstStyle>
            <a:extLst/>
          </a:lstStyle>
          <a:p>
            <a:endParaRPr lang="tr-TR"/>
          </a:p>
        </p:txBody>
      </p:sp>
      <p:sp>
        <p:nvSpPr>
          <p:cNvPr id="5" name="Slide Number Placeholder 4"/>
          <p:cNvSpPr>
            <a:spLocks noGrp="1"/>
          </p:cNvSpPr>
          <p:nvPr>
            <p:ph type="sldNum" sz="quarter" idx="12"/>
          </p:nvPr>
        </p:nvSpPr>
        <p:spPr/>
        <p:txBody>
          <a:bodyPr/>
          <a:lstStyle>
            <a:extLst/>
          </a:lstStyle>
          <a:p>
            <a:fld id="{0491E97A-94AE-40D9-B712-6E48292ECA0D}" type="slidenum">
              <a:rPr lang="tr-TR" smtClean="0"/>
              <a:t>‹#›</a:t>
            </a:fld>
            <a:endParaRPr lang="tr-TR"/>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4033E98C-A527-445F-B0E5-7004648EBF74}" type="datetimeFigureOut">
              <a:rPr lang="tr-TR" smtClean="0"/>
              <a:t>15.07.2019</a:t>
            </a:fld>
            <a:endParaRPr lang="tr-TR"/>
          </a:p>
        </p:txBody>
      </p:sp>
      <p:sp>
        <p:nvSpPr>
          <p:cNvPr id="3" name="Footer Placeholder 2"/>
          <p:cNvSpPr>
            <a:spLocks noGrp="1"/>
          </p:cNvSpPr>
          <p:nvPr>
            <p:ph type="ftr" sz="quarter" idx="11"/>
          </p:nvPr>
        </p:nvSpPr>
        <p:spPr/>
        <p:txBody>
          <a:bodyPr/>
          <a:lstStyle>
            <a:extLst/>
          </a:lstStyle>
          <a:p>
            <a:endParaRPr lang="tr-TR"/>
          </a:p>
        </p:txBody>
      </p:sp>
      <p:sp>
        <p:nvSpPr>
          <p:cNvPr id="4" name="Slide Number Placeholder 3"/>
          <p:cNvSpPr>
            <a:spLocks noGrp="1"/>
          </p:cNvSpPr>
          <p:nvPr>
            <p:ph type="sldNum" sz="quarter" idx="12"/>
          </p:nvPr>
        </p:nvSpPr>
        <p:spPr/>
        <p:txBody>
          <a:bodyPr/>
          <a:lstStyle>
            <a:extLst/>
          </a:lstStyle>
          <a:p>
            <a:fld id="{0491E97A-94AE-40D9-B712-6E48292ECA0D}"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4033E98C-A527-445F-B0E5-7004648EBF74}" type="datetimeFigureOut">
              <a:rPr lang="tr-TR" smtClean="0"/>
              <a:t>15.07.2019</a:t>
            </a:fld>
            <a:endParaRPr lang="tr-TR"/>
          </a:p>
        </p:txBody>
      </p:sp>
      <p:sp>
        <p:nvSpPr>
          <p:cNvPr id="6" name="Footer Placeholder 5"/>
          <p:cNvSpPr>
            <a:spLocks noGrp="1"/>
          </p:cNvSpPr>
          <p:nvPr>
            <p:ph type="ftr" sz="quarter" idx="11"/>
          </p:nvPr>
        </p:nvSpPr>
        <p:spPr/>
        <p:txBody>
          <a:bodyPr/>
          <a:lstStyle>
            <a:extLst/>
          </a:lstStyle>
          <a:p>
            <a:endParaRPr lang="tr-TR"/>
          </a:p>
        </p:txBody>
      </p:sp>
      <p:sp>
        <p:nvSpPr>
          <p:cNvPr id="7" name="Slide Number Placeholder 6"/>
          <p:cNvSpPr>
            <a:spLocks noGrp="1"/>
          </p:cNvSpPr>
          <p:nvPr>
            <p:ph type="sldNum" sz="quarter" idx="12"/>
          </p:nvPr>
        </p:nvSpPr>
        <p:spPr/>
        <p:txBody>
          <a:bodyPr/>
          <a:lstStyle>
            <a:extLst/>
          </a:lstStyle>
          <a:p>
            <a:fld id="{0491E97A-94AE-40D9-B712-6E48292ECA0D}" type="slidenum">
              <a:rPr lang="tr-TR" smtClean="0"/>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4033E98C-A527-445F-B0E5-7004648EBF74}" type="datetimeFigureOut">
              <a:rPr lang="tr-TR" smtClean="0"/>
              <a:t>15.07.2019</a:t>
            </a:fld>
            <a:endParaRPr lang="tr-TR"/>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tr-T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0491E97A-94AE-40D9-B712-6E48292ECA0D}" type="slidenum">
              <a:rPr lang="tr-TR" smtClean="0"/>
              <a:t>‹#›</a:t>
            </a:fld>
            <a:endParaRPr lang="tr-TR"/>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4033E98C-A527-445F-B0E5-7004648EBF74}" type="datetimeFigureOut">
              <a:rPr lang="tr-TR" smtClean="0"/>
              <a:t>15.07.2019</a:t>
            </a:fld>
            <a:endParaRPr lang="tr-TR"/>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tr-T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0491E97A-94AE-40D9-B712-6E48292ECA0D}"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36713"/>
            <a:ext cx="7772400" cy="1296143"/>
          </a:xfrm>
        </p:spPr>
        <p:txBody>
          <a:bodyPr>
            <a:normAutofit fontScale="90000"/>
          </a:bodyPr>
          <a:lstStyle/>
          <a:p>
            <a:r>
              <a:rPr lang="tr-TR" b="1" dirty="0"/>
              <a:t>ELEKTRİKSEL ALAN PROJESİ </a:t>
            </a:r>
            <a:r>
              <a:rPr lang="tr-TR" dirty="0"/>
              <a:t/>
            </a:r>
            <a:br>
              <a:rPr lang="tr-TR" dirty="0"/>
            </a:br>
            <a:endParaRPr lang="tr-TR" dirty="0"/>
          </a:p>
        </p:txBody>
      </p:sp>
      <p:sp>
        <p:nvSpPr>
          <p:cNvPr id="3" name="Subtitle 2"/>
          <p:cNvSpPr>
            <a:spLocks noGrp="1"/>
          </p:cNvSpPr>
          <p:nvPr>
            <p:ph type="subTitle" idx="1"/>
          </p:nvPr>
        </p:nvSpPr>
        <p:spPr>
          <a:xfrm>
            <a:off x="2051720" y="2276872"/>
            <a:ext cx="6400800" cy="2592288"/>
          </a:xfrm>
        </p:spPr>
        <p:txBody>
          <a:bodyPr/>
          <a:lstStyle/>
          <a:p>
            <a:r>
              <a:rPr lang="tr-TR" dirty="0" smtClean="0">
                <a:solidFill>
                  <a:schemeClr val="tx1"/>
                </a:solidFill>
              </a:rPr>
              <a:t>AYDINLATMA TEKNİKLERİ </a:t>
            </a:r>
          </a:p>
          <a:p>
            <a:r>
              <a:rPr lang="tr-TR" dirty="0" smtClean="0">
                <a:solidFill>
                  <a:schemeClr val="tx1"/>
                </a:solidFill>
              </a:rPr>
              <a:t>DERS 1</a:t>
            </a:r>
          </a:p>
          <a:p>
            <a:r>
              <a:rPr lang="tr-TR" dirty="0" smtClean="0">
                <a:solidFill>
                  <a:schemeClr val="tx1"/>
                </a:solidFill>
              </a:rPr>
              <a:t>Ümit DEMİRCİ</a:t>
            </a:r>
          </a:p>
          <a:p>
            <a:r>
              <a:rPr lang="tr-TR" sz="2800" dirty="0" smtClean="0">
                <a:solidFill>
                  <a:schemeClr val="tx1"/>
                </a:solidFill>
              </a:rPr>
              <a:t>Elektrik Mühendisi </a:t>
            </a:r>
          </a:p>
          <a:p>
            <a:endParaRPr lang="tr-TR" dirty="0">
              <a:solidFill>
                <a:schemeClr val="tx1"/>
              </a:solidFill>
            </a:endParaRPr>
          </a:p>
          <a:p>
            <a:endParaRPr lang="tr-TR" dirty="0" smtClean="0">
              <a:solidFill>
                <a:schemeClr val="tx1"/>
              </a:solidFill>
            </a:endParaRPr>
          </a:p>
          <a:p>
            <a:endParaRPr lang="tr-TR" dirty="0">
              <a:solidFill>
                <a:schemeClr val="tx1"/>
              </a:solidFill>
            </a:endParaRPr>
          </a:p>
          <a:p>
            <a:endParaRPr lang="tr-TR" dirty="0" smtClean="0">
              <a:solidFill>
                <a:schemeClr val="tx1"/>
              </a:solidFill>
            </a:endParaRPr>
          </a:p>
          <a:p>
            <a:endParaRPr lang="tr-TR" dirty="0">
              <a:solidFill>
                <a:schemeClr val="tx1"/>
              </a:solidFill>
            </a:endParaRPr>
          </a:p>
          <a:p>
            <a:endParaRPr lang="tr-TR" dirty="0" smtClean="0">
              <a:solidFill>
                <a:schemeClr val="tx1"/>
              </a:solidFill>
            </a:endParaRPr>
          </a:p>
          <a:p>
            <a:endParaRPr lang="tr-TR" dirty="0">
              <a:solidFill>
                <a:schemeClr val="tx1"/>
              </a:solidFill>
            </a:endParaRPr>
          </a:p>
          <a:p>
            <a:endParaRPr lang="tr-TR" dirty="0">
              <a:solidFill>
                <a:schemeClr val="tx1"/>
              </a:solidFill>
            </a:endParaRPr>
          </a:p>
        </p:txBody>
      </p:sp>
    </p:spTree>
    <p:extLst>
      <p:ext uri="{BB962C8B-B14F-4D97-AF65-F5344CB8AC3E}">
        <p14:creationId xmlns:p14="http://schemas.microsoft.com/office/powerpoint/2010/main" val="35293028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980728"/>
            <a:ext cx="8229600" cy="4824536"/>
          </a:xfrm>
        </p:spPr>
      </p:pic>
      <p:sp>
        <p:nvSpPr>
          <p:cNvPr id="2" name="Title 1"/>
          <p:cNvSpPr>
            <a:spLocks noGrp="1"/>
          </p:cNvSpPr>
          <p:nvPr>
            <p:ph type="title"/>
          </p:nvPr>
        </p:nvSpPr>
        <p:spPr>
          <a:xfrm>
            <a:off x="457200" y="188640"/>
            <a:ext cx="8229600" cy="1008112"/>
          </a:xfrm>
        </p:spPr>
        <p:txBody>
          <a:bodyPr>
            <a:normAutofit fontScale="90000"/>
          </a:bodyPr>
          <a:lstStyle/>
          <a:p>
            <a:r>
              <a:rPr lang="tr-TR" sz="4000" b="1" dirty="0"/>
              <a:t>Aydınlık </a:t>
            </a:r>
            <a:r>
              <a:rPr lang="tr-TR" sz="4000" b="1" dirty="0" smtClean="0"/>
              <a:t>Düzeyi Tablosu</a:t>
            </a:r>
            <a:r>
              <a:rPr lang="tr-TR" dirty="0"/>
              <a:t/>
            </a:r>
            <a:br>
              <a:rPr lang="tr-TR" dirty="0"/>
            </a:br>
            <a:endParaRPr lang="tr-TR" dirty="0"/>
          </a:p>
        </p:txBody>
      </p:sp>
    </p:spTree>
    <p:extLst>
      <p:ext uri="{BB962C8B-B14F-4D97-AF65-F5344CB8AC3E}">
        <p14:creationId xmlns:p14="http://schemas.microsoft.com/office/powerpoint/2010/main" val="36349176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51720" y="3343054"/>
            <a:ext cx="6717432" cy="2816987"/>
          </a:xfrm>
        </p:spPr>
      </p:pic>
      <p:sp>
        <p:nvSpPr>
          <p:cNvPr id="2" name="Title 1"/>
          <p:cNvSpPr>
            <a:spLocks noGrp="1"/>
          </p:cNvSpPr>
          <p:nvPr>
            <p:ph type="title"/>
          </p:nvPr>
        </p:nvSpPr>
        <p:spPr>
          <a:xfrm>
            <a:off x="395536" y="260648"/>
            <a:ext cx="8229600" cy="3010346"/>
          </a:xfrm>
        </p:spPr>
        <p:txBody>
          <a:bodyPr>
            <a:normAutofit fontScale="90000"/>
          </a:bodyPr>
          <a:lstStyle/>
          <a:p>
            <a:pPr algn="l"/>
            <a:r>
              <a:rPr lang="tr-TR" sz="3600" dirty="0"/>
              <a:t>Parıltı Nedir</a:t>
            </a:r>
            <a:r>
              <a:rPr lang="tr-TR" sz="3600" dirty="0" smtClean="0"/>
              <a:t>?</a:t>
            </a:r>
            <a:r>
              <a:rPr lang="tr-TR" sz="3200" b="1" dirty="0" smtClean="0"/>
              <a:t/>
            </a:r>
            <a:br>
              <a:rPr lang="tr-TR" sz="3200" b="1" dirty="0" smtClean="0"/>
            </a:br>
            <a:r>
              <a:rPr lang="tr-TR" sz="3200" b="0" dirty="0"/>
              <a:t/>
            </a:r>
            <a:br>
              <a:rPr lang="tr-TR" sz="3200" b="0" dirty="0"/>
            </a:br>
            <a:r>
              <a:rPr lang="tr-TR" sz="3100" b="0" dirty="0" smtClean="0"/>
              <a:t>Bir </a:t>
            </a:r>
            <a:r>
              <a:rPr lang="tr-TR" sz="3100" b="0" dirty="0"/>
              <a:t>ışık kaynağından herhangi bir cisim üzerine gelen ışığın aynı cisim tarafından parıltı şeklinde her doğrultuda yayılmasıdır. Bu yayılma cisimleri görmemizi sağlar. </a:t>
            </a:r>
            <a:r>
              <a:rPr lang="tr-TR" sz="3200" dirty="0"/>
              <a:t/>
            </a:r>
            <a:br>
              <a:rPr lang="tr-TR" sz="3200" dirty="0"/>
            </a:br>
            <a:endParaRPr lang="tr-TR" sz="3200" dirty="0"/>
          </a:p>
        </p:txBody>
      </p:sp>
    </p:spTree>
    <p:extLst>
      <p:ext uri="{BB962C8B-B14F-4D97-AF65-F5344CB8AC3E}">
        <p14:creationId xmlns:p14="http://schemas.microsoft.com/office/powerpoint/2010/main" val="40733386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573284"/>
            <a:ext cx="8229600" cy="4341670"/>
          </a:xfrm>
        </p:spPr>
      </p:pic>
      <p:sp>
        <p:nvSpPr>
          <p:cNvPr id="2" name="Title 1"/>
          <p:cNvSpPr>
            <a:spLocks noGrp="1"/>
          </p:cNvSpPr>
          <p:nvPr>
            <p:ph type="title"/>
          </p:nvPr>
        </p:nvSpPr>
        <p:spPr>
          <a:xfrm>
            <a:off x="457200" y="274638"/>
            <a:ext cx="8229600" cy="1354162"/>
          </a:xfrm>
        </p:spPr>
        <p:txBody>
          <a:bodyPr>
            <a:normAutofit fontScale="90000"/>
          </a:bodyPr>
          <a:lstStyle/>
          <a:p>
            <a:r>
              <a:rPr lang="tr-TR" b="1" dirty="0"/>
              <a:t>Temel Aydınlatma Büyüklükleri Nelerdir?</a:t>
            </a:r>
            <a:r>
              <a:rPr lang="tr-TR" dirty="0"/>
              <a:t/>
            </a:r>
            <a:br>
              <a:rPr lang="tr-TR" dirty="0"/>
            </a:br>
            <a:endParaRPr lang="tr-TR" dirty="0"/>
          </a:p>
        </p:txBody>
      </p:sp>
    </p:spTree>
    <p:extLst>
      <p:ext uri="{BB962C8B-B14F-4D97-AF65-F5344CB8AC3E}">
        <p14:creationId xmlns:p14="http://schemas.microsoft.com/office/powerpoint/2010/main" val="24770346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23928" y="3645024"/>
            <a:ext cx="4715533" cy="2991268"/>
          </a:xfrm>
        </p:spPr>
      </p:pic>
      <p:sp>
        <p:nvSpPr>
          <p:cNvPr id="2" name="Title 1"/>
          <p:cNvSpPr>
            <a:spLocks noGrp="1"/>
          </p:cNvSpPr>
          <p:nvPr>
            <p:ph type="title"/>
          </p:nvPr>
        </p:nvSpPr>
        <p:spPr>
          <a:xfrm>
            <a:off x="395536" y="332656"/>
            <a:ext cx="8229600" cy="3744416"/>
          </a:xfrm>
        </p:spPr>
        <p:txBody>
          <a:bodyPr>
            <a:normAutofit fontScale="90000"/>
          </a:bodyPr>
          <a:lstStyle/>
          <a:p>
            <a:pPr algn="l"/>
            <a:r>
              <a:rPr lang="tr-TR" sz="3100" b="1" dirty="0">
                <a:solidFill>
                  <a:schemeClr val="tx1"/>
                </a:solidFill>
              </a:rPr>
              <a:t>Aydınlatmada Enerji Verimliliği</a:t>
            </a:r>
            <a:r>
              <a:rPr lang="tr-TR" sz="3100" b="1" dirty="0" smtClean="0">
                <a:solidFill>
                  <a:schemeClr val="tx1"/>
                </a:solidFill>
              </a:rPr>
              <a:t>?</a:t>
            </a:r>
            <a:r>
              <a:rPr lang="tr-TR" sz="2700" b="1" dirty="0" smtClean="0"/>
              <a:t/>
            </a:r>
            <a:br>
              <a:rPr lang="tr-TR" sz="2700" b="1" dirty="0" smtClean="0"/>
            </a:br>
            <a:r>
              <a:rPr lang="tr-TR" sz="2700" dirty="0"/>
              <a:t/>
            </a:r>
            <a:br>
              <a:rPr lang="tr-TR" sz="2700" dirty="0"/>
            </a:br>
            <a:r>
              <a:rPr lang="tr-TR" sz="2700" dirty="0"/>
              <a:t>Aydınlatmada enerji tasarrufu, görsel konfordan ödün vermeden, gerekli en az aydınlık şiddetlerinin sağlanması ile elde edilir. Bunun için öncelikle düşük verimli ışık kaynakları yerine yüksek verimli ışık kaynakları kullanılmalıdır. Örneğin klasik bir ampulü az enerji kullanan bir ampulle değiştirmek enerji tüketimini % 80 civarında azaltabilmektedir.</a:t>
            </a:r>
            <a:r>
              <a:rPr lang="tr-TR" sz="2700" b="1" dirty="0"/>
              <a:t> </a:t>
            </a:r>
            <a:r>
              <a:rPr lang="tr-TR" sz="3200" dirty="0"/>
              <a:t/>
            </a:r>
            <a:br>
              <a:rPr lang="tr-TR" sz="3200" dirty="0"/>
            </a:br>
            <a:endParaRPr lang="tr-TR" sz="3200" dirty="0"/>
          </a:p>
        </p:txBody>
      </p:sp>
    </p:spTree>
    <p:extLst>
      <p:ext uri="{BB962C8B-B14F-4D97-AF65-F5344CB8AC3E}">
        <p14:creationId xmlns:p14="http://schemas.microsoft.com/office/powerpoint/2010/main" val="16969534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606779"/>
            <a:ext cx="8229600" cy="4274680"/>
          </a:xfrm>
        </p:spPr>
      </p:pic>
      <p:sp>
        <p:nvSpPr>
          <p:cNvPr id="2" name="Title 1"/>
          <p:cNvSpPr>
            <a:spLocks noGrp="1"/>
          </p:cNvSpPr>
          <p:nvPr>
            <p:ph type="title"/>
          </p:nvPr>
        </p:nvSpPr>
        <p:spPr>
          <a:xfrm>
            <a:off x="457200" y="332656"/>
            <a:ext cx="8229600" cy="1296144"/>
          </a:xfrm>
        </p:spPr>
        <p:txBody>
          <a:bodyPr>
            <a:normAutofit fontScale="90000"/>
          </a:bodyPr>
          <a:lstStyle/>
          <a:p>
            <a:r>
              <a:rPr lang="tr-TR" sz="3600" b="1" dirty="0"/>
              <a:t>Toplam enerji tüketiminde Aydınlatmanın payı %20 dir. </a:t>
            </a:r>
            <a:r>
              <a:rPr lang="tr-TR" dirty="0"/>
              <a:t/>
            </a:r>
            <a:br>
              <a:rPr lang="tr-TR" dirty="0"/>
            </a:br>
            <a:endParaRPr lang="tr-TR" dirty="0"/>
          </a:p>
        </p:txBody>
      </p:sp>
    </p:spTree>
    <p:extLst>
      <p:ext uri="{BB962C8B-B14F-4D97-AF65-F5344CB8AC3E}">
        <p14:creationId xmlns:p14="http://schemas.microsoft.com/office/powerpoint/2010/main" val="35251510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31840" y="3789040"/>
            <a:ext cx="4859093" cy="2695591"/>
          </a:xfrm>
        </p:spPr>
      </p:pic>
      <p:sp>
        <p:nvSpPr>
          <p:cNvPr id="2" name="Title 1"/>
          <p:cNvSpPr>
            <a:spLocks noGrp="1"/>
          </p:cNvSpPr>
          <p:nvPr>
            <p:ph type="title"/>
          </p:nvPr>
        </p:nvSpPr>
        <p:spPr>
          <a:xfrm>
            <a:off x="323528" y="0"/>
            <a:ext cx="8229600" cy="3933056"/>
          </a:xfrm>
        </p:spPr>
        <p:txBody>
          <a:bodyPr>
            <a:normAutofit/>
          </a:bodyPr>
          <a:lstStyle/>
          <a:p>
            <a:pPr algn="l"/>
            <a:r>
              <a:rPr lang="tr-TR" sz="2800" b="1" dirty="0">
                <a:solidFill>
                  <a:schemeClr val="tx1"/>
                </a:solidFill>
              </a:rPr>
              <a:t>Aydınlatmada Enerji Tasarrufu Nedir</a:t>
            </a:r>
            <a:r>
              <a:rPr lang="tr-TR" sz="2800" b="1" dirty="0" smtClean="0">
                <a:solidFill>
                  <a:schemeClr val="tx1"/>
                </a:solidFill>
              </a:rPr>
              <a:t>?</a:t>
            </a:r>
            <a:r>
              <a:rPr lang="tr-TR" sz="2400" b="1" dirty="0" smtClean="0">
                <a:solidFill>
                  <a:schemeClr val="tx1"/>
                </a:solidFill>
              </a:rPr>
              <a:t/>
            </a:r>
            <a:br>
              <a:rPr lang="tr-TR" sz="2400" b="1" dirty="0" smtClean="0">
                <a:solidFill>
                  <a:schemeClr val="tx1"/>
                </a:solidFill>
              </a:rPr>
            </a:br>
            <a:r>
              <a:rPr lang="tr-TR" sz="2200" dirty="0"/>
              <a:t/>
            </a:r>
            <a:br>
              <a:rPr lang="tr-TR" sz="2200" dirty="0"/>
            </a:br>
            <a:r>
              <a:rPr lang="tr-TR" sz="2200" dirty="0"/>
              <a:t>Aydınlatmada tasarruf, lamba söndürerek değil, görme yeteneği ve görsel konfordan ödün vermeden, gerekli minimum seviyede aydınlık düzeylerinin yaratılması ile sağlanır. En yüksek enerji tasarruf değerlerine ulaşılması amaçlanırken, güvenlik ve konfor koşulları açısından gerekli olan aydınlatma kalitesinin tehlikeye sokulmamasına dikkat edilmelidir.</a:t>
            </a:r>
            <a:r>
              <a:rPr lang="tr-TR" sz="3200" dirty="0"/>
              <a:t/>
            </a:r>
            <a:br>
              <a:rPr lang="tr-TR" sz="3200" dirty="0"/>
            </a:br>
            <a:endParaRPr lang="tr-TR" sz="3200" dirty="0"/>
          </a:p>
        </p:txBody>
      </p:sp>
    </p:spTree>
    <p:extLst>
      <p:ext uri="{BB962C8B-B14F-4D97-AF65-F5344CB8AC3E}">
        <p14:creationId xmlns:p14="http://schemas.microsoft.com/office/powerpoint/2010/main" val="33772290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04665"/>
            <a:ext cx="7772400" cy="1656184"/>
          </a:xfrm>
        </p:spPr>
        <p:txBody>
          <a:bodyPr>
            <a:normAutofit fontScale="90000"/>
          </a:bodyPr>
          <a:lstStyle/>
          <a:p>
            <a:pPr algn="l"/>
            <a:r>
              <a:rPr lang="tr-TR" sz="3100" b="1" dirty="0">
                <a:solidFill>
                  <a:schemeClr val="tx1"/>
                </a:solidFill>
              </a:rPr>
              <a:t>Enerji Tasarruflu ve Kaliteli Aydınlatmanın Yolları Nelerdir? </a:t>
            </a:r>
            <a:r>
              <a:rPr lang="tr-TR" dirty="0"/>
              <a:t/>
            </a:r>
            <a:br>
              <a:rPr lang="tr-TR" dirty="0"/>
            </a:br>
            <a:endParaRPr lang="tr-TR" dirty="0"/>
          </a:p>
        </p:txBody>
      </p:sp>
      <p:sp>
        <p:nvSpPr>
          <p:cNvPr id="3" name="Subtitle 2"/>
          <p:cNvSpPr>
            <a:spLocks noGrp="1"/>
          </p:cNvSpPr>
          <p:nvPr>
            <p:ph type="subTitle" idx="1"/>
          </p:nvPr>
        </p:nvSpPr>
        <p:spPr>
          <a:xfrm>
            <a:off x="683568" y="1412776"/>
            <a:ext cx="7704856" cy="3721968"/>
          </a:xfrm>
        </p:spPr>
        <p:txBody>
          <a:bodyPr>
            <a:normAutofit fontScale="92500" lnSpcReduction="20000"/>
          </a:bodyPr>
          <a:lstStyle/>
          <a:p>
            <a:pPr marL="457200" lvl="0" indent="-457200" algn="l">
              <a:lnSpc>
                <a:spcPct val="115000"/>
              </a:lnSpc>
              <a:spcAft>
                <a:spcPts val="0"/>
              </a:spcAft>
              <a:buClr>
                <a:schemeClr val="accent6"/>
              </a:buClr>
              <a:buFont typeface="Wingdings" pitchFamily="2" charset="2"/>
              <a:buChar char="Ø"/>
            </a:pPr>
            <a:r>
              <a:rPr lang="tr-TR" sz="2600" dirty="0">
                <a:solidFill>
                  <a:schemeClr val="accent6"/>
                </a:solidFill>
                <a:ea typeface="Calibri"/>
                <a:cs typeface="Times New Roman"/>
              </a:rPr>
              <a:t>Uluslararası Standartlar rehberliğinde, aydınlatılacak alanın en doğru ve ideal aydınlatma çözümlerinin belirlenmesi,</a:t>
            </a:r>
          </a:p>
          <a:p>
            <a:pPr marL="457200" lvl="0" indent="-457200" algn="l">
              <a:lnSpc>
                <a:spcPct val="115000"/>
              </a:lnSpc>
              <a:spcAft>
                <a:spcPts val="0"/>
              </a:spcAft>
              <a:buClr>
                <a:srgbClr val="00B050"/>
              </a:buClr>
              <a:buFont typeface="Wingdings" pitchFamily="2" charset="2"/>
              <a:buChar char="Ø"/>
            </a:pPr>
            <a:r>
              <a:rPr lang="tr-TR" sz="2600" dirty="0">
                <a:solidFill>
                  <a:srgbClr val="00B050"/>
                </a:solidFill>
                <a:ea typeface="Calibri"/>
                <a:cs typeface="Times New Roman"/>
              </a:rPr>
              <a:t>Fabrika çıkışında beyan değerleri belirli armatürler ile tasarım yapılmalı ve armatür çeşidi ile sayısı hesaplanmalı,</a:t>
            </a:r>
          </a:p>
          <a:p>
            <a:pPr marL="457200" lvl="0" indent="-457200" algn="l">
              <a:lnSpc>
                <a:spcPct val="115000"/>
              </a:lnSpc>
              <a:spcAft>
                <a:spcPts val="1000"/>
              </a:spcAft>
              <a:buClr>
                <a:schemeClr val="accent3">
                  <a:lumMod val="75000"/>
                </a:schemeClr>
              </a:buClr>
              <a:buFont typeface="Wingdings" pitchFamily="2" charset="2"/>
              <a:buChar char="Ø"/>
            </a:pPr>
            <a:r>
              <a:rPr lang="tr-TR" sz="2600" dirty="0">
                <a:solidFill>
                  <a:schemeClr val="accent3"/>
                </a:solidFill>
                <a:ea typeface="Calibri"/>
                <a:cs typeface="Times New Roman"/>
              </a:rPr>
              <a:t>Fotosel röle veya zaman rölesi gibi gereksiz zamanlarda enerji tüketimini kontrol edebilecek aktif cihazların kullanılması. </a:t>
            </a:r>
          </a:p>
          <a:p>
            <a:endParaRPr lang="tr-TR" dirty="0"/>
          </a:p>
        </p:txBody>
      </p:sp>
    </p:spTree>
    <p:extLst>
      <p:ext uri="{BB962C8B-B14F-4D97-AF65-F5344CB8AC3E}">
        <p14:creationId xmlns:p14="http://schemas.microsoft.com/office/powerpoint/2010/main" val="32845099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36713"/>
            <a:ext cx="7772400" cy="1152127"/>
          </a:xfrm>
        </p:spPr>
        <p:txBody>
          <a:bodyPr>
            <a:normAutofit fontScale="90000"/>
          </a:bodyPr>
          <a:lstStyle/>
          <a:p>
            <a:pPr algn="ctr"/>
            <a:r>
              <a:rPr lang="tr-TR" sz="3600" dirty="0">
                <a:effectLst>
                  <a:outerShdw blurRad="38100" dist="38100" dir="2700000" algn="tl">
                    <a:srgbClr val="000000">
                      <a:alpha val="43137"/>
                    </a:srgbClr>
                  </a:outerShdw>
                </a:effectLst>
              </a:rPr>
              <a:t>Aydınlatmada Verimlilik</a:t>
            </a:r>
            <a:r>
              <a:rPr lang="tr-TR" dirty="0">
                <a:effectLst>
                  <a:outerShdw blurRad="38100" dist="38100" dir="2700000" algn="tl">
                    <a:srgbClr val="000000">
                      <a:alpha val="43137"/>
                    </a:srgbClr>
                  </a:outerShdw>
                </a:effectLst>
              </a:rPr>
              <a:t/>
            </a:r>
            <a:br>
              <a:rPr lang="tr-TR" dirty="0">
                <a:effectLst>
                  <a:outerShdw blurRad="38100" dist="38100" dir="2700000" algn="tl">
                    <a:srgbClr val="000000">
                      <a:alpha val="43137"/>
                    </a:srgbClr>
                  </a:outerShdw>
                </a:effectLst>
              </a:rPr>
            </a:br>
            <a:endParaRPr lang="tr-TR"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827584" y="1484784"/>
            <a:ext cx="7560840" cy="4464496"/>
          </a:xfrm>
        </p:spPr>
        <p:txBody>
          <a:bodyPr>
            <a:normAutofit/>
          </a:bodyPr>
          <a:lstStyle/>
          <a:p>
            <a:pPr marL="457200" lvl="0" indent="-457200" algn="l">
              <a:lnSpc>
                <a:spcPct val="115000"/>
              </a:lnSpc>
              <a:spcAft>
                <a:spcPts val="0"/>
              </a:spcAft>
              <a:buClr>
                <a:srgbClr val="FF0000"/>
              </a:buClr>
              <a:buFont typeface="Wingdings" pitchFamily="2" charset="2"/>
              <a:buChar char="Ø"/>
            </a:pPr>
            <a:r>
              <a:rPr lang="tr-TR" dirty="0">
                <a:solidFill>
                  <a:srgbClr val="FF0000"/>
                </a:solidFill>
                <a:ea typeface="Calibri"/>
                <a:cs typeface="Times New Roman"/>
              </a:rPr>
              <a:t>Lamba değişimi,</a:t>
            </a:r>
          </a:p>
          <a:p>
            <a:pPr marL="457200" lvl="0" indent="-457200" algn="l">
              <a:lnSpc>
                <a:spcPct val="115000"/>
              </a:lnSpc>
              <a:spcAft>
                <a:spcPts val="0"/>
              </a:spcAft>
              <a:buClr>
                <a:srgbClr val="FFC000"/>
              </a:buClr>
              <a:buFont typeface="Wingdings" pitchFamily="2" charset="2"/>
              <a:buChar char="Ø"/>
            </a:pPr>
            <a:r>
              <a:rPr lang="tr-TR" dirty="0">
                <a:solidFill>
                  <a:srgbClr val="FFC000"/>
                </a:solidFill>
                <a:ea typeface="Calibri"/>
                <a:cs typeface="Times New Roman"/>
              </a:rPr>
              <a:t>Devre elemanlarının değişimi,</a:t>
            </a:r>
          </a:p>
          <a:p>
            <a:pPr marL="457200" lvl="0" indent="-457200" algn="l">
              <a:lnSpc>
                <a:spcPct val="115000"/>
              </a:lnSpc>
              <a:spcAft>
                <a:spcPts val="0"/>
              </a:spcAft>
              <a:buClr>
                <a:srgbClr val="0070C0"/>
              </a:buClr>
              <a:buFont typeface="Wingdings" pitchFamily="2" charset="2"/>
              <a:buChar char="Ø"/>
            </a:pPr>
            <a:r>
              <a:rPr lang="tr-TR" dirty="0">
                <a:solidFill>
                  <a:srgbClr val="00B0F0"/>
                </a:solidFill>
                <a:ea typeface="Calibri"/>
                <a:cs typeface="Times New Roman"/>
              </a:rPr>
              <a:t>Aydınlatma armatürünün değişimi,</a:t>
            </a:r>
          </a:p>
          <a:p>
            <a:pPr marL="457200" lvl="0" indent="-457200" algn="l">
              <a:lnSpc>
                <a:spcPct val="115000"/>
              </a:lnSpc>
              <a:spcAft>
                <a:spcPts val="0"/>
              </a:spcAft>
              <a:buClr>
                <a:srgbClr val="00B050"/>
              </a:buClr>
              <a:buFont typeface="Wingdings" pitchFamily="2" charset="2"/>
              <a:buChar char="Ø"/>
            </a:pPr>
            <a:r>
              <a:rPr lang="tr-TR" dirty="0">
                <a:solidFill>
                  <a:srgbClr val="00B050"/>
                </a:solidFill>
                <a:ea typeface="Calibri"/>
                <a:cs typeface="Times New Roman"/>
              </a:rPr>
              <a:t>Projenin yeniden tasarlanması ve tesisatın değişimi,</a:t>
            </a:r>
          </a:p>
          <a:p>
            <a:pPr marL="457200" lvl="0" indent="-457200" algn="l">
              <a:lnSpc>
                <a:spcPct val="115000"/>
              </a:lnSpc>
              <a:spcAft>
                <a:spcPts val="0"/>
              </a:spcAft>
              <a:buClr>
                <a:schemeClr val="accent6"/>
              </a:buClr>
              <a:buFont typeface="Wingdings" pitchFamily="2" charset="2"/>
              <a:buChar char="Ø"/>
            </a:pPr>
            <a:r>
              <a:rPr lang="tr-TR" dirty="0">
                <a:solidFill>
                  <a:schemeClr val="accent6">
                    <a:lumMod val="75000"/>
                  </a:schemeClr>
                </a:solidFill>
                <a:ea typeface="Calibri"/>
                <a:cs typeface="Times New Roman"/>
              </a:rPr>
              <a:t>Otomasyon.</a:t>
            </a:r>
          </a:p>
          <a:p>
            <a:pPr marL="1358900">
              <a:lnSpc>
                <a:spcPct val="115000"/>
              </a:lnSpc>
              <a:spcAft>
                <a:spcPts val="1000"/>
              </a:spcAft>
            </a:pPr>
            <a:r>
              <a:rPr lang="tr-TR" dirty="0">
                <a:ea typeface="Calibri"/>
                <a:cs typeface="Times New Roman"/>
              </a:rPr>
              <a:t> </a:t>
            </a:r>
          </a:p>
          <a:p>
            <a:pPr algn="l"/>
            <a:endParaRPr lang="tr-TR" dirty="0"/>
          </a:p>
        </p:txBody>
      </p:sp>
    </p:spTree>
    <p:extLst>
      <p:ext uri="{BB962C8B-B14F-4D97-AF65-F5344CB8AC3E}">
        <p14:creationId xmlns:p14="http://schemas.microsoft.com/office/powerpoint/2010/main" val="36313840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844825"/>
            <a:ext cx="7772400" cy="1755626"/>
          </a:xfrm>
        </p:spPr>
        <p:txBody>
          <a:bodyPr/>
          <a:lstStyle/>
          <a:p>
            <a:r>
              <a:rPr lang="tr-TR" b="1" dirty="0">
                <a:solidFill>
                  <a:srgbClr val="0070C0"/>
                </a:solidFill>
              </a:rPr>
              <a:t>Bölüm Sonu!</a:t>
            </a:r>
            <a:r>
              <a:rPr lang="tr-TR" dirty="0">
                <a:solidFill>
                  <a:srgbClr val="0070C0"/>
                </a:solidFill>
              </a:rPr>
              <a:t/>
            </a:r>
            <a:br>
              <a:rPr lang="tr-TR" dirty="0">
                <a:solidFill>
                  <a:srgbClr val="0070C0"/>
                </a:solidFill>
              </a:rPr>
            </a:br>
            <a:endParaRPr lang="tr-TR" dirty="0">
              <a:solidFill>
                <a:srgbClr val="0070C0"/>
              </a:solidFill>
            </a:endParaRPr>
          </a:p>
        </p:txBody>
      </p:sp>
      <p:sp>
        <p:nvSpPr>
          <p:cNvPr id="3" name="Subtitle 2"/>
          <p:cNvSpPr>
            <a:spLocks noGrp="1"/>
          </p:cNvSpPr>
          <p:nvPr>
            <p:ph type="subTitle" idx="1"/>
          </p:nvPr>
        </p:nvSpPr>
        <p:spPr/>
        <p:txBody>
          <a:bodyPr/>
          <a:lstStyle/>
          <a:p>
            <a:endParaRPr lang="tr-TR" dirty="0"/>
          </a:p>
        </p:txBody>
      </p:sp>
    </p:spTree>
    <p:extLst>
      <p:ext uri="{BB962C8B-B14F-4D97-AF65-F5344CB8AC3E}">
        <p14:creationId xmlns:p14="http://schemas.microsoft.com/office/powerpoint/2010/main" val="8346094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59832" y="2852936"/>
            <a:ext cx="5277587" cy="3381847"/>
          </a:xfrm>
        </p:spPr>
      </p:pic>
      <p:sp>
        <p:nvSpPr>
          <p:cNvPr id="2" name="Title 1"/>
          <p:cNvSpPr>
            <a:spLocks noGrp="1"/>
          </p:cNvSpPr>
          <p:nvPr>
            <p:ph type="title"/>
          </p:nvPr>
        </p:nvSpPr>
        <p:spPr>
          <a:xfrm>
            <a:off x="457200" y="692696"/>
            <a:ext cx="8229600" cy="1728192"/>
          </a:xfrm>
        </p:spPr>
        <p:txBody>
          <a:bodyPr>
            <a:normAutofit fontScale="90000"/>
          </a:bodyPr>
          <a:lstStyle/>
          <a:p>
            <a:pPr algn="l"/>
            <a:r>
              <a:rPr lang="tr-TR" sz="3200" b="1" dirty="0"/>
              <a:t>Aydınlatma Nedir</a:t>
            </a:r>
            <a:r>
              <a:rPr lang="tr-TR" sz="3200" b="1" dirty="0" smtClean="0"/>
              <a:t>?</a:t>
            </a:r>
            <a:r>
              <a:rPr lang="tr-TR" sz="4000" b="1" dirty="0" smtClean="0"/>
              <a:t/>
            </a:r>
            <a:br>
              <a:rPr lang="tr-TR" sz="4000" b="1" dirty="0" smtClean="0"/>
            </a:br>
            <a:r>
              <a:rPr lang="tr-TR" sz="4000" b="1" dirty="0" smtClean="0"/>
              <a:t> </a:t>
            </a:r>
            <a:r>
              <a:rPr lang="tr-TR" sz="4000" dirty="0"/>
              <a:t/>
            </a:r>
            <a:br>
              <a:rPr lang="tr-TR" sz="4000" dirty="0"/>
            </a:br>
            <a:r>
              <a:rPr lang="tr-TR" sz="3200" b="0" dirty="0"/>
              <a:t>Tüm yaşam alanlarında görmemizi sağlayan ışık kaynağının ortaya çıkardığı görselliktir.  </a:t>
            </a:r>
            <a:r>
              <a:rPr lang="tr-TR" dirty="0"/>
              <a:t/>
            </a:r>
            <a:br>
              <a:rPr lang="tr-TR" dirty="0"/>
            </a:br>
            <a:endParaRPr lang="tr-TR" dirty="0"/>
          </a:p>
        </p:txBody>
      </p:sp>
    </p:spTree>
    <p:extLst>
      <p:ext uri="{BB962C8B-B14F-4D97-AF65-F5344CB8AC3E}">
        <p14:creationId xmlns:p14="http://schemas.microsoft.com/office/powerpoint/2010/main" val="15694330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404664"/>
            <a:ext cx="7772400" cy="1512167"/>
          </a:xfrm>
        </p:spPr>
        <p:txBody>
          <a:bodyPr>
            <a:normAutofit fontScale="90000"/>
          </a:bodyPr>
          <a:lstStyle/>
          <a:p>
            <a:pPr algn="l"/>
            <a:r>
              <a:rPr lang="tr-TR" sz="3600" b="1" dirty="0">
                <a:solidFill>
                  <a:schemeClr val="tx2">
                    <a:lumMod val="75000"/>
                  </a:schemeClr>
                </a:solidFill>
              </a:rPr>
              <a:t>Aydınlatmanın Amacı nedir? </a:t>
            </a:r>
            <a:r>
              <a:rPr lang="tr-TR" sz="3200" b="1" dirty="0" smtClean="0"/>
              <a:t/>
            </a:r>
            <a:br>
              <a:rPr lang="tr-TR" sz="3200" b="1" dirty="0" smtClean="0"/>
            </a:br>
            <a:r>
              <a:rPr lang="tr-TR" sz="3200" dirty="0"/>
              <a:t/>
            </a:r>
            <a:br>
              <a:rPr lang="tr-TR" sz="3200" dirty="0"/>
            </a:br>
            <a:endParaRPr lang="tr-TR" sz="3200" dirty="0"/>
          </a:p>
        </p:txBody>
      </p:sp>
      <p:sp>
        <p:nvSpPr>
          <p:cNvPr id="3" name="Subtitle 2"/>
          <p:cNvSpPr>
            <a:spLocks noGrp="1"/>
          </p:cNvSpPr>
          <p:nvPr>
            <p:ph type="subTitle" idx="1"/>
          </p:nvPr>
        </p:nvSpPr>
        <p:spPr>
          <a:xfrm>
            <a:off x="395536" y="1484784"/>
            <a:ext cx="8136904" cy="3433936"/>
          </a:xfrm>
        </p:spPr>
        <p:txBody>
          <a:bodyPr>
            <a:noAutofit/>
          </a:bodyPr>
          <a:lstStyle/>
          <a:p>
            <a:pPr algn="l"/>
            <a:r>
              <a:rPr lang="tr-TR" dirty="0">
                <a:solidFill>
                  <a:schemeClr val="tx2">
                    <a:lumMod val="60000"/>
                    <a:lumOff val="40000"/>
                  </a:schemeClr>
                </a:solidFill>
              </a:rPr>
              <a:t>Temel amacı insan hayatının her anında “Okulda, Hastanede, Yolda, Ofiste, Mutfakta, Fabrikada ve Çevresinde”  iyi görmesini sağlamaktır. Bunun yanında farklı amaçlar içinde kullanılmaktadır örneğin, Bahçe duvarı aydınlatması, heykel-tablo aydınlatması, bina dışı duvar boyama gibi. </a:t>
            </a:r>
          </a:p>
          <a:p>
            <a:pPr algn="l"/>
            <a:endParaRPr lang="tr-TR" dirty="0">
              <a:solidFill>
                <a:schemeClr val="tx1"/>
              </a:solidFill>
            </a:endParaRPr>
          </a:p>
        </p:txBody>
      </p:sp>
    </p:spTree>
    <p:extLst>
      <p:ext uri="{BB962C8B-B14F-4D97-AF65-F5344CB8AC3E}">
        <p14:creationId xmlns:p14="http://schemas.microsoft.com/office/powerpoint/2010/main" val="40627990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55576" y="3717032"/>
            <a:ext cx="7094305" cy="2699809"/>
          </a:xfrm>
        </p:spPr>
      </p:pic>
      <p:sp>
        <p:nvSpPr>
          <p:cNvPr id="2" name="Title 1"/>
          <p:cNvSpPr>
            <a:spLocks noGrp="1"/>
          </p:cNvSpPr>
          <p:nvPr>
            <p:ph type="title"/>
          </p:nvPr>
        </p:nvSpPr>
        <p:spPr>
          <a:xfrm>
            <a:off x="395536" y="332656"/>
            <a:ext cx="8445624" cy="3490876"/>
          </a:xfrm>
        </p:spPr>
        <p:txBody>
          <a:bodyPr>
            <a:noAutofit/>
          </a:bodyPr>
          <a:lstStyle/>
          <a:p>
            <a:pPr algn="l"/>
            <a:r>
              <a:rPr lang="tr-TR" sz="2800" dirty="0">
                <a:solidFill>
                  <a:schemeClr val="bg2">
                    <a:lumMod val="25000"/>
                  </a:schemeClr>
                </a:solidFill>
              </a:rPr>
              <a:t>Işık Nedir</a:t>
            </a:r>
            <a:r>
              <a:rPr lang="tr-TR" sz="2800" dirty="0" smtClean="0">
                <a:solidFill>
                  <a:schemeClr val="bg2">
                    <a:lumMod val="25000"/>
                  </a:schemeClr>
                </a:solidFill>
              </a:rPr>
              <a:t>?</a:t>
            </a:r>
            <a:r>
              <a:rPr lang="tr-TR" sz="2400" b="1" dirty="0" smtClean="0">
                <a:solidFill>
                  <a:schemeClr val="bg2">
                    <a:lumMod val="25000"/>
                  </a:schemeClr>
                </a:solidFill>
              </a:rPr>
              <a:t/>
            </a:r>
            <a:br>
              <a:rPr lang="tr-TR" sz="2400" b="1" dirty="0" smtClean="0">
                <a:solidFill>
                  <a:schemeClr val="bg2">
                    <a:lumMod val="25000"/>
                  </a:schemeClr>
                </a:solidFill>
              </a:rPr>
            </a:br>
            <a:r>
              <a:rPr lang="tr-TR" sz="2000" dirty="0"/>
              <a:t/>
            </a:r>
            <a:br>
              <a:rPr lang="tr-TR" sz="2000" dirty="0"/>
            </a:br>
            <a:r>
              <a:rPr lang="tr-TR" sz="2400" b="0" dirty="0"/>
              <a:t>Güneş, Ay veya aydınlatma araçlarından yayılan ışımanın direkt olarak veya cisimlere çarparak görülmesine sebep olan olgudur. Diğer bir tanımı ise uzayda ışık hızı (300,000km/sn) ile yayılan bir tür dalgadır. Ve bu dalgalar dalga boyu ve frekanslarla ifade edilir. İnsanların görebildikleri dalga boyu 400 ile 800nm arasındadır</a:t>
            </a:r>
            <a:r>
              <a:rPr lang="tr-TR" sz="2800" b="0" dirty="0"/>
              <a:t>. </a:t>
            </a:r>
          </a:p>
        </p:txBody>
      </p:sp>
    </p:spTree>
    <p:extLst>
      <p:ext uri="{BB962C8B-B14F-4D97-AF65-F5344CB8AC3E}">
        <p14:creationId xmlns:p14="http://schemas.microsoft.com/office/powerpoint/2010/main" val="6698171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1520" y="3140968"/>
            <a:ext cx="8732593" cy="2664296"/>
          </a:xfrm>
        </p:spPr>
      </p:pic>
      <p:sp>
        <p:nvSpPr>
          <p:cNvPr id="2" name="Title 1"/>
          <p:cNvSpPr>
            <a:spLocks noGrp="1"/>
          </p:cNvSpPr>
          <p:nvPr>
            <p:ph type="title"/>
          </p:nvPr>
        </p:nvSpPr>
        <p:spPr>
          <a:xfrm>
            <a:off x="395536" y="0"/>
            <a:ext cx="8229600" cy="3501008"/>
          </a:xfrm>
        </p:spPr>
        <p:txBody>
          <a:bodyPr>
            <a:normAutofit/>
          </a:bodyPr>
          <a:lstStyle/>
          <a:p>
            <a:pPr algn="l"/>
            <a:r>
              <a:rPr lang="tr-TR" sz="2400" dirty="0">
                <a:solidFill>
                  <a:schemeClr val="tx1"/>
                </a:solidFill>
              </a:rPr>
              <a:t>Gözün Spektral Duyarlılığı nedir</a:t>
            </a:r>
            <a:r>
              <a:rPr lang="tr-TR" sz="2400" dirty="0" smtClean="0">
                <a:solidFill>
                  <a:schemeClr val="tx1"/>
                </a:solidFill>
              </a:rPr>
              <a:t>?</a:t>
            </a:r>
            <a:br>
              <a:rPr lang="tr-TR" sz="2400" dirty="0" smtClean="0">
                <a:solidFill>
                  <a:schemeClr val="tx1"/>
                </a:solidFill>
              </a:rPr>
            </a:br>
            <a:r>
              <a:rPr lang="tr-TR" sz="2400" dirty="0">
                <a:solidFill>
                  <a:schemeClr val="tx1"/>
                </a:solidFill>
              </a:rPr>
              <a:t/>
            </a:r>
            <a:br>
              <a:rPr lang="tr-TR" sz="2400" dirty="0">
                <a:solidFill>
                  <a:schemeClr val="tx1"/>
                </a:solidFill>
              </a:rPr>
            </a:br>
            <a:r>
              <a:rPr lang="tr-TR" sz="2000" dirty="0" smtClean="0"/>
              <a:t>Gündüz </a:t>
            </a:r>
            <a:r>
              <a:rPr lang="tr-TR" sz="2000" dirty="0"/>
              <a:t>parlaklığındaki renk ile gece karanlığındaki aynı renk göz tarafından farklı algılanır. Şöyle ki,  10 cd/m2 den büyük parıltıda gündüz (fotopik) görme, 0.01 cd/m2 den küçük parıltıda gece (skotopik) görme, bunların arasında karma (mezopik) görme. Gündüz görmede 555 nm’de (sarı-yeşil </a:t>
            </a:r>
            <a:r>
              <a:rPr lang="tr-TR" sz="2000" dirty="0" smtClean="0"/>
              <a:t>renk) maksimum </a:t>
            </a:r>
            <a:r>
              <a:rPr lang="tr-TR" sz="2000" dirty="0"/>
              <a:t>duyarlılık.</a:t>
            </a:r>
          </a:p>
        </p:txBody>
      </p:sp>
    </p:spTree>
    <p:extLst>
      <p:ext uri="{BB962C8B-B14F-4D97-AF65-F5344CB8AC3E}">
        <p14:creationId xmlns:p14="http://schemas.microsoft.com/office/powerpoint/2010/main" val="25429484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5076056" y="3356992"/>
            <a:ext cx="3308176" cy="2929654"/>
          </a:xfrm>
        </p:spPr>
      </p:pic>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39552" y="3861048"/>
            <a:ext cx="4038600" cy="1790848"/>
          </a:xfrm>
        </p:spPr>
      </p:pic>
      <p:sp>
        <p:nvSpPr>
          <p:cNvPr id="2" name="Title 1"/>
          <p:cNvSpPr>
            <a:spLocks noGrp="1"/>
          </p:cNvSpPr>
          <p:nvPr>
            <p:ph type="title"/>
          </p:nvPr>
        </p:nvSpPr>
        <p:spPr>
          <a:xfrm>
            <a:off x="467544" y="188640"/>
            <a:ext cx="8229600" cy="3140968"/>
          </a:xfrm>
        </p:spPr>
        <p:txBody>
          <a:bodyPr>
            <a:normAutofit/>
          </a:bodyPr>
          <a:lstStyle/>
          <a:p>
            <a:pPr algn="l"/>
            <a:r>
              <a:rPr lang="tr-TR" sz="3200" dirty="0">
                <a:solidFill>
                  <a:schemeClr val="tx1">
                    <a:lumMod val="95000"/>
                  </a:schemeClr>
                </a:solidFill>
              </a:rPr>
              <a:t>Işık Akısı nedir?</a:t>
            </a:r>
            <a:br>
              <a:rPr lang="tr-TR" sz="3200" dirty="0">
                <a:solidFill>
                  <a:schemeClr val="tx1">
                    <a:lumMod val="95000"/>
                  </a:schemeClr>
                </a:solidFill>
              </a:rPr>
            </a:br>
            <a:r>
              <a:rPr lang="tr-TR" sz="3200" dirty="0" smtClean="0"/>
              <a:t>Işık </a:t>
            </a:r>
            <a:r>
              <a:rPr lang="tr-TR" sz="3200" dirty="0"/>
              <a:t>kaynağı tarafından yayılan ışınımın, insan gözü tarafından gündüz (fotopik) algıladığı enerji miktarıdır. Birimi Lumen (Lm) olarak ifade edilir.  </a:t>
            </a:r>
            <a:br>
              <a:rPr lang="tr-TR" sz="3200" dirty="0"/>
            </a:br>
            <a:endParaRPr lang="tr-TR" sz="3200" dirty="0"/>
          </a:p>
        </p:txBody>
      </p:sp>
    </p:spTree>
    <p:extLst>
      <p:ext uri="{BB962C8B-B14F-4D97-AF65-F5344CB8AC3E}">
        <p14:creationId xmlns:p14="http://schemas.microsoft.com/office/powerpoint/2010/main" val="16410519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47664" y="2564904"/>
            <a:ext cx="6354062" cy="3715269"/>
          </a:xfrm>
        </p:spPr>
      </p:pic>
      <p:sp>
        <p:nvSpPr>
          <p:cNvPr id="2" name="Title 1"/>
          <p:cNvSpPr>
            <a:spLocks noGrp="1"/>
          </p:cNvSpPr>
          <p:nvPr>
            <p:ph type="title"/>
          </p:nvPr>
        </p:nvSpPr>
        <p:spPr>
          <a:xfrm>
            <a:off x="457200" y="274638"/>
            <a:ext cx="8229600" cy="2794322"/>
          </a:xfrm>
        </p:spPr>
        <p:txBody>
          <a:bodyPr>
            <a:normAutofit fontScale="90000"/>
          </a:bodyPr>
          <a:lstStyle/>
          <a:p>
            <a:pPr algn="l"/>
            <a:r>
              <a:rPr lang="tr-TR" sz="3600" dirty="0"/>
              <a:t>Etkinlik Faktörü Nedir</a:t>
            </a:r>
            <a:r>
              <a:rPr lang="tr-TR" sz="3600" dirty="0" smtClean="0"/>
              <a:t>?</a:t>
            </a:r>
            <a:r>
              <a:rPr lang="tr-TR" sz="3600" b="1" dirty="0" smtClean="0"/>
              <a:t/>
            </a:r>
            <a:br>
              <a:rPr lang="tr-TR" sz="3600" b="1" dirty="0" smtClean="0"/>
            </a:br>
            <a:r>
              <a:rPr lang="tr-TR" sz="3200" b="0" dirty="0"/>
              <a:t/>
            </a:r>
            <a:br>
              <a:rPr lang="tr-TR" sz="3200" b="0" dirty="0"/>
            </a:br>
            <a:r>
              <a:rPr lang="tr-TR" sz="3100" b="0" dirty="0" smtClean="0"/>
              <a:t>Işık </a:t>
            </a:r>
            <a:r>
              <a:rPr lang="tr-TR" sz="3100" b="0" dirty="0"/>
              <a:t>kaynağının sağladığı birim Lumen (lm) başına harcadığı elektriksel enerjidir(Watt). </a:t>
            </a:r>
            <a:br>
              <a:rPr lang="tr-TR" sz="3100" b="0" dirty="0"/>
            </a:br>
            <a:r>
              <a:rPr lang="tr-TR" sz="3100" b="0" dirty="0"/>
              <a:t>Etkinlik Faktörü = Lm/W . </a:t>
            </a:r>
            <a:r>
              <a:rPr lang="tr-TR" sz="3200" dirty="0"/>
              <a:t/>
            </a:r>
            <a:br>
              <a:rPr lang="tr-TR" sz="3200" dirty="0"/>
            </a:br>
            <a:endParaRPr lang="tr-TR" sz="3200" dirty="0"/>
          </a:p>
        </p:txBody>
      </p:sp>
    </p:spTree>
    <p:extLst>
      <p:ext uri="{BB962C8B-B14F-4D97-AF65-F5344CB8AC3E}">
        <p14:creationId xmlns:p14="http://schemas.microsoft.com/office/powerpoint/2010/main" val="2223063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12777"/>
            <a:ext cx="7772400" cy="1440159"/>
          </a:xfrm>
        </p:spPr>
        <p:txBody>
          <a:bodyPr>
            <a:normAutofit fontScale="90000"/>
          </a:bodyPr>
          <a:lstStyle/>
          <a:p>
            <a:r>
              <a:rPr lang="tr-TR" b="1" dirty="0"/>
              <a:t>Işık Şiddeti Nedir?</a:t>
            </a:r>
            <a:r>
              <a:rPr lang="tr-TR" dirty="0"/>
              <a:t/>
            </a:r>
            <a:br>
              <a:rPr lang="tr-TR" dirty="0"/>
            </a:br>
            <a:endParaRPr lang="tr-TR" dirty="0"/>
          </a:p>
        </p:txBody>
      </p:sp>
      <p:sp>
        <p:nvSpPr>
          <p:cNvPr id="3" name="Subtitle 2"/>
          <p:cNvSpPr>
            <a:spLocks noGrp="1"/>
          </p:cNvSpPr>
          <p:nvPr>
            <p:ph type="subTitle" idx="1"/>
          </p:nvPr>
        </p:nvSpPr>
        <p:spPr>
          <a:xfrm>
            <a:off x="755576" y="2852936"/>
            <a:ext cx="7488832" cy="2785864"/>
          </a:xfrm>
        </p:spPr>
        <p:txBody>
          <a:bodyPr/>
          <a:lstStyle/>
          <a:p>
            <a:pPr algn="l"/>
            <a:r>
              <a:rPr lang="tr-TR" dirty="0">
                <a:solidFill>
                  <a:schemeClr val="tx2">
                    <a:lumMod val="75000"/>
                  </a:schemeClr>
                </a:solidFill>
              </a:rPr>
              <a:t>Noktasal bir ışık kaynağının herhangi bir doğrultusundaki ortalama ışık şiddeti, </a:t>
            </a:r>
            <a:r>
              <a:rPr lang="tr-TR" u="sng" dirty="0" smtClean="0">
                <a:solidFill>
                  <a:schemeClr val="tx2">
                    <a:lumMod val="75000"/>
                  </a:schemeClr>
                </a:solidFill>
              </a:rPr>
              <a:t>candela</a:t>
            </a:r>
            <a:r>
              <a:rPr lang="tr-TR" dirty="0" smtClean="0">
                <a:solidFill>
                  <a:schemeClr val="tx2">
                    <a:lumMod val="75000"/>
                  </a:schemeClr>
                </a:solidFill>
              </a:rPr>
              <a:t> </a:t>
            </a:r>
            <a:r>
              <a:rPr lang="tr-TR" dirty="0">
                <a:solidFill>
                  <a:schemeClr val="tx2">
                    <a:lumMod val="75000"/>
                  </a:schemeClr>
                </a:solidFill>
              </a:rPr>
              <a:t>ile ifade edilen ve “cd” kısaltması kullanan birimdir. Eskiden “mum” olarak bilinen birim idi. </a:t>
            </a:r>
          </a:p>
          <a:p>
            <a:pPr algn="l"/>
            <a:endParaRPr lang="tr-TR" dirty="0"/>
          </a:p>
        </p:txBody>
      </p:sp>
    </p:spTree>
    <p:extLst>
      <p:ext uri="{BB962C8B-B14F-4D97-AF65-F5344CB8AC3E}">
        <p14:creationId xmlns:p14="http://schemas.microsoft.com/office/powerpoint/2010/main" val="4252745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6632"/>
            <a:ext cx="7772400" cy="4464495"/>
          </a:xfrm>
        </p:spPr>
        <p:txBody>
          <a:bodyPr>
            <a:normAutofit/>
          </a:bodyPr>
          <a:lstStyle/>
          <a:p>
            <a:pPr algn="l"/>
            <a:r>
              <a:rPr lang="tr-TR" sz="3600" b="1" dirty="0">
                <a:solidFill>
                  <a:schemeClr val="tx2">
                    <a:lumMod val="75000"/>
                  </a:schemeClr>
                </a:solidFill>
              </a:rPr>
              <a:t>Aydınlık Düzeyi ve Seviyesi Nedir</a:t>
            </a:r>
            <a:r>
              <a:rPr lang="tr-TR" sz="3600" b="1" dirty="0" smtClean="0">
                <a:solidFill>
                  <a:schemeClr val="tx2">
                    <a:lumMod val="75000"/>
                  </a:schemeClr>
                </a:solidFill>
              </a:rPr>
              <a:t>?</a:t>
            </a:r>
            <a:br>
              <a:rPr lang="tr-TR" sz="3600" b="1" dirty="0" smtClean="0">
                <a:solidFill>
                  <a:schemeClr val="tx2">
                    <a:lumMod val="75000"/>
                  </a:schemeClr>
                </a:solidFill>
              </a:rPr>
            </a:br>
            <a:r>
              <a:rPr lang="tr-TR" sz="3600" dirty="0"/>
              <a:t/>
            </a:r>
            <a:br>
              <a:rPr lang="tr-TR" sz="3600" dirty="0"/>
            </a:br>
            <a:r>
              <a:rPr lang="tr-TR" sz="2400" b="0" dirty="0" smtClean="0"/>
              <a:t>Birim </a:t>
            </a:r>
            <a:r>
              <a:rPr lang="tr-TR" sz="2400" b="0" dirty="0"/>
              <a:t>alana düşen toplam ışık akısı o yüzeyin aydınlık düzeyi olarak tanımlanır ve birimi Lux’dur.  Lux=Lumen/m2. Yaşam alanlarının kullanım amacına uygun minimum aydınlık düzeyi seviyeleri tablo haline getirilmiştir. </a:t>
            </a:r>
            <a:r>
              <a:rPr lang="tr-TR" sz="3200" b="0" dirty="0"/>
              <a:t/>
            </a:r>
            <a:br>
              <a:rPr lang="tr-TR" sz="3200" b="0" dirty="0"/>
            </a:br>
            <a:endParaRPr lang="tr-TR" sz="3200" b="0" dirty="0"/>
          </a:p>
        </p:txBody>
      </p:sp>
      <p:sp>
        <p:nvSpPr>
          <p:cNvPr id="3" name="Subtitle 2"/>
          <p:cNvSpPr>
            <a:spLocks noGrp="1"/>
          </p:cNvSpPr>
          <p:nvPr>
            <p:ph type="subTitle" idx="1"/>
          </p:nvPr>
        </p:nvSpPr>
        <p:spPr>
          <a:xfrm flipV="1">
            <a:off x="1371600" y="5949279"/>
            <a:ext cx="6400800" cy="45719"/>
          </a:xfrm>
        </p:spPr>
        <p:txBody>
          <a:bodyPr>
            <a:normAutofit fontScale="25000" lnSpcReduction="20000"/>
          </a:bodyPr>
          <a:lstStyle/>
          <a:p>
            <a:endParaRPr lang="tr-TR" dirty="0" smtClean="0"/>
          </a:p>
          <a:p>
            <a:endParaRPr lang="tr-TR" dirty="0"/>
          </a:p>
          <a:p>
            <a:endParaRPr lang="tr-TR" dirty="0"/>
          </a:p>
        </p:txBody>
      </p:sp>
    </p:spTree>
    <p:extLst>
      <p:ext uri="{BB962C8B-B14F-4D97-AF65-F5344CB8AC3E}">
        <p14:creationId xmlns:p14="http://schemas.microsoft.com/office/powerpoint/2010/main" val="177978623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131</TotalTime>
  <Words>231</Words>
  <Application>Microsoft Office PowerPoint</Application>
  <PresentationFormat>On-screen Show (4:3)</PresentationFormat>
  <Paragraphs>41</Paragraphs>
  <Slides>18</Slides>
  <Notes>1</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Concourse</vt:lpstr>
      <vt:lpstr>ELEKTRİKSEL ALAN PROJESİ  </vt:lpstr>
      <vt:lpstr>Aydınlatma Nedir?   Tüm yaşam alanlarında görmemizi sağlayan ışık kaynağının ortaya çıkardığı görselliktir.   </vt:lpstr>
      <vt:lpstr>Aydınlatmanın Amacı nedir?   </vt:lpstr>
      <vt:lpstr>Işık Nedir?  Güneş, Ay veya aydınlatma araçlarından yayılan ışımanın direkt olarak veya cisimlere çarparak görülmesine sebep olan olgudur. Diğer bir tanımı ise uzayda ışık hızı (300,000km/sn) ile yayılan bir tür dalgadır. Ve bu dalgalar dalga boyu ve frekanslarla ifade edilir. İnsanların görebildikleri dalga boyu 400 ile 800nm arasındadır. </vt:lpstr>
      <vt:lpstr>Gözün Spektral Duyarlılığı nedir?  Gündüz parlaklığındaki renk ile gece karanlığındaki aynı renk göz tarafından farklı algılanır. Şöyle ki,  10 cd/m2 den büyük parıltıda gündüz (fotopik) görme, 0.01 cd/m2 den küçük parıltıda gece (skotopik) görme, bunların arasında karma (mezopik) görme. Gündüz görmede 555 nm’de (sarı-yeşil renk) maksimum duyarlılık.</vt:lpstr>
      <vt:lpstr>Işık Akısı nedir? Işık kaynağı tarafından yayılan ışınımın, insan gözü tarafından gündüz (fotopik) algıladığı enerji miktarıdır. Birimi Lumen (Lm) olarak ifade edilir.   </vt:lpstr>
      <vt:lpstr>Etkinlik Faktörü Nedir?  Işık kaynağının sağladığı birim Lumen (lm) başına harcadığı elektriksel enerjidir(Watt).  Etkinlik Faktörü = Lm/W .  </vt:lpstr>
      <vt:lpstr>Işık Şiddeti Nedir? </vt:lpstr>
      <vt:lpstr>Aydınlık Düzeyi ve Seviyesi Nedir?  Birim alana düşen toplam ışık akısı o yüzeyin aydınlık düzeyi olarak tanımlanır ve birimi Lux’dur.  Lux=Lumen/m2. Yaşam alanlarının kullanım amacına uygun minimum aydınlık düzeyi seviyeleri tablo haline getirilmiştir.  </vt:lpstr>
      <vt:lpstr>Aydınlık Düzeyi Tablosu </vt:lpstr>
      <vt:lpstr>Parıltı Nedir?  Bir ışık kaynağından herhangi bir cisim üzerine gelen ışığın aynı cisim tarafından parıltı şeklinde her doğrultuda yayılmasıdır. Bu yayılma cisimleri görmemizi sağlar.  </vt:lpstr>
      <vt:lpstr>Temel Aydınlatma Büyüklükleri Nelerdir? </vt:lpstr>
      <vt:lpstr>Aydınlatmada Enerji Verimliliği?  Aydınlatmada enerji tasarrufu, görsel konfordan ödün vermeden, gerekli en az aydınlık şiddetlerinin sağlanması ile elde edilir. Bunun için öncelikle düşük verimli ışık kaynakları yerine yüksek verimli ışık kaynakları kullanılmalıdır. Örneğin klasik bir ampulü az enerji kullanan bir ampulle değiştirmek enerji tüketimini % 80 civarında azaltabilmektedir.  </vt:lpstr>
      <vt:lpstr>Toplam enerji tüketiminde Aydınlatmanın payı %20 dir.  </vt:lpstr>
      <vt:lpstr>Aydınlatmada Enerji Tasarrufu Nedir?  Aydınlatmada tasarruf, lamba söndürerek değil, görme yeteneği ve görsel konfordan ödün vermeden, gerekli minimum seviyede aydınlık düzeylerinin yaratılması ile sağlanır. En yüksek enerji tasarruf değerlerine ulaşılması amaçlanırken, güvenlik ve konfor koşulları açısından gerekli olan aydınlatma kalitesinin tehlikeye sokulmamasına dikkat edilmelidir. </vt:lpstr>
      <vt:lpstr>Enerji Tasarruflu ve Kaliteli Aydınlatmanın Yolları Nelerdir?  </vt:lpstr>
      <vt:lpstr>Aydınlatmada Verimlilik </vt:lpstr>
      <vt:lpstr>Bölüm Sonu!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13</cp:revision>
  <dcterms:created xsi:type="dcterms:W3CDTF">2019-07-15T05:42:24Z</dcterms:created>
  <dcterms:modified xsi:type="dcterms:W3CDTF">2019-07-15T07:54:06Z</dcterms:modified>
</cp:coreProperties>
</file>