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54000" cy="54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9F73AB-48F6-DB91-3100-42CDA935BE3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Alt Başlık 2">
            <a:extLst>
              <a:ext uri="{FF2B5EF4-FFF2-40B4-BE49-F238E27FC236}">
                <a16:creationId xmlns:a16="http://schemas.microsoft.com/office/drawing/2014/main" id="{69ED203F-0E29-0F95-523B-704B7CEA72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a:extLst>
              <a:ext uri="{FF2B5EF4-FFF2-40B4-BE49-F238E27FC236}">
                <a16:creationId xmlns:a16="http://schemas.microsoft.com/office/drawing/2014/main" id="{8DD52CE1-E2DE-7B18-4C6B-FDBF74254ECA}"/>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5" name="Alt Bilgi Yer Tutucusu 4">
            <a:extLst>
              <a:ext uri="{FF2B5EF4-FFF2-40B4-BE49-F238E27FC236}">
                <a16:creationId xmlns:a16="http://schemas.microsoft.com/office/drawing/2014/main" id="{6AD85E19-075B-98A8-C07A-7E8B6F45CE32}"/>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B28EBC59-AE2C-3FE6-97E5-B4B543686752}"/>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2954576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FD32BD-4AFC-8A82-283D-3F35CE3E6CCB}"/>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BFAEFC92-6B50-9902-F69D-FA80C8B85DB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48B793B4-3618-4249-6394-349E70DF4B54}"/>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5" name="Alt Bilgi Yer Tutucusu 4">
            <a:extLst>
              <a:ext uri="{FF2B5EF4-FFF2-40B4-BE49-F238E27FC236}">
                <a16:creationId xmlns:a16="http://schemas.microsoft.com/office/drawing/2014/main" id="{746DF795-02E4-AB8E-457E-2FB1C2ED9E6E}"/>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E224BCD6-2203-960D-30DF-382C39FEB7B0}"/>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1111006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87A8677-C3BF-65E7-CE60-433523D60C5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CF8169BD-4C9F-4651-BEB1-9F28099EF06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3EFE365D-1073-99E4-D320-7885513EDEC9}"/>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5" name="Alt Bilgi Yer Tutucusu 4">
            <a:extLst>
              <a:ext uri="{FF2B5EF4-FFF2-40B4-BE49-F238E27FC236}">
                <a16:creationId xmlns:a16="http://schemas.microsoft.com/office/drawing/2014/main" id="{1C9AABA4-F3AA-476A-8EBC-39502ABA3D08}"/>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7D9A4234-36CC-F6DE-3E5D-94EE74476C20}"/>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1001440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F58DAF-D1C7-E8CC-A7E6-0E06BFFE4A80}"/>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9ADE9570-FE37-076C-B72C-8613D6D802D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8B6A198F-9C78-263D-65A3-EBD96A337C03}"/>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5" name="Alt Bilgi Yer Tutucusu 4">
            <a:extLst>
              <a:ext uri="{FF2B5EF4-FFF2-40B4-BE49-F238E27FC236}">
                <a16:creationId xmlns:a16="http://schemas.microsoft.com/office/drawing/2014/main" id="{FC1BA182-E4B1-1E1E-24E1-A56B6DE3ACCE}"/>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61E4F956-7AF8-63BF-C5E8-BAC66D3C0773}"/>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429283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23BE7A-A789-7F51-920F-5102300CAB3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A0FA2D7A-4EE1-C2FF-031E-3FAD72716C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0A743A2-441F-6D1C-CD1C-DC4C329E73A0}"/>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5" name="Alt Bilgi Yer Tutucusu 4">
            <a:extLst>
              <a:ext uri="{FF2B5EF4-FFF2-40B4-BE49-F238E27FC236}">
                <a16:creationId xmlns:a16="http://schemas.microsoft.com/office/drawing/2014/main" id="{C571791D-0D29-BA56-F3D5-89F5348A2082}"/>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B29CC151-896C-BD3A-3AE8-F4F04D80B4D0}"/>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3389017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F46354-E76A-3A4D-067B-4042B99F5B62}"/>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96D63F15-40D0-0020-214C-5D9E29904CD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5DEDB462-3BCA-AE93-8D70-2937BAE883C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2D86EB29-7A06-8F1A-CFA2-937DCDAF8782}"/>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6" name="Alt Bilgi Yer Tutucusu 5">
            <a:extLst>
              <a:ext uri="{FF2B5EF4-FFF2-40B4-BE49-F238E27FC236}">
                <a16:creationId xmlns:a16="http://schemas.microsoft.com/office/drawing/2014/main" id="{D3BBD011-4CA9-DAC5-2D57-854593C0C82E}"/>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DB34F976-B66D-EC88-1DF7-756874BB76AB}"/>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876533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6C1DB0-DD0B-F0DA-2FE3-C6F598589466}"/>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35A21A44-7315-640A-1419-ACA6151754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EF9B61C-DEB6-458C-7D36-DB640EB7EDB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E12ADD84-F551-F30A-7732-162EA91776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C4C0CBD-25BF-5BFF-D2AD-B8CFD6DCC41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F59F34EA-6A80-CECB-E696-820E46F1ED2B}"/>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8" name="Alt Bilgi Yer Tutucusu 7">
            <a:extLst>
              <a:ext uri="{FF2B5EF4-FFF2-40B4-BE49-F238E27FC236}">
                <a16:creationId xmlns:a16="http://schemas.microsoft.com/office/drawing/2014/main" id="{D9D4659F-CCEF-B423-3E73-B03D6E2B5927}"/>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66BF677E-E6DA-77B8-F43D-5AC2DDC2B4E5}"/>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403475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F0C54A-DEED-FCC9-1436-2C41E79FD2E9}"/>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81396870-6E70-99CB-9E8B-BD7590F0EFCA}"/>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4" name="Alt Bilgi Yer Tutucusu 3">
            <a:extLst>
              <a:ext uri="{FF2B5EF4-FFF2-40B4-BE49-F238E27FC236}">
                <a16:creationId xmlns:a16="http://schemas.microsoft.com/office/drawing/2014/main" id="{23DBE503-19E2-9431-CBE9-8CA59E5D2348}"/>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E07850C8-7D3D-589A-ABED-56A60CB54CD2}"/>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4102079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577D90C-D046-2F6E-BC75-9B9C0CC9C0AB}"/>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3" name="Alt Bilgi Yer Tutucusu 2">
            <a:extLst>
              <a:ext uri="{FF2B5EF4-FFF2-40B4-BE49-F238E27FC236}">
                <a16:creationId xmlns:a16="http://schemas.microsoft.com/office/drawing/2014/main" id="{CD514D3D-0AC5-4AB0-50BA-0C1216994822}"/>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7DA260B2-B026-7145-EC7C-B4683FDFA25D}"/>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321656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AE74C1-CBBD-2AC7-A7C0-95E12D51128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86E90D3E-9FA4-696A-D2CB-55210E048C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811D40F5-82F5-E160-B491-A8DDEFC60E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0AE2645-FF9F-B677-64CD-ABCFE45DC5A5}"/>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6" name="Alt Bilgi Yer Tutucusu 5">
            <a:extLst>
              <a:ext uri="{FF2B5EF4-FFF2-40B4-BE49-F238E27FC236}">
                <a16:creationId xmlns:a16="http://schemas.microsoft.com/office/drawing/2014/main" id="{AA496FF1-CAC8-25F4-0625-25C453972D9E}"/>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185F4221-E627-08EC-C4EB-49C445727D5C}"/>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3882743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71E6A7-A4C8-B68F-23BA-63F4A4BAD2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29E59263-A4AE-4B30-45E8-8240F3471C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a:extLst>
              <a:ext uri="{FF2B5EF4-FFF2-40B4-BE49-F238E27FC236}">
                <a16:creationId xmlns:a16="http://schemas.microsoft.com/office/drawing/2014/main" id="{40DDC70D-770A-A16B-08B6-AB2F07206B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26EEC78-E86E-5C7D-6424-4A2ACA260E9A}"/>
              </a:ext>
            </a:extLst>
          </p:cNvPr>
          <p:cNvSpPr>
            <a:spLocks noGrp="1"/>
          </p:cNvSpPr>
          <p:nvPr>
            <p:ph type="dt" sz="half" idx="10"/>
          </p:nvPr>
        </p:nvSpPr>
        <p:spPr/>
        <p:txBody>
          <a:bodyPr/>
          <a:lstStyle/>
          <a:p>
            <a:fld id="{AF88ABA7-3E41-4D7E-A582-53D7A7A59F60}" type="datetimeFigureOut">
              <a:rPr lang="en-US" smtClean="0"/>
              <a:t>4/21/2025</a:t>
            </a:fld>
            <a:endParaRPr lang="en-US"/>
          </a:p>
        </p:txBody>
      </p:sp>
      <p:sp>
        <p:nvSpPr>
          <p:cNvPr id="6" name="Alt Bilgi Yer Tutucusu 5">
            <a:extLst>
              <a:ext uri="{FF2B5EF4-FFF2-40B4-BE49-F238E27FC236}">
                <a16:creationId xmlns:a16="http://schemas.microsoft.com/office/drawing/2014/main" id="{5FA7D852-5656-61C4-2724-72B0FB0FF37B}"/>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7385F2BD-F3A0-CED2-7C65-CA4DF9E1FCD2}"/>
              </a:ext>
            </a:extLst>
          </p:cNvPr>
          <p:cNvSpPr>
            <a:spLocks noGrp="1"/>
          </p:cNvSpPr>
          <p:nvPr>
            <p:ph type="sldNum" sz="quarter" idx="12"/>
          </p:nvPr>
        </p:nvSpPr>
        <p:spPr/>
        <p:txBody>
          <a:bodyPr/>
          <a:lstStyle/>
          <a:p>
            <a:fld id="{83000837-B0EA-4EF3-8C70-0443AA6EA84A}" type="slidenum">
              <a:rPr lang="en-US" smtClean="0"/>
              <a:t>‹#›</a:t>
            </a:fld>
            <a:endParaRPr lang="en-US"/>
          </a:p>
        </p:txBody>
      </p:sp>
    </p:spTree>
    <p:extLst>
      <p:ext uri="{BB962C8B-B14F-4D97-AF65-F5344CB8AC3E}">
        <p14:creationId xmlns:p14="http://schemas.microsoft.com/office/powerpoint/2010/main" val="43502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EBF636B-5E4F-A7AF-9ADC-34F2D0C163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EA4539AB-8D91-053D-737C-7793C22250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F847C521-3B69-8406-7C00-8BEEF05535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88ABA7-3E41-4D7E-A582-53D7A7A59F60}" type="datetimeFigureOut">
              <a:rPr lang="en-US" smtClean="0"/>
              <a:t>4/21/2025</a:t>
            </a:fld>
            <a:endParaRPr lang="en-US"/>
          </a:p>
        </p:txBody>
      </p:sp>
      <p:sp>
        <p:nvSpPr>
          <p:cNvPr id="5" name="Alt Bilgi Yer Tutucusu 4">
            <a:extLst>
              <a:ext uri="{FF2B5EF4-FFF2-40B4-BE49-F238E27FC236}">
                <a16:creationId xmlns:a16="http://schemas.microsoft.com/office/drawing/2014/main" id="{771044C7-38F7-0C84-7CDC-0E91A188A8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0BFF1145-1D8D-02C1-9BEB-833A7B7985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000837-B0EA-4EF3-8C70-0443AA6EA84A}" type="slidenum">
              <a:rPr lang="en-US" smtClean="0"/>
              <a:t>‹#›</a:t>
            </a:fld>
            <a:endParaRPr lang="en-US"/>
          </a:p>
        </p:txBody>
      </p:sp>
    </p:spTree>
    <p:extLst>
      <p:ext uri="{BB962C8B-B14F-4D97-AF65-F5344CB8AC3E}">
        <p14:creationId xmlns:p14="http://schemas.microsoft.com/office/powerpoint/2010/main" val="2828248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780586-854E-7F17-C737-6F108A849B9D}"/>
              </a:ext>
            </a:extLst>
          </p:cNvPr>
          <p:cNvSpPr>
            <a:spLocks noGrp="1"/>
          </p:cNvSpPr>
          <p:nvPr>
            <p:ph type="ctrTitle"/>
          </p:nvPr>
        </p:nvSpPr>
        <p:spPr>
          <a:xfrm>
            <a:off x="1957754" y="565646"/>
            <a:ext cx="8581292" cy="876292"/>
          </a:xfrm>
        </p:spPr>
        <p:txBody>
          <a:bodyPr>
            <a:normAutofit/>
          </a:bodyPr>
          <a:lstStyle/>
          <a:p>
            <a:r>
              <a:rPr lang="tr-CY" sz="4400" b="1" dirty="0">
                <a:solidFill>
                  <a:srgbClr val="990033"/>
                </a:solidFill>
                <a:latin typeface="Arial" panose="020B0604020202020204" pitchFamily="34" charset="0"/>
              </a:rPr>
              <a:t>Çalışanlar ile ilgili Bilgiler</a:t>
            </a:r>
            <a:endParaRPr lang="en-US" sz="4400" dirty="0">
              <a:solidFill>
                <a:srgbClr val="990033"/>
              </a:solidFill>
            </a:endParaRPr>
          </a:p>
        </p:txBody>
      </p:sp>
      <p:sp>
        <p:nvSpPr>
          <p:cNvPr id="3" name="Alt Başlık 2">
            <a:extLst>
              <a:ext uri="{FF2B5EF4-FFF2-40B4-BE49-F238E27FC236}">
                <a16:creationId xmlns:a16="http://schemas.microsoft.com/office/drawing/2014/main" id="{D92E10AA-D803-8292-30D4-AC4AF4333D74}"/>
              </a:ext>
            </a:extLst>
          </p:cNvPr>
          <p:cNvSpPr>
            <a:spLocks noGrp="1"/>
          </p:cNvSpPr>
          <p:nvPr>
            <p:ph type="subTitle" idx="1"/>
          </p:nvPr>
        </p:nvSpPr>
        <p:spPr>
          <a:xfrm>
            <a:off x="826477" y="2321447"/>
            <a:ext cx="10539046" cy="2895322"/>
          </a:xfrm>
        </p:spPr>
        <p:txBody>
          <a:bodyPr>
            <a:normAutofit/>
          </a:bodyPr>
          <a:lstStyle/>
          <a:p>
            <a:pPr marL="2601913" indent="-2601913">
              <a:lnSpc>
                <a:spcPct val="150000"/>
              </a:lnSpc>
              <a:spcAft>
                <a:spcPts val="800"/>
              </a:spcAft>
            </a:pPr>
            <a:r>
              <a:rPr lang="tr-TR" sz="2800" b="1" dirty="0">
                <a:solidFill>
                  <a:srgbClr val="C00000"/>
                </a:solidFill>
                <a:effectLst/>
                <a:latin typeface="Arial" panose="020B0604020202020204" pitchFamily="34" charset="0"/>
                <a:ea typeface="Calibri" panose="020F0502020204030204" pitchFamily="34" charset="0"/>
              </a:rPr>
              <a:t>İŞ KAZASI OLAYINDA YAPILMASI GEREKENLER </a:t>
            </a:r>
            <a:endParaRPr lang="tr-CY" sz="28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endParaRPr>
          </a:p>
          <a:p>
            <a:pPr marL="2601913" indent="-2601913" algn="l">
              <a:lnSpc>
                <a:spcPct val="150000"/>
              </a:lnSpc>
              <a:spcAft>
                <a:spcPts val="800"/>
              </a:spcAft>
            </a:pPr>
            <a:r>
              <a:rPr lang="tr-TR" sz="2800" b="1" dirty="0">
                <a:solidFill>
                  <a:srgbClr val="000099"/>
                </a:solidFill>
                <a:effectLst/>
                <a:latin typeface="Arial" panose="020B0604020202020204" pitchFamily="34" charset="0"/>
                <a:ea typeface="Calibri" panose="020F0502020204030204" pitchFamily="34" charset="0"/>
                <a:cs typeface="Times New Roman" panose="02020603050405020304" pitchFamily="18" charset="0"/>
              </a:rPr>
              <a:t>Yaşanan Kaza; </a:t>
            </a:r>
            <a:r>
              <a:rPr lang="tr-TR" sz="2800" dirty="0">
                <a:solidFill>
                  <a:srgbClr val="000099"/>
                </a:solidFill>
                <a:effectLst/>
                <a:latin typeface="Arial" panose="020B0604020202020204" pitchFamily="34" charset="0"/>
                <a:ea typeface="Calibri" panose="020F0502020204030204" pitchFamily="34" charset="0"/>
                <a:cs typeface="Times New Roman" panose="02020603050405020304" pitchFamily="18" charset="0"/>
              </a:rPr>
              <a:t>Kıb-Tek’e hizmet veren müteahhit,</a:t>
            </a:r>
            <a:r>
              <a:rPr lang="tr-CY" sz="2800" b="1" dirty="0">
                <a:solidFill>
                  <a:srgbClr val="000099"/>
                </a:solidFill>
                <a:latin typeface="Arial" panose="020B0604020202020204" pitchFamily="34" charset="0"/>
                <a:ea typeface="Calibri" panose="020F0502020204030204" pitchFamily="34" charset="0"/>
                <a:cs typeface="Times New Roman" panose="02020603050405020304" pitchFamily="18" charset="0"/>
              </a:rPr>
              <a:t> </a:t>
            </a:r>
            <a:r>
              <a:rPr lang="tr-TR" sz="2800" dirty="0">
                <a:solidFill>
                  <a:srgbClr val="000099"/>
                </a:solidFill>
                <a:effectLst/>
                <a:latin typeface="Arial" panose="020B0604020202020204" pitchFamily="34" charset="0"/>
                <a:ea typeface="Calibri" panose="020F0502020204030204" pitchFamily="34" charset="0"/>
                <a:cs typeface="Times New Roman" panose="02020603050405020304" pitchFamily="18" charset="0"/>
              </a:rPr>
              <a:t>Havai</a:t>
            </a:r>
            <a:r>
              <a:rPr lang="tr-CY" sz="2800" dirty="0">
                <a:solidFill>
                  <a:srgbClr val="000099"/>
                </a:solidFill>
                <a:effectLst/>
                <a:latin typeface="Arial" panose="020B0604020202020204" pitchFamily="34" charset="0"/>
                <a:ea typeface="Calibri" panose="020F0502020204030204" pitchFamily="34" charset="0"/>
                <a:cs typeface="Times New Roman" panose="02020603050405020304" pitchFamily="18" charset="0"/>
              </a:rPr>
              <a:t>i</a:t>
            </a:r>
            <a:r>
              <a:rPr lang="tr-TR" sz="2800" dirty="0">
                <a:solidFill>
                  <a:srgbClr val="000099"/>
                </a:solidFill>
                <a:effectLst/>
                <a:latin typeface="Arial" panose="020B0604020202020204" pitchFamily="34" charset="0"/>
                <a:ea typeface="Calibri" panose="020F0502020204030204" pitchFamily="34" charset="0"/>
                <a:cs typeface="Times New Roman" panose="02020603050405020304" pitchFamily="18" charset="0"/>
              </a:rPr>
              <a:t> hat yer</a:t>
            </a:r>
            <a:r>
              <a:rPr lang="tr-CY" sz="2800" dirty="0">
                <a:solidFill>
                  <a:srgbClr val="000099"/>
                </a:solidFill>
                <a:effectLst/>
                <a:latin typeface="Arial" panose="020B0604020202020204" pitchFamily="34" charset="0"/>
                <a:ea typeface="Calibri" panose="020F0502020204030204" pitchFamily="34" charset="0"/>
                <a:cs typeface="Times New Roman" panose="02020603050405020304" pitchFamily="18" charset="0"/>
              </a:rPr>
              <a:t> </a:t>
            </a:r>
            <a:r>
              <a:rPr lang="tr-TR" sz="2800" dirty="0">
                <a:solidFill>
                  <a:srgbClr val="000099"/>
                </a:solidFill>
                <a:effectLst/>
                <a:latin typeface="Arial" panose="020B0604020202020204" pitchFamily="34" charset="0"/>
                <a:ea typeface="Calibri" panose="020F0502020204030204" pitchFamily="34" charset="0"/>
                <a:cs typeface="Times New Roman" panose="02020603050405020304" pitchFamily="18" charset="0"/>
              </a:rPr>
              <a:t>değişikliği sırasında yaşanan ölümlü kaza.</a:t>
            </a:r>
            <a:endParaRPr lang="en-US" sz="28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Resim 4">
            <a:extLst>
              <a:ext uri="{FF2B5EF4-FFF2-40B4-BE49-F238E27FC236}">
                <a16:creationId xmlns:a16="http://schemas.microsoft.com/office/drawing/2014/main" id="{C9B6430F-2FE2-7078-22BB-5A34B9F7F5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340" y="448323"/>
            <a:ext cx="1731414" cy="1755800"/>
          </a:xfrm>
          <a:prstGeom prst="rect">
            <a:avLst/>
          </a:prstGeom>
        </p:spPr>
      </p:pic>
      <p:sp>
        <p:nvSpPr>
          <p:cNvPr id="6" name="Alt Başlık 2">
            <a:extLst>
              <a:ext uri="{FF2B5EF4-FFF2-40B4-BE49-F238E27FC236}">
                <a16:creationId xmlns:a16="http://schemas.microsoft.com/office/drawing/2014/main" id="{E088CBAF-69D1-B027-149C-E86043633A5F}"/>
              </a:ext>
            </a:extLst>
          </p:cNvPr>
          <p:cNvSpPr txBox="1">
            <a:spLocks/>
          </p:cNvSpPr>
          <p:nvPr/>
        </p:nvSpPr>
        <p:spPr>
          <a:xfrm>
            <a:off x="4185139" y="5705881"/>
            <a:ext cx="3305908" cy="78079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gn="l">
              <a:lnSpc>
                <a:spcPct val="100000"/>
              </a:lnSpc>
              <a:spcBef>
                <a:spcPts val="0"/>
              </a:spcBef>
              <a:spcAft>
                <a:spcPts val="600"/>
              </a:spcAft>
            </a:pPr>
            <a:r>
              <a:rPr lang="tr-CY" sz="1400" dirty="0">
                <a:latin typeface="Arial" panose="020B0604020202020204" pitchFamily="34" charset="0"/>
                <a:ea typeface="Calibri" panose="020F0502020204030204" pitchFamily="34" charset="0"/>
                <a:cs typeface="Arial" panose="020B0604020202020204" pitchFamily="34" charset="0"/>
              </a:rPr>
              <a:t>Ercan KÖSEOĞLU (İSG Uzmanı)</a:t>
            </a:r>
          </a:p>
          <a:p>
            <a:pPr marL="2601913" indent="-2601913" algn="l">
              <a:lnSpc>
                <a:spcPct val="150000"/>
              </a:lnSpc>
              <a:spcBef>
                <a:spcPts val="0"/>
              </a:spcBef>
            </a:pPr>
            <a:r>
              <a:rPr lang="tr-CY" sz="1400" dirty="0">
                <a:latin typeface="Arial" panose="020B0604020202020204" pitchFamily="34" charset="0"/>
                <a:ea typeface="Calibri" panose="020F0502020204030204" pitchFamily="34" charset="0"/>
                <a:cs typeface="Arial" panose="020B0604020202020204" pitchFamily="34" charset="0"/>
              </a:rPr>
              <a:t>Gürel ÇELEBİ (İSG Uzmanı)</a:t>
            </a:r>
          </a:p>
        </p:txBody>
      </p:sp>
      <p:sp>
        <p:nvSpPr>
          <p:cNvPr id="7" name="Alt Başlık 2">
            <a:extLst>
              <a:ext uri="{FF2B5EF4-FFF2-40B4-BE49-F238E27FC236}">
                <a16:creationId xmlns:a16="http://schemas.microsoft.com/office/drawing/2014/main" id="{CC7CEEB6-263C-4AFB-A322-268C5029AF38}"/>
              </a:ext>
            </a:extLst>
          </p:cNvPr>
          <p:cNvSpPr txBox="1">
            <a:spLocks/>
          </p:cNvSpPr>
          <p:nvPr/>
        </p:nvSpPr>
        <p:spPr>
          <a:xfrm>
            <a:off x="11365523" y="6222241"/>
            <a:ext cx="392723" cy="415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nSpc>
                <a:spcPct val="150000"/>
              </a:lnSpc>
              <a:spcAft>
                <a:spcPts val="800"/>
              </a:spcAft>
            </a:pPr>
            <a:r>
              <a:rPr lang="tr-CY" sz="1200" b="1" dirty="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1</a:t>
            </a:r>
            <a:endParaRPr lang="en-US" sz="1200" dirty="0">
              <a:solidFill>
                <a:schemeClr val="bg2">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0281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84A3AB-00AE-0AFF-A542-99AD22970F95}"/>
              </a:ext>
            </a:extLst>
          </p:cNvPr>
          <p:cNvSpPr>
            <a:spLocks noGrp="1"/>
          </p:cNvSpPr>
          <p:nvPr>
            <p:ph type="title"/>
          </p:nvPr>
        </p:nvSpPr>
        <p:spPr>
          <a:xfrm>
            <a:off x="1214469" y="420034"/>
            <a:ext cx="10515600" cy="619613"/>
          </a:xfrm>
        </p:spPr>
        <p:txBody>
          <a:bodyPr>
            <a:normAutofit/>
          </a:bodyPr>
          <a:lstStyle/>
          <a:p>
            <a:pPr marL="2601913" marR="0" lvl="0" indent="-2601913" defTabSz="914400" rtl="0" eaLnBrk="1" fontAlgn="auto" latinLnBrk="0" hangingPunct="1">
              <a:lnSpc>
                <a:spcPct val="150000"/>
              </a:lnSpc>
              <a:spcBef>
                <a:spcPts val="1000"/>
              </a:spcBef>
              <a:spcAft>
                <a:spcPts val="800"/>
              </a:spcAft>
              <a:tabLst/>
              <a:defRPr/>
            </a:pPr>
            <a:r>
              <a:rPr kumimoji="0" lang="tr-TR" sz="1600" b="1"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Yaşanan Kaza; </a:t>
            </a:r>
            <a:r>
              <a:rPr kumimoji="0" lang="tr-TR" sz="1600" b="0"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Kıb-Tek’e hizmet veren müteahhit,</a:t>
            </a:r>
            <a:r>
              <a:rPr kumimoji="0" lang="tr-CY" sz="1600" b="1"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tr-TR" sz="1600" b="0"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Havai</a:t>
            </a:r>
            <a:r>
              <a:rPr kumimoji="0" lang="tr-CY" sz="1600" b="0"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i</a:t>
            </a:r>
            <a:r>
              <a:rPr kumimoji="0" lang="tr-TR" sz="1600" b="0"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 hat yer</a:t>
            </a:r>
            <a:r>
              <a:rPr kumimoji="0" lang="tr-CY" sz="1600" b="0"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tr-TR" sz="1600" b="0" i="0" u="none" strike="noStrike" kern="1200" cap="none" spc="0" normalizeH="0" baseline="0" noProof="0" dirty="0">
                <a:ln>
                  <a:noFill/>
                </a:ln>
                <a:solidFill>
                  <a:srgbClr val="0000CC"/>
                </a:solidFill>
                <a:effectLst/>
                <a:uLnTx/>
                <a:uFillTx/>
                <a:latin typeface="Arial" panose="020B0604020202020204" pitchFamily="34" charset="0"/>
                <a:ea typeface="Calibri" panose="020F0502020204030204" pitchFamily="34" charset="0"/>
                <a:cs typeface="Times New Roman" panose="02020603050405020304" pitchFamily="18" charset="0"/>
              </a:rPr>
              <a:t>değişikliği sırasında yaşanan ölümlü kaza</a:t>
            </a:r>
            <a:r>
              <a:rPr kumimoji="0" lang="tr-TR"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t>
            </a:r>
            <a:endParaRPr lang="en-US" sz="1600" dirty="0"/>
          </a:p>
        </p:txBody>
      </p:sp>
      <p:sp>
        <p:nvSpPr>
          <p:cNvPr id="3" name="İçerik Yer Tutucusu 2">
            <a:extLst>
              <a:ext uri="{FF2B5EF4-FFF2-40B4-BE49-F238E27FC236}">
                <a16:creationId xmlns:a16="http://schemas.microsoft.com/office/drawing/2014/main" id="{C843BF61-14B1-8565-DA4B-DE4BFE96D34B}"/>
              </a:ext>
            </a:extLst>
          </p:cNvPr>
          <p:cNvSpPr>
            <a:spLocks noGrp="1"/>
          </p:cNvSpPr>
          <p:nvPr>
            <p:ph idx="1"/>
          </p:nvPr>
        </p:nvSpPr>
        <p:spPr>
          <a:xfrm>
            <a:off x="838201" y="1316021"/>
            <a:ext cx="7215554" cy="4660989"/>
          </a:xfrm>
        </p:spPr>
        <p:txBody>
          <a:bodyPr>
            <a:normAutofit fontScale="92500"/>
          </a:bodyPr>
          <a:lstStyle/>
          <a:p>
            <a:pPr>
              <a:lnSpc>
                <a:spcPct val="150000"/>
              </a:lnSpc>
              <a:spcAft>
                <a:spcPts val="800"/>
              </a:spcAft>
            </a:pPr>
            <a:r>
              <a:rPr lang="tr-TR" sz="2800" dirty="0">
                <a:effectLst/>
                <a:latin typeface="Arial" panose="020B0604020202020204" pitchFamily="34" charset="0"/>
                <a:ea typeface="Calibri" panose="020F0502020204030204" pitchFamily="34" charset="0"/>
                <a:cs typeface="Times New Roman" panose="02020603050405020304" pitchFamily="18" charset="0"/>
              </a:rPr>
              <a:t>Kıb-Tek’in başka bir firmadan hizmet aldığı, havai hatların kaydırılması sırasında </a:t>
            </a:r>
            <a:r>
              <a:rPr lang="tr-TR" sz="2800" b="1" dirty="0">
                <a:effectLst/>
                <a:latin typeface="Arial" panose="020B0604020202020204" pitchFamily="34" charset="0"/>
                <a:ea typeface="Calibri" panose="020F0502020204030204" pitchFamily="34" charset="0"/>
                <a:cs typeface="Times New Roman" panose="02020603050405020304" pitchFamily="18" charset="0"/>
              </a:rPr>
              <a:t>özel elektrik müteahhit firmasının </a:t>
            </a:r>
            <a:r>
              <a:rPr lang="tr-TR" sz="2800" dirty="0">
                <a:effectLst/>
                <a:latin typeface="Arial" panose="020B0604020202020204" pitchFamily="34" charset="0"/>
                <a:ea typeface="Calibri" panose="020F0502020204030204" pitchFamily="34" charset="0"/>
                <a:cs typeface="Times New Roman" panose="02020603050405020304" pitchFamily="18" charset="0"/>
              </a:rPr>
              <a:t>teknisyeni fark etmediği </a:t>
            </a:r>
            <a:r>
              <a:rPr lang="tr-TR" sz="2800" u="sng" dirty="0">
                <a:effectLst/>
                <a:latin typeface="Arial" panose="020B0604020202020204" pitchFamily="34" charset="0"/>
                <a:ea typeface="Calibri" panose="020F0502020204030204" pitchFamily="34" charset="0"/>
                <a:cs typeface="Times New Roman" panose="02020603050405020304" pitchFamily="18" charset="0"/>
              </a:rPr>
              <a:t>çürük</a:t>
            </a:r>
            <a:r>
              <a:rPr lang="tr-TR" sz="2800" dirty="0">
                <a:effectLst/>
                <a:latin typeface="Arial" panose="020B0604020202020204" pitchFamily="34" charset="0"/>
                <a:ea typeface="Calibri" panose="020F0502020204030204" pitchFamily="34" charset="0"/>
                <a:cs typeface="Times New Roman" panose="02020603050405020304" pitchFamily="18" charset="0"/>
              </a:rPr>
              <a:t> olan 11.000 Volt ahşap direğe ayakça ile çıkıp çalışırken direğin devrilmesiyle teknisyen de direkle birlikte düşerek hayatını kaybetmiştir.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6ED6847D-F852-CFD0-988C-0884F47FBA98}"/>
              </a:ext>
            </a:extLst>
          </p:cNvPr>
          <p:cNvPicPr>
            <a:picLocks noChangeAspect="1"/>
          </p:cNvPicPr>
          <p:nvPr/>
        </p:nvPicPr>
        <p:blipFill>
          <a:blip r:embed="rId2"/>
          <a:stretch>
            <a:fillRect/>
          </a:stretch>
        </p:blipFill>
        <p:spPr>
          <a:xfrm>
            <a:off x="204024" y="143659"/>
            <a:ext cx="1010445" cy="1024677"/>
          </a:xfrm>
          <a:prstGeom prst="rect">
            <a:avLst/>
          </a:prstGeom>
        </p:spPr>
      </p:pic>
      <p:sp>
        <p:nvSpPr>
          <p:cNvPr id="5" name="Alt Başlık 2">
            <a:extLst>
              <a:ext uri="{FF2B5EF4-FFF2-40B4-BE49-F238E27FC236}">
                <a16:creationId xmlns:a16="http://schemas.microsoft.com/office/drawing/2014/main" id="{033C48D2-9AB4-3E36-A13C-62845730D220}"/>
              </a:ext>
            </a:extLst>
          </p:cNvPr>
          <p:cNvSpPr txBox="1">
            <a:spLocks/>
          </p:cNvSpPr>
          <p:nvPr/>
        </p:nvSpPr>
        <p:spPr>
          <a:xfrm>
            <a:off x="709246" y="6257840"/>
            <a:ext cx="4777153" cy="3602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gn="l">
              <a:lnSpc>
                <a:spcPct val="150000"/>
              </a:lnSpc>
              <a:spcAft>
                <a:spcPts val="800"/>
              </a:spcAft>
            </a:pPr>
            <a:r>
              <a:rPr lang="tr-CY"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Hazırlayan:</a:t>
            </a:r>
            <a:r>
              <a:rPr lang="tr-TR"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 </a:t>
            </a:r>
            <a:r>
              <a:rPr lang="tr-CY" sz="1100"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Ercan KÖSEOĞLU (İSG Uzmanı)</a:t>
            </a:r>
            <a:endParaRPr lang="en-US" sz="1100"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Alt Başlık 2">
            <a:extLst>
              <a:ext uri="{FF2B5EF4-FFF2-40B4-BE49-F238E27FC236}">
                <a16:creationId xmlns:a16="http://schemas.microsoft.com/office/drawing/2014/main" id="{30E93FDC-140E-964E-B870-899F7836D124}"/>
              </a:ext>
            </a:extLst>
          </p:cNvPr>
          <p:cNvSpPr txBox="1">
            <a:spLocks/>
          </p:cNvSpPr>
          <p:nvPr/>
        </p:nvSpPr>
        <p:spPr>
          <a:xfrm>
            <a:off x="11365523" y="6222241"/>
            <a:ext cx="392723" cy="415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nSpc>
                <a:spcPct val="150000"/>
              </a:lnSpc>
              <a:spcAft>
                <a:spcPts val="800"/>
              </a:spcAft>
            </a:pPr>
            <a:r>
              <a:rPr lang="tr-CY" sz="1200" b="1" dirty="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2</a:t>
            </a:r>
            <a:endParaRPr lang="en-US" sz="1200" dirty="0">
              <a:solidFill>
                <a:schemeClr val="bg2">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2" descr="C:\Users\HP\Desktop\GİRNE eğt.  16 May 2013\Örnek  foto 2\IMG_0892.JPG">
            <a:extLst>
              <a:ext uri="{FF2B5EF4-FFF2-40B4-BE49-F238E27FC236}">
                <a16:creationId xmlns:a16="http://schemas.microsoft.com/office/drawing/2014/main" id="{E2A1C741-5843-2B94-169E-CEED9446BB9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11187" y="1934308"/>
            <a:ext cx="3749509" cy="2468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3381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254BD-804E-9A0F-9625-E065A9096E0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1F40CE8-3639-DC9A-D68D-435E746B029E}"/>
              </a:ext>
            </a:extLst>
          </p:cNvPr>
          <p:cNvSpPr>
            <a:spLocks noGrp="1"/>
          </p:cNvSpPr>
          <p:nvPr>
            <p:ph type="title"/>
          </p:nvPr>
        </p:nvSpPr>
        <p:spPr>
          <a:xfrm>
            <a:off x="1383322" y="640302"/>
            <a:ext cx="9425355" cy="619613"/>
          </a:xfrm>
        </p:spPr>
        <p:txBody>
          <a:bodyPr>
            <a:noAutofit/>
          </a:bodyPr>
          <a:lstStyle/>
          <a:p>
            <a:pPr algn="ctr">
              <a:lnSpc>
                <a:spcPct val="150000"/>
              </a:lnSpc>
              <a:spcAft>
                <a:spcPts val="800"/>
              </a:spcAft>
              <a:buNone/>
            </a:pPr>
            <a:r>
              <a:rPr lang="tr-CY" sz="3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İş Kazası</a:t>
            </a:r>
            <a:r>
              <a:rPr lang="tr-TR" sz="3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 </a:t>
            </a:r>
            <a:r>
              <a:rPr lang="tr-CY" sz="3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S</a:t>
            </a:r>
            <a:r>
              <a:rPr lang="tr-TR" sz="3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onrası </a:t>
            </a:r>
            <a:r>
              <a:rPr lang="tr-CY" sz="3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Y</a:t>
            </a:r>
            <a:r>
              <a:rPr lang="tr-TR" sz="3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apılması </a:t>
            </a:r>
            <a:r>
              <a:rPr lang="tr-CY" sz="3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G</a:t>
            </a:r>
            <a:r>
              <a:rPr lang="tr-TR" sz="3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erekenler; </a:t>
            </a:r>
            <a:endParaRPr lang="en-US" sz="3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847A1B6C-42CA-DC31-5900-55BC87E847FA}"/>
              </a:ext>
            </a:extLst>
          </p:cNvPr>
          <p:cNvSpPr>
            <a:spLocks noGrp="1"/>
          </p:cNvSpPr>
          <p:nvPr>
            <p:ph idx="1"/>
          </p:nvPr>
        </p:nvSpPr>
        <p:spPr>
          <a:xfrm>
            <a:off x="597879" y="1616196"/>
            <a:ext cx="10767644" cy="4315681"/>
          </a:xfrm>
        </p:spPr>
        <p:txBody>
          <a:bodyPr>
            <a:normAutofit/>
          </a:bodyPr>
          <a:lstStyle/>
          <a:p>
            <a:pPr marL="342900" lvl="0" indent="-342900">
              <a:lnSpc>
                <a:spcPct val="150000"/>
              </a:lnSpc>
              <a:spcAft>
                <a:spcPts val="1200"/>
              </a:spcAft>
              <a:buFont typeface="+mj-lt"/>
              <a:buAutoNum type="arabicPeriod"/>
            </a:pPr>
            <a:r>
              <a:rPr lang="tr-TR" sz="2400" dirty="0">
                <a:effectLst/>
                <a:latin typeface="Arial" panose="020B0604020202020204" pitchFamily="34" charset="0"/>
                <a:ea typeface="Calibri" panose="020F0502020204030204" pitchFamily="34" charset="0"/>
                <a:cs typeface="Arial" panose="020B0604020202020204" pitchFamily="34" charset="0"/>
              </a:rPr>
              <a:t>Olay işin durdurulması gereken bir durumdur. </a:t>
            </a:r>
            <a:r>
              <a:rPr lang="tr-TR" sz="2400" b="1" dirty="0">
                <a:effectLst/>
                <a:latin typeface="Arial" panose="020B0604020202020204" pitchFamily="34" charset="0"/>
                <a:ea typeface="Calibri" panose="020F0502020204030204" pitchFamily="34" charset="0"/>
                <a:cs typeface="Arial" panose="020B0604020202020204" pitchFamily="34" charset="0"/>
              </a:rPr>
              <a:t>İş durdurulur.</a:t>
            </a: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4500"/>
              </a:lnSpc>
              <a:spcAft>
                <a:spcPts val="800"/>
              </a:spcAft>
              <a:buFont typeface="+mj-lt"/>
              <a:buAutoNum type="arabicPeriod"/>
            </a:pPr>
            <a:r>
              <a:rPr lang="tr-TR" sz="2400" dirty="0">
                <a:effectLst/>
                <a:latin typeface="Arial" panose="020B0604020202020204" pitchFamily="34" charset="0"/>
                <a:ea typeface="Calibri" panose="020F0502020204030204" pitchFamily="34" charset="0"/>
                <a:cs typeface="Arial" panose="020B0604020202020204" pitchFamily="34" charset="0"/>
              </a:rPr>
              <a:t>Olay yerindeki sorumlu kişi / Mühendis hemen kaza geçiren kişinin durumunu tespit etmek üzere “</a:t>
            </a:r>
            <a:r>
              <a:rPr lang="tr-TR" sz="2400" b="1" dirty="0">
                <a:effectLst/>
                <a:latin typeface="Arial" panose="020B0604020202020204" pitchFamily="34" charset="0"/>
                <a:ea typeface="Calibri" panose="020F0502020204030204" pitchFamily="34" charset="0"/>
                <a:cs typeface="Arial" panose="020B0604020202020204" pitchFamily="34" charset="0"/>
              </a:rPr>
              <a:t>Sertifikalı İlk Yardım eğitimi</a:t>
            </a:r>
            <a:r>
              <a:rPr lang="tr-TR" sz="2400" dirty="0">
                <a:effectLst/>
                <a:latin typeface="Arial" panose="020B0604020202020204" pitchFamily="34" charset="0"/>
                <a:ea typeface="Calibri" panose="020F0502020204030204" pitchFamily="34" charset="0"/>
                <a:cs typeface="Arial" panose="020B0604020202020204" pitchFamily="34" charset="0"/>
              </a:rPr>
              <a:t> </a:t>
            </a:r>
            <a:r>
              <a:rPr lang="tr-TR" sz="2400" b="1" dirty="0">
                <a:effectLst/>
                <a:latin typeface="Arial" panose="020B0604020202020204" pitchFamily="34" charset="0"/>
                <a:ea typeface="Calibri" panose="020F0502020204030204" pitchFamily="34" charset="0"/>
                <a:cs typeface="Arial" panose="020B0604020202020204" pitchFamily="34" charset="0"/>
              </a:rPr>
              <a:t>almış olan kişi”</a:t>
            </a:r>
            <a:r>
              <a:rPr lang="tr-TR" sz="2400" dirty="0">
                <a:effectLst/>
                <a:latin typeface="Arial" panose="020B0604020202020204" pitchFamily="34" charset="0"/>
                <a:ea typeface="Calibri" panose="020F0502020204030204" pitchFamily="34" charset="0"/>
                <a:cs typeface="Arial" panose="020B0604020202020204" pitchFamily="34" charset="0"/>
              </a:rPr>
              <a:t> kaza geçirene </a:t>
            </a:r>
            <a:r>
              <a:rPr lang="tr-CY" sz="2400" dirty="0">
                <a:latin typeface="Arial" panose="020B0604020202020204" pitchFamily="34" charset="0"/>
                <a:ea typeface="Calibri" panose="020F0502020204030204" pitchFamily="34" charset="0"/>
                <a:cs typeface="Arial" panose="020B0604020202020204" pitchFamily="34" charset="0"/>
              </a:rPr>
              <a:t>müdahale ederken</a:t>
            </a:r>
            <a:r>
              <a:rPr lang="tr-TR" sz="2400" dirty="0">
                <a:effectLst/>
                <a:latin typeface="Arial" panose="020B0604020202020204" pitchFamily="34" charset="0"/>
                <a:ea typeface="Calibri" panose="020F0502020204030204" pitchFamily="34" charset="0"/>
                <a:cs typeface="Arial" panose="020B0604020202020204" pitchFamily="34" charset="0"/>
              </a:rPr>
              <a:t> oradaki başka biri </a:t>
            </a:r>
            <a:r>
              <a:rPr lang="tr-TR" sz="2400" b="1" dirty="0">
                <a:effectLst/>
                <a:latin typeface="Arial" panose="020B0604020202020204" pitchFamily="34" charset="0"/>
                <a:ea typeface="Calibri" panose="020F0502020204030204" pitchFamily="34" charset="0"/>
                <a:cs typeface="Arial" panose="020B0604020202020204" pitchFamily="34" charset="0"/>
              </a:rPr>
              <a:t>Ambulansı 112’yi</a:t>
            </a:r>
            <a:r>
              <a:rPr lang="tr-TR" sz="2400" dirty="0">
                <a:effectLst/>
                <a:latin typeface="Arial" panose="020B0604020202020204" pitchFamily="34" charset="0"/>
                <a:ea typeface="Calibri" panose="020F0502020204030204" pitchFamily="34" charset="0"/>
                <a:cs typeface="Arial" panose="020B0604020202020204" pitchFamily="34" charset="0"/>
              </a:rPr>
              <a:t> arayarak </a:t>
            </a:r>
            <a:r>
              <a:rPr lang="tr-CY" sz="2400" dirty="0">
                <a:effectLst/>
                <a:latin typeface="Arial" panose="020B0604020202020204" pitchFamily="34" charset="0"/>
                <a:ea typeface="Calibri" panose="020F0502020204030204" pitchFamily="34" charset="0"/>
                <a:cs typeface="Arial" panose="020B0604020202020204" pitchFamily="34" charset="0"/>
              </a:rPr>
              <a:t>olayı </a:t>
            </a:r>
            <a:r>
              <a:rPr lang="tr-TR" sz="2400" dirty="0">
                <a:effectLst/>
                <a:latin typeface="Arial" panose="020B0604020202020204" pitchFamily="34" charset="0"/>
                <a:ea typeface="Calibri" panose="020F0502020204030204" pitchFamily="34" charset="0"/>
                <a:cs typeface="Arial" panose="020B0604020202020204" pitchFamily="34" charset="0"/>
              </a:rPr>
              <a:t>bildirir.</a:t>
            </a:r>
            <a:endParaRPr lang="tr-CY" sz="2400" dirty="0">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ts val="4500"/>
              </a:lnSpc>
              <a:spcAft>
                <a:spcPts val="800"/>
              </a:spcAft>
              <a:buFont typeface="+mj-lt"/>
              <a:buAutoNum type="arabicPeriod"/>
            </a:pPr>
            <a:r>
              <a:rPr lang="tr-TR" sz="2400" dirty="0">
                <a:effectLst/>
                <a:latin typeface="Arial" panose="020B0604020202020204" pitchFamily="34" charset="0"/>
                <a:ea typeface="Calibri" panose="020F0502020204030204" pitchFamily="34" charset="0"/>
                <a:cs typeface="Times New Roman" panose="02020603050405020304" pitchFamily="18" charset="0"/>
              </a:rPr>
              <a:t>Olay yerindeki Özel firma sorumlusu derhal kendi işverenine durumu bildirir.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2C44AC64-38AD-08B3-7DAC-278FD0FA81FB}"/>
              </a:ext>
            </a:extLst>
          </p:cNvPr>
          <p:cNvPicPr>
            <a:picLocks noChangeAspect="1"/>
          </p:cNvPicPr>
          <p:nvPr/>
        </p:nvPicPr>
        <p:blipFill>
          <a:blip r:embed="rId2"/>
          <a:stretch>
            <a:fillRect/>
          </a:stretch>
        </p:blipFill>
        <p:spPr>
          <a:xfrm>
            <a:off x="204024" y="143659"/>
            <a:ext cx="1010445" cy="1024677"/>
          </a:xfrm>
          <a:prstGeom prst="rect">
            <a:avLst/>
          </a:prstGeom>
        </p:spPr>
      </p:pic>
      <p:sp>
        <p:nvSpPr>
          <p:cNvPr id="5" name="Alt Başlık 2">
            <a:extLst>
              <a:ext uri="{FF2B5EF4-FFF2-40B4-BE49-F238E27FC236}">
                <a16:creationId xmlns:a16="http://schemas.microsoft.com/office/drawing/2014/main" id="{E649620A-E6EF-65D2-411C-560B756AF85C}"/>
              </a:ext>
            </a:extLst>
          </p:cNvPr>
          <p:cNvSpPr txBox="1">
            <a:spLocks/>
          </p:cNvSpPr>
          <p:nvPr/>
        </p:nvSpPr>
        <p:spPr>
          <a:xfrm>
            <a:off x="709247" y="6105700"/>
            <a:ext cx="4777153" cy="3602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gn="l">
              <a:lnSpc>
                <a:spcPct val="150000"/>
              </a:lnSpc>
              <a:spcAft>
                <a:spcPts val="800"/>
              </a:spcAft>
            </a:pPr>
            <a:r>
              <a:rPr lang="tr-CY"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Hazırlayan:</a:t>
            </a:r>
            <a:r>
              <a:rPr lang="tr-TR"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 </a:t>
            </a:r>
            <a:r>
              <a:rPr lang="tr-CY" sz="1100"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Ercan KÖSEOĞLU (İSG Uzmanı)</a:t>
            </a:r>
            <a:endParaRPr lang="en-US" sz="1100"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Alt Başlık 2">
            <a:extLst>
              <a:ext uri="{FF2B5EF4-FFF2-40B4-BE49-F238E27FC236}">
                <a16:creationId xmlns:a16="http://schemas.microsoft.com/office/drawing/2014/main" id="{D43D5D2F-DE7F-E684-B1CD-3CEA3C65C21D}"/>
              </a:ext>
            </a:extLst>
          </p:cNvPr>
          <p:cNvSpPr txBox="1">
            <a:spLocks/>
          </p:cNvSpPr>
          <p:nvPr/>
        </p:nvSpPr>
        <p:spPr>
          <a:xfrm>
            <a:off x="11365523" y="6222241"/>
            <a:ext cx="392723" cy="415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nSpc>
                <a:spcPct val="150000"/>
              </a:lnSpc>
              <a:spcAft>
                <a:spcPts val="800"/>
              </a:spcAft>
            </a:pPr>
            <a:r>
              <a:rPr lang="tr-CY" sz="1200" b="1" dirty="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3</a:t>
            </a:r>
            <a:endParaRPr lang="en-US" sz="1200" dirty="0">
              <a:solidFill>
                <a:schemeClr val="bg2">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7645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47EE0-7FF5-A888-7770-5E380ABE285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4EC2C8C-5078-5928-9C43-0DA5EE446E92}"/>
              </a:ext>
            </a:extLst>
          </p:cNvPr>
          <p:cNvSpPr>
            <a:spLocks noGrp="1"/>
          </p:cNvSpPr>
          <p:nvPr>
            <p:ph type="title"/>
          </p:nvPr>
        </p:nvSpPr>
        <p:spPr>
          <a:xfrm>
            <a:off x="1459523" y="518609"/>
            <a:ext cx="6570785" cy="619613"/>
          </a:xfrm>
        </p:spPr>
        <p:txBody>
          <a:bodyPr>
            <a:normAutofit/>
          </a:bodyPr>
          <a:lstStyle/>
          <a:p>
            <a:pPr marL="2601913" marR="0" lvl="0" indent="-2601913" defTabSz="914400" rtl="0" eaLnBrk="1" fontAlgn="auto" latinLnBrk="0" hangingPunct="1">
              <a:lnSpc>
                <a:spcPct val="150000"/>
              </a:lnSpc>
              <a:spcBef>
                <a:spcPts val="1000"/>
              </a:spcBef>
              <a:spcAft>
                <a:spcPts val="800"/>
              </a:spcAft>
              <a:tabLst/>
              <a:defRPr/>
            </a:pPr>
            <a:r>
              <a:rPr lang="tr-CY"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İş Kazası</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 </a:t>
            </a:r>
            <a:r>
              <a:rPr lang="tr-CY"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S</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onrası </a:t>
            </a:r>
            <a:r>
              <a:rPr lang="tr-CY"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Y</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apılması </a:t>
            </a:r>
            <a:r>
              <a:rPr lang="tr-CY"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G</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erekenler; </a:t>
            </a:r>
            <a:endParaRPr lang="en-US" sz="1600" dirty="0"/>
          </a:p>
        </p:txBody>
      </p:sp>
      <p:sp>
        <p:nvSpPr>
          <p:cNvPr id="3" name="İçerik Yer Tutucusu 2">
            <a:extLst>
              <a:ext uri="{FF2B5EF4-FFF2-40B4-BE49-F238E27FC236}">
                <a16:creationId xmlns:a16="http://schemas.microsoft.com/office/drawing/2014/main" id="{C0BACC1B-2684-C00E-3F83-0C2AA57C8767}"/>
              </a:ext>
            </a:extLst>
          </p:cNvPr>
          <p:cNvSpPr>
            <a:spLocks noGrp="1"/>
          </p:cNvSpPr>
          <p:nvPr>
            <p:ph idx="1"/>
          </p:nvPr>
        </p:nvSpPr>
        <p:spPr>
          <a:xfrm>
            <a:off x="662354" y="1332460"/>
            <a:ext cx="10867292" cy="4400126"/>
          </a:xfrm>
        </p:spPr>
        <p:txBody>
          <a:bodyPr>
            <a:noAutofit/>
          </a:bodyPr>
          <a:lstStyle/>
          <a:p>
            <a:pPr marL="457200" lvl="0" indent="-457200">
              <a:lnSpc>
                <a:spcPct val="150000"/>
              </a:lnSpc>
              <a:spcAft>
                <a:spcPts val="800"/>
              </a:spcAft>
              <a:buFont typeface="+mj-lt"/>
              <a:buAutoNum type="arabicParenR" startAt="4"/>
            </a:pPr>
            <a:r>
              <a:rPr lang="tr-CY" sz="2200" dirty="0">
                <a:effectLst/>
                <a:latin typeface="Arial" panose="020B0604020202020204" pitchFamily="34" charset="0"/>
                <a:ea typeface="Calibri" panose="020F0502020204030204" pitchFamily="34" charset="0"/>
                <a:cs typeface="Times New Roman" panose="02020603050405020304" pitchFamily="18" charset="0"/>
              </a:rPr>
              <a:t> </a:t>
            </a:r>
            <a:r>
              <a:rPr lang="tr-TR" sz="2200" dirty="0">
                <a:effectLst/>
                <a:latin typeface="Arial" panose="020B0604020202020204" pitchFamily="34" charset="0"/>
                <a:ea typeface="Calibri" panose="020F0502020204030204" pitchFamily="34" charset="0"/>
                <a:cs typeface="Times New Roman" panose="02020603050405020304" pitchFamily="18" charset="0"/>
              </a:rPr>
              <a:t>Özel firma işvereni, derhal </a:t>
            </a:r>
            <a:r>
              <a:rPr lang="tr-TR" sz="2200" b="1" dirty="0">
                <a:effectLst/>
                <a:latin typeface="Arial" panose="020B0604020202020204" pitchFamily="34" charset="0"/>
                <a:ea typeface="Calibri" panose="020F0502020204030204" pitchFamily="34" charset="0"/>
                <a:cs typeface="Times New Roman" panose="02020603050405020304" pitchFamily="18" charset="0"/>
              </a:rPr>
              <a:t>ana işverene</a:t>
            </a:r>
            <a:r>
              <a:rPr lang="tr-TR" sz="2200" dirty="0">
                <a:effectLst/>
                <a:latin typeface="Arial" panose="020B0604020202020204" pitchFamily="34" charset="0"/>
                <a:ea typeface="Calibri" panose="020F0502020204030204" pitchFamily="34" charset="0"/>
                <a:cs typeface="Times New Roman" panose="02020603050405020304" pitchFamily="18" charset="0"/>
              </a:rPr>
              <a:t>, </a:t>
            </a:r>
            <a:r>
              <a:rPr lang="tr-TR" sz="2200" b="1" dirty="0">
                <a:effectLst/>
                <a:latin typeface="Arial" panose="020B0604020202020204" pitchFamily="34" charset="0"/>
                <a:ea typeface="Calibri" panose="020F0502020204030204" pitchFamily="34" charset="0"/>
                <a:cs typeface="Times New Roman" panose="02020603050405020304" pitchFamily="18" charset="0"/>
              </a:rPr>
              <a:t>olay bölgesindeki Çalışma dairesine</a:t>
            </a:r>
            <a:r>
              <a:rPr lang="tr-TR" sz="2200" dirty="0">
                <a:effectLst/>
                <a:latin typeface="Arial" panose="020B0604020202020204" pitchFamily="34" charset="0"/>
                <a:ea typeface="Calibri" panose="020F0502020204030204" pitchFamily="34" charset="0"/>
                <a:cs typeface="Times New Roman" panose="02020603050405020304" pitchFamily="18" charset="0"/>
              </a:rPr>
              <a:t> ve </a:t>
            </a:r>
            <a:r>
              <a:rPr lang="tr-TR" sz="2200" b="1" dirty="0">
                <a:effectLst/>
                <a:latin typeface="Arial" panose="020B0604020202020204" pitchFamily="34" charset="0"/>
                <a:ea typeface="Calibri" panose="020F0502020204030204" pitchFamily="34" charset="0"/>
                <a:cs typeface="Times New Roman" panose="02020603050405020304" pitchFamily="18" charset="0"/>
              </a:rPr>
              <a:t>Polis’e</a:t>
            </a:r>
            <a:r>
              <a:rPr lang="tr-TR" sz="2200" dirty="0">
                <a:effectLst/>
                <a:latin typeface="Arial" panose="020B0604020202020204" pitchFamily="34" charset="0"/>
                <a:ea typeface="Calibri" panose="020F0502020204030204" pitchFamily="34" charset="0"/>
                <a:cs typeface="Times New Roman" panose="02020603050405020304" pitchFamily="18" charset="0"/>
              </a:rPr>
              <a:t> bildirmekle yükümlüdür.</a:t>
            </a:r>
            <a:endParaRPr lang="tr-CY" sz="2200" dirty="0">
              <a:latin typeface="Arial" panose="020B0604020202020204" pitchFamily="34" charset="0"/>
              <a:ea typeface="Calibri" panose="020F0502020204030204" pitchFamily="34" charset="0"/>
              <a:cs typeface="Times New Roman" panose="02020603050405020304" pitchFamily="18" charset="0"/>
            </a:endParaRPr>
          </a:p>
          <a:p>
            <a:pPr marL="457200" lvl="0" indent="-457200">
              <a:lnSpc>
                <a:spcPct val="150000"/>
              </a:lnSpc>
              <a:spcAft>
                <a:spcPts val="800"/>
              </a:spcAft>
              <a:buFont typeface="+mj-lt"/>
              <a:buAutoNum type="arabicParenR" startAt="4"/>
            </a:pPr>
            <a:r>
              <a:rPr lang="tr-TR" sz="2200" dirty="0">
                <a:effectLst/>
                <a:latin typeface="Arial" panose="020B0604020202020204" pitchFamily="34" charset="0"/>
                <a:ea typeface="Calibri" panose="020F0502020204030204" pitchFamily="34" charset="0"/>
                <a:cs typeface="Times New Roman" panose="02020603050405020304" pitchFamily="18" charset="0"/>
              </a:rPr>
              <a:t>Özel firmanın İşvereni, İş sağlığı ve güvenliği uzmanı varsa derhal haber verilerek olay yerine gitmesi ve rapor tutması istenir. Eğer İSG Uzmanı yoksa iş yeri İSG koordinatöründen iş kazası ile ilgili bir rapor yazması istenir.</a:t>
            </a:r>
            <a:endParaRPr lang="tr-CY" sz="2200" dirty="0">
              <a:latin typeface="Arial" panose="020B0604020202020204" pitchFamily="34" charset="0"/>
              <a:ea typeface="Calibri" panose="020F0502020204030204" pitchFamily="34" charset="0"/>
              <a:cs typeface="Times New Roman" panose="02020603050405020304" pitchFamily="18" charset="0"/>
            </a:endParaRPr>
          </a:p>
          <a:p>
            <a:pPr marL="457200" lvl="0" indent="-457200">
              <a:lnSpc>
                <a:spcPct val="150000"/>
              </a:lnSpc>
              <a:spcAft>
                <a:spcPts val="800"/>
              </a:spcAft>
              <a:buFont typeface="+mj-lt"/>
              <a:buAutoNum type="arabicParenR" startAt="4"/>
            </a:pPr>
            <a:r>
              <a:rPr lang="tr-TR" sz="2200" dirty="0">
                <a:effectLst/>
                <a:latin typeface="Arial" panose="020B0604020202020204" pitchFamily="34" charset="0"/>
                <a:ea typeface="Calibri" panose="020F0502020204030204" pitchFamily="34" charset="0"/>
                <a:cs typeface="Times New Roman" panose="02020603050405020304" pitchFamily="18" charset="0"/>
              </a:rPr>
              <a:t>İş kazası sonrası Polis söylemedikten sonra hiçbir araç, gereç ve malzeme yerinden oynatılmaz ve kaldırılamaz.</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mj-lt"/>
              <a:buAutoNum type="arabicParenR" startAt="3"/>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F2F3A7FC-5223-2B12-8E8E-E4055F80BEFD}"/>
              </a:ext>
            </a:extLst>
          </p:cNvPr>
          <p:cNvPicPr>
            <a:picLocks noChangeAspect="1"/>
          </p:cNvPicPr>
          <p:nvPr/>
        </p:nvPicPr>
        <p:blipFill>
          <a:blip r:embed="rId2"/>
          <a:stretch>
            <a:fillRect/>
          </a:stretch>
        </p:blipFill>
        <p:spPr>
          <a:xfrm>
            <a:off x="204024" y="143659"/>
            <a:ext cx="1010445" cy="1024677"/>
          </a:xfrm>
          <a:prstGeom prst="rect">
            <a:avLst/>
          </a:prstGeom>
        </p:spPr>
      </p:pic>
      <p:sp>
        <p:nvSpPr>
          <p:cNvPr id="5" name="Alt Başlık 2">
            <a:extLst>
              <a:ext uri="{FF2B5EF4-FFF2-40B4-BE49-F238E27FC236}">
                <a16:creationId xmlns:a16="http://schemas.microsoft.com/office/drawing/2014/main" id="{EAB287F9-261D-9A7B-7A50-047EBA69C75E}"/>
              </a:ext>
            </a:extLst>
          </p:cNvPr>
          <p:cNvSpPr txBox="1">
            <a:spLocks/>
          </p:cNvSpPr>
          <p:nvPr/>
        </p:nvSpPr>
        <p:spPr>
          <a:xfrm>
            <a:off x="709247" y="6105700"/>
            <a:ext cx="4777153" cy="3602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gn="l">
              <a:lnSpc>
                <a:spcPct val="150000"/>
              </a:lnSpc>
              <a:spcAft>
                <a:spcPts val="800"/>
              </a:spcAft>
            </a:pPr>
            <a:r>
              <a:rPr lang="tr-CY"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Hazırlayan:</a:t>
            </a:r>
            <a:r>
              <a:rPr lang="tr-TR"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 </a:t>
            </a:r>
            <a:r>
              <a:rPr lang="tr-CY" sz="1100"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Ercan KÖSEOĞLU (İSG Uzmanı)</a:t>
            </a:r>
            <a:endParaRPr lang="en-US" sz="1100"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Alt Başlık 2">
            <a:extLst>
              <a:ext uri="{FF2B5EF4-FFF2-40B4-BE49-F238E27FC236}">
                <a16:creationId xmlns:a16="http://schemas.microsoft.com/office/drawing/2014/main" id="{C7895E96-5948-787E-7491-994C48BECE40}"/>
              </a:ext>
            </a:extLst>
          </p:cNvPr>
          <p:cNvSpPr txBox="1">
            <a:spLocks/>
          </p:cNvSpPr>
          <p:nvPr/>
        </p:nvSpPr>
        <p:spPr>
          <a:xfrm>
            <a:off x="11365523" y="6222241"/>
            <a:ext cx="392723" cy="415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nSpc>
                <a:spcPct val="150000"/>
              </a:lnSpc>
              <a:spcAft>
                <a:spcPts val="800"/>
              </a:spcAft>
            </a:pPr>
            <a:r>
              <a:rPr lang="tr-CY" sz="1200" b="1" dirty="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4</a:t>
            </a:r>
            <a:endParaRPr lang="en-US" sz="1200" dirty="0">
              <a:solidFill>
                <a:schemeClr val="bg2">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6867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A9462-1D98-B818-39C3-2AC6C5CBA21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EC2C3E5-35D3-EBA7-8904-089A5312CCD6}"/>
              </a:ext>
            </a:extLst>
          </p:cNvPr>
          <p:cNvSpPr>
            <a:spLocks noGrp="1"/>
          </p:cNvSpPr>
          <p:nvPr>
            <p:ph type="title"/>
          </p:nvPr>
        </p:nvSpPr>
        <p:spPr>
          <a:xfrm>
            <a:off x="1447800" y="717458"/>
            <a:ext cx="4648200" cy="619613"/>
          </a:xfrm>
        </p:spPr>
        <p:txBody>
          <a:bodyPr>
            <a:normAutofit/>
          </a:bodyPr>
          <a:lstStyle/>
          <a:p>
            <a:pPr marL="2601913" marR="0" lvl="0" indent="-2601913" defTabSz="914400" rtl="0" eaLnBrk="1" fontAlgn="auto" latinLnBrk="0" hangingPunct="1">
              <a:lnSpc>
                <a:spcPct val="150000"/>
              </a:lnSpc>
              <a:spcBef>
                <a:spcPts val="1000"/>
              </a:spcBef>
              <a:spcAft>
                <a:spcPts val="800"/>
              </a:spcAft>
              <a:tabLst/>
              <a:defRPr/>
            </a:pPr>
            <a:r>
              <a:rPr lang="tr-CY"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İş Kazası</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 </a:t>
            </a:r>
            <a:r>
              <a:rPr lang="tr-CY"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S</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onrası </a:t>
            </a:r>
            <a:r>
              <a:rPr lang="tr-CY"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Y</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apılması </a:t>
            </a:r>
            <a:r>
              <a:rPr lang="tr-CY"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G</a:t>
            </a:r>
            <a:r>
              <a:rPr lang="tr-TR" sz="1600" b="1"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erekenler; </a:t>
            </a:r>
            <a:endParaRPr lang="en-US" sz="1600" dirty="0"/>
          </a:p>
        </p:txBody>
      </p:sp>
      <p:sp>
        <p:nvSpPr>
          <p:cNvPr id="3" name="İçerik Yer Tutucusu 2">
            <a:extLst>
              <a:ext uri="{FF2B5EF4-FFF2-40B4-BE49-F238E27FC236}">
                <a16:creationId xmlns:a16="http://schemas.microsoft.com/office/drawing/2014/main" id="{B48811F5-07A2-62B6-0C95-9F6BBA686EF2}"/>
              </a:ext>
            </a:extLst>
          </p:cNvPr>
          <p:cNvSpPr>
            <a:spLocks noGrp="1"/>
          </p:cNvSpPr>
          <p:nvPr>
            <p:ph idx="1"/>
          </p:nvPr>
        </p:nvSpPr>
        <p:spPr>
          <a:xfrm>
            <a:off x="838200" y="1616196"/>
            <a:ext cx="10515600" cy="4175003"/>
          </a:xfrm>
        </p:spPr>
        <p:txBody>
          <a:bodyPr>
            <a:normAutofit/>
          </a:bodyPr>
          <a:lstStyle/>
          <a:p>
            <a:pPr marL="0" indent="0">
              <a:lnSpc>
                <a:spcPct val="150000"/>
              </a:lnSpc>
              <a:spcAft>
                <a:spcPts val="800"/>
              </a:spcAft>
              <a:buNone/>
            </a:pPr>
            <a:r>
              <a:rPr lang="tr-CY" sz="2200" dirty="0">
                <a:effectLst/>
                <a:latin typeface="Arial" panose="020B0604020202020204" pitchFamily="34" charset="0"/>
                <a:ea typeface="Calibri" panose="020F0502020204030204" pitchFamily="34" charset="0"/>
                <a:cs typeface="Times New Roman" panose="02020603050405020304" pitchFamily="18" charset="0"/>
              </a:rPr>
              <a:t>7) </a:t>
            </a:r>
            <a:r>
              <a:rPr lang="tr-TR" sz="2200" dirty="0">
                <a:effectLst/>
                <a:latin typeface="Arial" panose="020B0604020202020204" pitchFamily="34" charset="0"/>
                <a:ea typeface="Calibri" panose="020F0502020204030204" pitchFamily="34" charset="0"/>
                <a:cs typeface="Times New Roman" panose="02020603050405020304" pitchFamily="18" charset="0"/>
              </a:rPr>
              <a:t>İş kazası tarihi itibaren </a:t>
            </a:r>
            <a:r>
              <a:rPr lang="tr-TR" sz="2200" b="1" u="sng" dirty="0">
                <a:effectLst/>
                <a:latin typeface="Arial" panose="020B0604020202020204" pitchFamily="34" charset="0"/>
                <a:ea typeface="Calibri" panose="020F0502020204030204" pitchFamily="34" charset="0"/>
                <a:cs typeface="Times New Roman" panose="02020603050405020304" pitchFamily="18" charset="0"/>
              </a:rPr>
              <a:t>2 iş günü içinde</a:t>
            </a:r>
            <a:r>
              <a:rPr lang="tr-TR" sz="2200" dirty="0">
                <a:effectLst/>
                <a:latin typeface="Arial" panose="020B0604020202020204" pitchFamily="34" charset="0"/>
                <a:ea typeface="Calibri" panose="020F0502020204030204" pitchFamily="34" charset="0"/>
                <a:cs typeface="Times New Roman" panose="02020603050405020304" pitchFamily="18" charset="0"/>
              </a:rPr>
              <a:t> yazılı olarak </a:t>
            </a:r>
            <a:r>
              <a:rPr lang="tr-TR" sz="2200" b="1" dirty="0">
                <a:effectLst/>
                <a:latin typeface="Arial" panose="020B0604020202020204" pitchFamily="34" charset="0"/>
                <a:ea typeface="Calibri" panose="020F0502020204030204" pitchFamily="34" charset="0"/>
                <a:cs typeface="Times New Roman" panose="02020603050405020304" pitchFamily="18" charset="0"/>
              </a:rPr>
              <a:t>Sosyal Sigortalar dairesi “iş kazası ve meslek hastalıkları bildirim formu”</a:t>
            </a:r>
            <a:r>
              <a:rPr lang="tr-TR" sz="2200" dirty="0">
                <a:effectLst/>
                <a:latin typeface="Arial" panose="020B0604020202020204" pitchFamily="34" charset="0"/>
                <a:ea typeface="Calibri" panose="020F0502020204030204" pitchFamily="34" charset="0"/>
                <a:cs typeface="Times New Roman" panose="02020603050405020304" pitchFamily="18" charset="0"/>
              </a:rPr>
              <a:t> kaza geçiren kişi bilgileri işvereni tarafından doldurulup imzalanıp mühürlendikten sonra “</a:t>
            </a:r>
            <a:r>
              <a:rPr lang="tr-TR" sz="2200" b="1" dirty="0">
                <a:effectLst/>
                <a:latin typeface="Arial" panose="020B0604020202020204" pitchFamily="34" charset="0"/>
                <a:ea typeface="Calibri" panose="020F0502020204030204" pitchFamily="34" charset="0"/>
                <a:cs typeface="Times New Roman" panose="02020603050405020304" pitchFamily="18" charset="0"/>
              </a:rPr>
              <a:t>Çalışma dairesi iş kazası ve meslek hastalıkları bildirim formu</a:t>
            </a:r>
            <a:r>
              <a:rPr lang="tr-TR" sz="2200" dirty="0">
                <a:effectLst/>
                <a:latin typeface="Arial" panose="020B0604020202020204" pitchFamily="34" charset="0"/>
                <a:ea typeface="Calibri" panose="020F0502020204030204" pitchFamily="34" charset="0"/>
                <a:cs typeface="Times New Roman" panose="02020603050405020304" pitchFamily="18" charset="0"/>
              </a:rPr>
              <a:t>” da işveren tarafından doldurulup imzalanır ve mühürlenip olay yerindeki ilgili dairelere alındı yazısı ile teslim edilir.</a:t>
            </a:r>
            <a:r>
              <a:rPr lang="tr-TR" sz="2200" dirty="0">
                <a:effectLst/>
                <a:latin typeface="Calibri" panose="020F0502020204030204" pitchFamily="34" charset="0"/>
                <a:ea typeface="Calibri" panose="020F0502020204030204" pitchFamily="34" charset="0"/>
                <a:cs typeface="Times New Roman" panose="02020603050405020304" pitchFamily="18" charset="0"/>
              </a:rPr>
              <a:t> (</a:t>
            </a:r>
            <a:r>
              <a:rPr lang="tr-TR" sz="2200" dirty="0">
                <a:effectLst/>
                <a:latin typeface="Arial" panose="020B0604020202020204" pitchFamily="34" charset="0"/>
                <a:ea typeface="Calibri" panose="020F0502020204030204" pitchFamily="34" charset="0"/>
                <a:cs typeface="Times New Roman" panose="02020603050405020304" pitchFamily="18" charset="0"/>
              </a:rPr>
              <a:t>Önce olay yerindeki Sosyal Sigortalar dairesine götürülür Sosyal Sigortalar dairesinden alındı belgesi alınarak Çalışma dairesine götürülür.)</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BE8D3A1A-629C-34E7-8187-DE754F7A5C07}"/>
              </a:ext>
            </a:extLst>
          </p:cNvPr>
          <p:cNvPicPr>
            <a:picLocks noChangeAspect="1"/>
          </p:cNvPicPr>
          <p:nvPr/>
        </p:nvPicPr>
        <p:blipFill>
          <a:blip r:embed="rId2"/>
          <a:stretch>
            <a:fillRect/>
          </a:stretch>
        </p:blipFill>
        <p:spPr>
          <a:xfrm>
            <a:off x="204024" y="143659"/>
            <a:ext cx="1010445" cy="1024677"/>
          </a:xfrm>
          <a:prstGeom prst="rect">
            <a:avLst/>
          </a:prstGeom>
        </p:spPr>
      </p:pic>
      <p:sp>
        <p:nvSpPr>
          <p:cNvPr id="5" name="Alt Başlık 2">
            <a:extLst>
              <a:ext uri="{FF2B5EF4-FFF2-40B4-BE49-F238E27FC236}">
                <a16:creationId xmlns:a16="http://schemas.microsoft.com/office/drawing/2014/main" id="{F3674CA9-93B3-1DE9-DED2-2D95F6DC85FE}"/>
              </a:ext>
            </a:extLst>
          </p:cNvPr>
          <p:cNvSpPr txBox="1">
            <a:spLocks/>
          </p:cNvSpPr>
          <p:nvPr/>
        </p:nvSpPr>
        <p:spPr>
          <a:xfrm>
            <a:off x="709247" y="6105700"/>
            <a:ext cx="4777153" cy="3602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gn="l">
              <a:lnSpc>
                <a:spcPct val="150000"/>
              </a:lnSpc>
              <a:spcAft>
                <a:spcPts val="800"/>
              </a:spcAft>
            </a:pPr>
            <a:r>
              <a:rPr lang="tr-CY"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Hazırlayan:</a:t>
            </a:r>
            <a:r>
              <a:rPr lang="tr-TR"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 </a:t>
            </a:r>
            <a:r>
              <a:rPr lang="tr-CY" sz="1100"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Ercan KÖSEOĞLU (İSG Uzmanı)</a:t>
            </a:r>
            <a:endParaRPr lang="en-US" sz="1100"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Alt Başlık 2">
            <a:extLst>
              <a:ext uri="{FF2B5EF4-FFF2-40B4-BE49-F238E27FC236}">
                <a16:creationId xmlns:a16="http://schemas.microsoft.com/office/drawing/2014/main" id="{665E342C-8518-3F9F-8578-5D037666C9E5}"/>
              </a:ext>
            </a:extLst>
          </p:cNvPr>
          <p:cNvSpPr txBox="1">
            <a:spLocks/>
          </p:cNvSpPr>
          <p:nvPr/>
        </p:nvSpPr>
        <p:spPr>
          <a:xfrm>
            <a:off x="11365523" y="6222241"/>
            <a:ext cx="392723" cy="415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nSpc>
                <a:spcPct val="150000"/>
              </a:lnSpc>
              <a:spcAft>
                <a:spcPts val="800"/>
              </a:spcAft>
            </a:pPr>
            <a:r>
              <a:rPr lang="tr-CY" sz="1200" b="1" dirty="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5</a:t>
            </a:r>
            <a:endParaRPr lang="en-US" sz="1200" dirty="0">
              <a:solidFill>
                <a:schemeClr val="bg2">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0249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85769-260D-485E-54E6-84A4D9B97ACE}"/>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000BF8C-2043-29A0-74CB-2163F465B76C}"/>
              </a:ext>
            </a:extLst>
          </p:cNvPr>
          <p:cNvSpPr>
            <a:spLocks noGrp="1"/>
          </p:cNvSpPr>
          <p:nvPr>
            <p:ph idx="1"/>
          </p:nvPr>
        </p:nvSpPr>
        <p:spPr>
          <a:xfrm>
            <a:off x="709247" y="1337071"/>
            <a:ext cx="10515600" cy="4599893"/>
          </a:xfrm>
        </p:spPr>
        <p:txBody>
          <a:bodyPr>
            <a:normAutofit lnSpcReduction="10000"/>
          </a:bodyPr>
          <a:lstStyle/>
          <a:p>
            <a:pPr marL="457200" lvl="0" indent="-457200">
              <a:lnSpc>
                <a:spcPct val="150000"/>
              </a:lnSpc>
              <a:spcAft>
                <a:spcPts val="1200"/>
              </a:spcAft>
              <a:buFont typeface="+mj-lt"/>
              <a:buAutoNum type="arabicParenR" startAt="8"/>
            </a:pPr>
            <a:r>
              <a:rPr lang="tr-TR" sz="2200" dirty="0">
                <a:effectLst/>
                <a:latin typeface="Arial" panose="020B0604020202020204" pitchFamily="34" charset="0"/>
                <a:ea typeface="Calibri" panose="020F0502020204030204" pitchFamily="34" charset="0"/>
                <a:cs typeface="Times New Roman" panose="02020603050405020304" pitchFamily="18" charset="0"/>
              </a:rPr>
              <a:t>Her iki form işverenin ıslak imzası ile 3 nüsha olarak hazırlanır.</a:t>
            </a:r>
            <a:endParaRPr lang="tr-CY" sz="22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lnSpc>
                <a:spcPct val="150000"/>
              </a:lnSpc>
              <a:spcAft>
                <a:spcPts val="1200"/>
              </a:spcAft>
              <a:buFont typeface="+mj-lt"/>
              <a:buAutoNum type="arabicParenR" startAt="8"/>
            </a:pPr>
            <a:r>
              <a:rPr lang="tr-TR" sz="2200" dirty="0">
                <a:effectLst/>
                <a:latin typeface="Arial" panose="020B0604020202020204" pitchFamily="34" charset="0"/>
                <a:ea typeface="Calibri" panose="020F0502020204030204" pitchFamily="34" charset="0"/>
                <a:cs typeface="Times New Roman" panose="02020603050405020304" pitchFamily="18" charset="0"/>
              </a:rPr>
              <a:t>İş kaza raporlarının birisi muhakkak </a:t>
            </a:r>
            <a:r>
              <a:rPr lang="tr-CY" sz="2200" dirty="0">
                <a:effectLst/>
                <a:latin typeface="Arial" panose="020B0604020202020204" pitchFamily="34" charset="0"/>
                <a:ea typeface="Calibri" panose="020F0502020204030204" pitchFamily="34" charset="0"/>
                <a:cs typeface="Times New Roman" panose="02020603050405020304" pitchFamily="18" charset="0"/>
              </a:rPr>
              <a:t>işverenin daha önceden hazırladığı </a:t>
            </a:r>
            <a:r>
              <a:rPr lang="tr-TR" sz="2200" dirty="0">
                <a:effectLst/>
                <a:latin typeface="Arial" panose="020B0604020202020204" pitchFamily="34" charset="0"/>
                <a:ea typeface="Calibri" panose="020F0502020204030204" pitchFamily="34" charset="0"/>
                <a:cs typeface="Times New Roman" panose="02020603050405020304" pitchFamily="18" charset="0"/>
              </a:rPr>
              <a:t>“</a:t>
            </a:r>
            <a:r>
              <a:rPr lang="tr-TR" sz="2200" b="1" dirty="0">
                <a:effectLst/>
                <a:latin typeface="Arial" panose="020B0604020202020204" pitchFamily="34" charset="0"/>
                <a:ea typeface="Calibri" panose="020F0502020204030204" pitchFamily="34" charset="0"/>
                <a:cs typeface="Times New Roman" panose="02020603050405020304" pitchFamily="18" charset="0"/>
              </a:rPr>
              <a:t>iş yeri iş sağlığı ve güvenliği dosyası</a:t>
            </a:r>
            <a:r>
              <a:rPr lang="tr-TR" sz="2200" dirty="0">
                <a:effectLst/>
                <a:latin typeface="Arial" panose="020B0604020202020204" pitchFamily="34" charset="0"/>
                <a:ea typeface="Calibri" panose="020F0502020204030204" pitchFamily="34" charset="0"/>
                <a:cs typeface="Times New Roman" panose="02020603050405020304" pitchFamily="18" charset="0"/>
              </a:rPr>
              <a:t>” </a:t>
            </a:r>
            <a:r>
              <a:rPr lang="tr-CY" sz="2200" dirty="0">
                <a:effectLst/>
                <a:latin typeface="Arial" panose="020B0604020202020204" pitchFamily="34" charset="0"/>
                <a:ea typeface="Calibri" panose="020F0502020204030204" pitchFamily="34" charset="0"/>
                <a:cs typeface="Times New Roman" panose="02020603050405020304" pitchFamily="18" charset="0"/>
              </a:rPr>
              <a:t>içine</a:t>
            </a:r>
            <a:r>
              <a:rPr lang="tr-TR" sz="2200" dirty="0">
                <a:effectLst/>
                <a:latin typeface="Arial" panose="020B0604020202020204" pitchFamily="34" charset="0"/>
                <a:ea typeface="Calibri" panose="020F0502020204030204" pitchFamily="34" charset="0"/>
                <a:cs typeface="Times New Roman" panose="02020603050405020304" pitchFamily="18" charset="0"/>
              </a:rPr>
              <a:t> konur. Birisi ilgili daireye verilir diğeri ise işveren arşivine konur.</a:t>
            </a:r>
            <a:endParaRPr lang="tr-CY" sz="22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lnSpc>
                <a:spcPct val="150000"/>
              </a:lnSpc>
              <a:spcAft>
                <a:spcPts val="1200"/>
              </a:spcAft>
              <a:buFont typeface="+mj-lt"/>
              <a:buAutoNum type="arabicParenR" startAt="8"/>
            </a:pPr>
            <a:r>
              <a:rPr lang="tr-TR" sz="2200" dirty="0">
                <a:effectLst/>
                <a:latin typeface="Arial" panose="020B0604020202020204" pitchFamily="34" charset="0"/>
                <a:ea typeface="Calibri" panose="020F0502020204030204" pitchFamily="34" charset="0"/>
                <a:cs typeface="Times New Roman" panose="02020603050405020304" pitchFamily="18" charset="0"/>
              </a:rPr>
              <a:t>Bu olay sonrası Özel firmanın işvereni bir ay içinde İş kazası ile ilgili Risk analizi varsa tadil edilerek Çalışma dairesine gönderi</a:t>
            </a:r>
            <a:r>
              <a:rPr lang="tr-CY" sz="2200" dirty="0">
                <a:latin typeface="Arial" panose="020B0604020202020204" pitchFamily="34" charset="0"/>
                <a:ea typeface="Calibri" panose="020F0502020204030204" pitchFamily="34" charset="0"/>
                <a:cs typeface="Times New Roman" panose="02020603050405020304" pitchFamily="18" charset="0"/>
              </a:rPr>
              <a:t>r</a:t>
            </a:r>
            <a:r>
              <a:rPr lang="tr-TR" sz="2200" dirty="0">
                <a:effectLst/>
                <a:latin typeface="Arial" panose="020B0604020202020204" pitchFamily="34" charset="0"/>
                <a:ea typeface="Calibri" panose="020F0502020204030204" pitchFamily="34" charset="0"/>
                <a:cs typeface="Times New Roman" panose="02020603050405020304" pitchFamily="18" charset="0"/>
              </a:rPr>
              <a:t>. Risk analizi yoksa Özel firma, bir İSG Uzmanı hizmeti alarak risk analizi hazırla</a:t>
            </a:r>
            <a:r>
              <a:rPr lang="tr-CY" sz="2200" dirty="0">
                <a:effectLst/>
                <a:latin typeface="Arial" panose="020B0604020202020204" pitchFamily="34" charset="0"/>
                <a:ea typeface="Calibri" panose="020F0502020204030204" pitchFamily="34" charset="0"/>
                <a:cs typeface="Times New Roman" panose="02020603050405020304" pitchFamily="18" charset="0"/>
              </a:rPr>
              <a:t>r ve Çalışma dairesine gönderir</a:t>
            </a:r>
            <a:r>
              <a:rPr lang="tr-TR" sz="2200" dirty="0">
                <a:effectLst/>
                <a:latin typeface="Arial" panose="020B0604020202020204" pitchFamily="34" charset="0"/>
                <a:ea typeface="Calibri" panose="020F0502020204030204" pitchFamily="34" charset="0"/>
                <a:cs typeface="Times New Roman" panose="02020603050405020304" pitchFamily="18" charset="0"/>
              </a:rPr>
              <a: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CBD78657-D753-1168-4596-1EDF5B91D967}"/>
              </a:ext>
            </a:extLst>
          </p:cNvPr>
          <p:cNvPicPr>
            <a:picLocks noChangeAspect="1"/>
          </p:cNvPicPr>
          <p:nvPr/>
        </p:nvPicPr>
        <p:blipFill>
          <a:blip r:embed="rId2"/>
          <a:stretch>
            <a:fillRect/>
          </a:stretch>
        </p:blipFill>
        <p:spPr>
          <a:xfrm>
            <a:off x="204024" y="143659"/>
            <a:ext cx="1010445" cy="1024677"/>
          </a:xfrm>
          <a:prstGeom prst="rect">
            <a:avLst/>
          </a:prstGeom>
        </p:spPr>
      </p:pic>
      <p:sp>
        <p:nvSpPr>
          <p:cNvPr id="5" name="Alt Başlık 2">
            <a:extLst>
              <a:ext uri="{FF2B5EF4-FFF2-40B4-BE49-F238E27FC236}">
                <a16:creationId xmlns:a16="http://schemas.microsoft.com/office/drawing/2014/main" id="{CB757900-B3F5-D11C-0DD2-1659311B1AA6}"/>
              </a:ext>
            </a:extLst>
          </p:cNvPr>
          <p:cNvSpPr txBox="1">
            <a:spLocks/>
          </p:cNvSpPr>
          <p:nvPr/>
        </p:nvSpPr>
        <p:spPr>
          <a:xfrm>
            <a:off x="709247" y="6105700"/>
            <a:ext cx="4777153" cy="3602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gn="l">
              <a:lnSpc>
                <a:spcPct val="150000"/>
              </a:lnSpc>
              <a:spcAft>
                <a:spcPts val="800"/>
              </a:spcAft>
            </a:pPr>
            <a:r>
              <a:rPr lang="tr-CY"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Hazırlayan:</a:t>
            </a:r>
            <a:r>
              <a:rPr lang="tr-TR" sz="1100" b="1"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 </a:t>
            </a:r>
            <a:r>
              <a:rPr lang="tr-CY" sz="1100" dirty="0">
                <a:solidFill>
                  <a:schemeClr val="bg1">
                    <a:lumMod val="95000"/>
                  </a:schemeClr>
                </a:solidFill>
                <a:latin typeface="Arial" panose="020B0604020202020204" pitchFamily="34" charset="0"/>
                <a:ea typeface="Calibri" panose="020F0502020204030204" pitchFamily="34" charset="0"/>
                <a:cs typeface="Times New Roman" panose="02020603050405020304" pitchFamily="18" charset="0"/>
              </a:rPr>
              <a:t>Ercan KÖSEOĞLU (İSG Uzmanı)</a:t>
            </a:r>
            <a:endParaRPr lang="en-US" sz="1100"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Alt Başlık 2">
            <a:extLst>
              <a:ext uri="{FF2B5EF4-FFF2-40B4-BE49-F238E27FC236}">
                <a16:creationId xmlns:a16="http://schemas.microsoft.com/office/drawing/2014/main" id="{E9AB1463-EA17-CFF6-E741-04EE954201A8}"/>
              </a:ext>
            </a:extLst>
          </p:cNvPr>
          <p:cNvSpPr txBox="1">
            <a:spLocks/>
          </p:cNvSpPr>
          <p:nvPr/>
        </p:nvSpPr>
        <p:spPr>
          <a:xfrm>
            <a:off x="11365523" y="6222241"/>
            <a:ext cx="392723" cy="415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nSpc>
                <a:spcPct val="150000"/>
              </a:lnSpc>
              <a:spcAft>
                <a:spcPts val="800"/>
              </a:spcAft>
            </a:pPr>
            <a:r>
              <a:rPr lang="tr-CY" sz="1200" b="1" dirty="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6</a:t>
            </a:r>
            <a:endParaRPr lang="en-US" sz="1200" dirty="0">
              <a:solidFill>
                <a:schemeClr val="bg2">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Başlık 1">
            <a:extLst>
              <a:ext uri="{FF2B5EF4-FFF2-40B4-BE49-F238E27FC236}">
                <a16:creationId xmlns:a16="http://schemas.microsoft.com/office/drawing/2014/main" id="{8CCAFBDC-10B9-CD3B-171E-3336A361A3B0}"/>
              </a:ext>
            </a:extLst>
          </p:cNvPr>
          <p:cNvSpPr txBox="1">
            <a:spLocks/>
          </p:cNvSpPr>
          <p:nvPr/>
        </p:nvSpPr>
        <p:spPr>
          <a:xfrm>
            <a:off x="1447800" y="717458"/>
            <a:ext cx="4648200" cy="6196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2601913" indent="-2601913">
              <a:lnSpc>
                <a:spcPct val="150000"/>
              </a:lnSpc>
              <a:spcBef>
                <a:spcPts val="1000"/>
              </a:spcBef>
              <a:spcAft>
                <a:spcPts val="800"/>
              </a:spcAft>
              <a:defRPr/>
            </a:pPr>
            <a:r>
              <a:rPr lang="tr-CY"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İş Kazası</a:t>
            </a:r>
            <a:r>
              <a:rPr lang="tr-TR"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 </a:t>
            </a:r>
            <a:r>
              <a:rPr lang="tr-CY"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S</a:t>
            </a:r>
            <a:r>
              <a:rPr lang="tr-TR"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onrası </a:t>
            </a:r>
            <a:r>
              <a:rPr lang="tr-CY"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Y</a:t>
            </a:r>
            <a:r>
              <a:rPr lang="tr-TR"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apılması </a:t>
            </a:r>
            <a:r>
              <a:rPr lang="tr-CY"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G</a:t>
            </a:r>
            <a:r>
              <a:rPr lang="tr-TR" sz="16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erekenler; </a:t>
            </a:r>
            <a:endParaRPr lang="en-US" sz="1600" dirty="0"/>
          </a:p>
        </p:txBody>
      </p:sp>
    </p:spTree>
    <p:extLst>
      <p:ext uri="{BB962C8B-B14F-4D97-AF65-F5344CB8AC3E}">
        <p14:creationId xmlns:p14="http://schemas.microsoft.com/office/powerpoint/2010/main" val="410992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EA396-6725-8E3E-7EF8-C1F0444444C5}"/>
            </a:ext>
          </a:extLst>
        </p:cNvPr>
        <p:cNvGrpSpPr/>
        <p:nvPr/>
      </p:nvGrpSpPr>
      <p:grpSpPr>
        <a:xfrm>
          <a:off x="0" y="0"/>
          <a:ext cx="0" cy="0"/>
          <a:chOff x="0" y="0"/>
          <a:chExt cx="0" cy="0"/>
        </a:xfrm>
      </p:grpSpPr>
      <p:pic>
        <p:nvPicPr>
          <p:cNvPr id="4" name="Resim 3">
            <a:extLst>
              <a:ext uri="{FF2B5EF4-FFF2-40B4-BE49-F238E27FC236}">
                <a16:creationId xmlns:a16="http://schemas.microsoft.com/office/drawing/2014/main" id="{8290DE1C-D986-203B-295C-A4C806A5D40F}"/>
              </a:ext>
            </a:extLst>
          </p:cNvPr>
          <p:cNvPicPr>
            <a:picLocks noChangeAspect="1"/>
          </p:cNvPicPr>
          <p:nvPr/>
        </p:nvPicPr>
        <p:blipFill>
          <a:blip r:embed="rId2"/>
          <a:stretch>
            <a:fillRect/>
          </a:stretch>
        </p:blipFill>
        <p:spPr>
          <a:xfrm>
            <a:off x="204024" y="143659"/>
            <a:ext cx="1010445" cy="1024677"/>
          </a:xfrm>
          <a:prstGeom prst="rect">
            <a:avLst/>
          </a:prstGeom>
        </p:spPr>
      </p:pic>
      <p:sp>
        <p:nvSpPr>
          <p:cNvPr id="5" name="Alt Başlık 2">
            <a:extLst>
              <a:ext uri="{FF2B5EF4-FFF2-40B4-BE49-F238E27FC236}">
                <a16:creationId xmlns:a16="http://schemas.microsoft.com/office/drawing/2014/main" id="{CC496A09-8D2F-52A0-4C9D-8CC9AA8474C8}"/>
              </a:ext>
            </a:extLst>
          </p:cNvPr>
          <p:cNvSpPr txBox="1">
            <a:spLocks/>
          </p:cNvSpPr>
          <p:nvPr/>
        </p:nvSpPr>
        <p:spPr>
          <a:xfrm>
            <a:off x="709247" y="6105700"/>
            <a:ext cx="4777153" cy="3602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gn="l">
              <a:lnSpc>
                <a:spcPct val="150000"/>
              </a:lnSpc>
              <a:spcAft>
                <a:spcPts val="800"/>
              </a:spcAft>
            </a:pPr>
            <a:r>
              <a:rPr lang="tr-CY" sz="1100" b="1" dirty="0">
                <a:solidFill>
                  <a:schemeClr val="bg2">
                    <a:lumMod val="75000"/>
                  </a:schemeClr>
                </a:solidFill>
                <a:latin typeface="Arial" panose="020B0604020202020204" pitchFamily="34" charset="0"/>
                <a:ea typeface="Calibri" panose="020F0502020204030204" pitchFamily="34" charset="0"/>
                <a:cs typeface="Times New Roman" panose="02020603050405020304" pitchFamily="18" charset="0"/>
              </a:rPr>
              <a:t>Hazırlayan:</a:t>
            </a:r>
            <a:r>
              <a:rPr lang="tr-TR" sz="1100" b="1" dirty="0">
                <a:solidFill>
                  <a:schemeClr val="bg2">
                    <a:lumMod val="75000"/>
                  </a:schemeClr>
                </a:solidFill>
                <a:latin typeface="Arial" panose="020B0604020202020204" pitchFamily="34" charset="0"/>
                <a:ea typeface="Calibri" panose="020F0502020204030204" pitchFamily="34" charset="0"/>
                <a:cs typeface="Times New Roman" panose="02020603050405020304" pitchFamily="18" charset="0"/>
              </a:rPr>
              <a:t> </a:t>
            </a:r>
            <a:r>
              <a:rPr lang="tr-CY" sz="1100" dirty="0">
                <a:solidFill>
                  <a:schemeClr val="bg2">
                    <a:lumMod val="75000"/>
                  </a:schemeClr>
                </a:solidFill>
                <a:latin typeface="Arial" panose="020B0604020202020204" pitchFamily="34" charset="0"/>
                <a:ea typeface="Calibri" panose="020F0502020204030204" pitchFamily="34" charset="0"/>
                <a:cs typeface="Times New Roman" panose="02020603050405020304" pitchFamily="18" charset="0"/>
              </a:rPr>
              <a:t>Ercan KÖSEOĞLU (İSG Uzmanı)</a:t>
            </a:r>
            <a:endParaRPr lang="en-US" sz="1100" dirty="0">
              <a:solidFill>
                <a:schemeClr val="bg2">
                  <a:lumMod val="7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Alt Başlık 2">
            <a:extLst>
              <a:ext uri="{FF2B5EF4-FFF2-40B4-BE49-F238E27FC236}">
                <a16:creationId xmlns:a16="http://schemas.microsoft.com/office/drawing/2014/main" id="{559C0449-1A5B-6AD4-9CE7-B374316A1B8C}"/>
              </a:ext>
            </a:extLst>
          </p:cNvPr>
          <p:cNvSpPr txBox="1">
            <a:spLocks/>
          </p:cNvSpPr>
          <p:nvPr/>
        </p:nvSpPr>
        <p:spPr>
          <a:xfrm>
            <a:off x="11365523" y="6222241"/>
            <a:ext cx="392723" cy="4158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601913" indent="-2601913">
              <a:lnSpc>
                <a:spcPct val="150000"/>
              </a:lnSpc>
              <a:spcAft>
                <a:spcPts val="800"/>
              </a:spcAft>
            </a:pPr>
            <a:r>
              <a:rPr lang="tr-CY" sz="1200" b="1" dirty="0">
                <a:solidFill>
                  <a:schemeClr val="bg2">
                    <a:lumMod val="50000"/>
                  </a:schemeClr>
                </a:solidFill>
                <a:latin typeface="Arial" panose="020B0604020202020204" pitchFamily="34" charset="0"/>
                <a:ea typeface="Calibri" panose="020F0502020204030204" pitchFamily="34" charset="0"/>
                <a:cs typeface="Times New Roman" panose="02020603050405020304" pitchFamily="18" charset="0"/>
              </a:rPr>
              <a:t>7</a:t>
            </a:r>
            <a:endParaRPr lang="en-US" sz="1200" dirty="0">
              <a:solidFill>
                <a:schemeClr val="bg2">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Başlık 7">
            <a:extLst>
              <a:ext uri="{FF2B5EF4-FFF2-40B4-BE49-F238E27FC236}">
                <a16:creationId xmlns:a16="http://schemas.microsoft.com/office/drawing/2014/main" id="{75FD9535-4135-532E-AC00-C23BF382C7C8}"/>
              </a:ext>
            </a:extLst>
          </p:cNvPr>
          <p:cNvSpPr>
            <a:spLocks noGrp="1"/>
          </p:cNvSpPr>
          <p:nvPr>
            <p:ph type="title"/>
          </p:nvPr>
        </p:nvSpPr>
        <p:spPr>
          <a:xfrm>
            <a:off x="838200" y="1431924"/>
            <a:ext cx="10515600" cy="3315921"/>
          </a:xfrm>
        </p:spPr>
        <p:txBody>
          <a:bodyPr>
            <a:normAutofit/>
          </a:bodyPr>
          <a:lstStyle/>
          <a:p>
            <a:pPr algn="ctr">
              <a:lnSpc>
                <a:spcPct val="200000"/>
              </a:lnSpc>
            </a:pPr>
            <a:r>
              <a:rPr lang="tr-CY" b="1" dirty="0">
                <a:solidFill>
                  <a:srgbClr val="00B0F0"/>
                </a:solidFill>
                <a:latin typeface="Arial" panose="020B0604020202020204" pitchFamily="34" charset="0"/>
                <a:cs typeface="Arial" panose="020B0604020202020204" pitchFamily="34" charset="0"/>
              </a:rPr>
              <a:t>Teşekkür ederim</a:t>
            </a:r>
            <a:br>
              <a:rPr lang="tr-CY" b="1" dirty="0">
                <a:solidFill>
                  <a:srgbClr val="00B0F0"/>
                </a:solidFill>
                <a:latin typeface="Arial" panose="020B0604020202020204" pitchFamily="34" charset="0"/>
                <a:cs typeface="Arial" panose="020B0604020202020204" pitchFamily="34" charset="0"/>
              </a:rPr>
            </a:br>
            <a:r>
              <a:rPr lang="tr-CY" b="1" dirty="0">
                <a:solidFill>
                  <a:srgbClr val="00B0F0"/>
                </a:solidFill>
                <a:latin typeface="Arial" panose="020B0604020202020204" pitchFamily="34" charset="0"/>
                <a:cs typeface="Arial" panose="020B0604020202020204" pitchFamily="34" charset="0"/>
              </a:rPr>
              <a:t>SORULARINIZ</a:t>
            </a:r>
            <a:endParaRPr lang="en-US"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28482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486</Words>
  <Application>Microsoft Office PowerPoint</Application>
  <PresentationFormat>Widescreen</PresentationFormat>
  <Paragraphs>35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Teması</vt:lpstr>
      <vt:lpstr>Çalışanlar ile ilgili Bilgiler</vt:lpstr>
      <vt:lpstr>Yaşanan Kaza; Kıb-Tek’e hizmet veren müteahhit, Havaii hat yer değişikliği sırasında yaşanan ölümlü kaza.</vt:lpstr>
      <vt:lpstr>İş Kazası Sonrası Yapılması Gerekenler; </vt:lpstr>
      <vt:lpstr>İş Kazası Sonrası Yapılması Gerekenler; </vt:lpstr>
      <vt:lpstr>İş Kazası Sonrası Yapılması Gerekenler; </vt:lpstr>
      <vt:lpstr>PowerPoint Presentation</vt:lpstr>
      <vt:lpstr>Teşekkür ederim SORULARINIZ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Çalışanlar ile ilgili Bilgiler</dc:title>
  <dc:creator>su koseoglu</dc:creator>
  <cp:lastModifiedBy>HP</cp:lastModifiedBy>
  <cp:revision>15</cp:revision>
  <dcterms:created xsi:type="dcterms:W3CDTF">2025-04-21T00:21:41Z</dcterms:created>
  <dcterms:modified xsi:type="dcterms:W3CDTF">2025-04-21T08:57:50Z</dcterms:modified>
</cp:coreProperties>
</file>