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323" r:id="rId3"/>
    <p:sldId id="260" r:id="rId4"/>
    <p:sldId id="328" r:id="rId5"/>
    <p:sldId id="269" r:id="rId6"/>
    <p:sldId id="335" r:id="rId7"/>
    <p:sldId id="268" r:id="rId8"/>
    <p:sldId id="263" r:id="rId9"/>
    <p:sldId id="270" r:id="rId10"/>
    <p:sldId id="271" r:id="rId11"/>
    <p:sldId id="275" r:id="rId12"/>
    <p:sldId id="262" r:id="rId13"/>
    <p:sldId id="331" r:id="rId14"/>
    <p:sldId id="346" r:id="rId15"/>
    <p:sldId id="345" r:id="rId16"/>
    <p:sldId id="330" r:id="rId17"/>
    <p:sldId id="261" r:id="rId18"/>
    <p:sldId id="332" r:id="rId19"/>
    <p:sldId id="264" r:id="rId20"/>
    <p:sldId id="333" r:id="rId21"/>
    <p:sldId id="334" r:id="rId22"/>
    <p:sldId id="265" r:id="rId23"/>
    <p:sldId id="322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82" d="100"/>
          <a:sy n="82" d="100"/>
        </p:scale>
        <p:origin x="15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rel celebi" userId="e174cadc97c9b31c" providerId="LiveId" clId="{0C2BF56A-323D-4F22-9380-3E693CDFD3D9}"/>
    <pc:docChg chg="undo custSel addSld delSld modSld sldOrd">
      <pc:chgData name="gurel celebi" userId="e174cadc97c9b31c" providerId="LiveId" clId="{0C2BF56A-323D-4F22-9380-3E693CDFD3D9}" dt="2025-06-17T15:58:25.316" v="26" actId="2696"/>
      <pc:docMkLst>
        <pc:docMk/>
      </pc:docMkLst>
      <pc:sldChg chg="del">
        <pc:chgData name="gurel celebi" userId="e174cadc97c9b31c" providerId="LiveId" clId="{0C2BF56A-323D-4F22-9380-3E693CDFD3D9}" dt="2025-06-17T15:56:08.791" v="18" actId="2696"/>
        <pc:sldMkLst>
          <pc:docMk/>
          <pc:sldMk cId="24169765" sldId="258"/>
        </pc:sldMkLst>
      </pc:sldChg>
      <pc:sldChg chg="del ord">
        <pc:chgData name="gurel celebi" userId="e174cadc97c9b31c" providerId="LiveId" clId="{0C2BF56A-323D-4F22-9380-3E693CDFD3D9}" dt="2025-06-17T15:54:44.379" v="8" actId="2696"/>
        <pc:sldMkLst>
          <pc:docMk/>
          <pc:sldMk cId="2875206253" sldId="273"/>
        </pc:sldMkLst>
      </pc:sldChg>
      <pc:sldChg chg="del">
        <pc:chgData name="gurel celebi" userId="e174cadc97c9b31c" providerId="LiveId" clId="{0C2BF56A-323D-4F22-9380-3E693CDFD3D9}" dt="2025-06-17T15:54:47.122" v="9" actId="2696"/>
        <pc:sldMkLst>
          <pc:docMk/>
          <pc:sldMk cId="3935664472" sldId="274"/>
        </pc:sldMkLst>
      </pc:sldChg>
      <pc:sldChg chg="del">
        <pc:chgData name="gurel celebi" userId="e174cadc97c9b31c" providerId="LiveId" clId="{0C2BF56A-323D-4F22-9380-3E693CDFD3D9}" dt="2025-06-17T15:54:49.585" v="10" actId="2696"/>
        <pc:sldMkLst>
          <pc:docMk/>
          <pc:sldMk cId="131920751" sldId="276"/>
        </pc:sldMkLst>
      </pc:sldChg>
      <pc:sldChg chg="del">
        <pc:chgData name="gurel celebi" userId="e174cadc97c9b31c" providerId="LiveId" clId="{0C2BF56A-323D-4F22-9380-3E693CDFD3D9}" dt="2025-06-17T15:54:56.787" v="11" actId="2696"/>
        <pc:sldMkLst>
          <pc:docMk/>
          <pc:sldMk cId="2700498955" sldId="278"/>
        </pc:sldMkLst>
      </pc:sldChg>
      <pc:sldChg chg="del">
        <pc:chgData name="gurel celebi" userId="e174cadc97c9b31c" providerId="LiveId" clId="{0C2BF56A-323D-4F22-9380-3E693CDFD3D9}" dt="2025-06-17T15:55:11.267" v="12" actId="2696"/>
        <pc:sldMkLst>
          <pc:docMk/>
          <pc:sldMk cId="3193977814" sldId="279"/>
        </pc:sldMkLst>
      </pc:sldChg>
      <pc:sldChg chg="del">
        <pc:chgData name="gurel celebi" userId="e174cadc97c9b31c" providerId="LiveId" clId="{0C2BF56A-323D-4F22-9380-3E693CDFD3D9}" dt="2025-06-17T15:56:05.544" v="17" actId="2696"/>
        <pc:sldMkLst>
          <pc:docMk/>
          <pc:sldMk cId="1812592596" sldId="280"/>
        </pc:sldMkLst>
      </pc:sldChg>
      <pc:sldChg chg="del">
        <pc:chgData name="gurel celebi" userId="e174cadc97c9b31c" providerId="LiveId" clId="{0C2BF56A-323D-4F22-9380-3E693CDFD3D9}" dt="2025-06-17T15:55:11.267" v="12" actId="2696"/>
        <pc:sldMkLst>
          <pc:docMk/>
          <pc:sldMk cId="3550421971" sldId="281"/>
        </pc:sldMkLst>
      </pc:sldChg>
      <pc:sldChg chg="del">
        <pc:chgData name="gurel celebi" userId="e174cadc97c9b31c" providerId="LiveId" clId="{0C2BF56A-323D-4F22-9380-3E693CDFD3D9}" dt="2025-06-17T15:56:03.287" v="16" actId="2696"/>
        <pc:sldMkLst>
          <pc:docMk/>
          <pc:sldMk cId="4207941002" sldId="282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3018503695" sldId="283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1249014037" sldId="284"/>
        </pc:sldMkLst>
      </pc:sldChg>
      <pc:sldChg chg="del">
        <pc:chgData name="gurel celebi" userId="e174cadc97c9b31c" providerId="LiveId" clId="{0C2BF56A-323D-4F22-9380-3E693CDFD3D9}" dt="2025-06-17T15:55:57.001" v="14" actId="2696"/>
        <pc:sldMkLst>
          <pc:docMk/>
          <pc:sldMk cId="3286192158" sldId="285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792364620" sldId="286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2602399620" sldId="287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1548898327" sldId="288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3276558381" sldId="289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3252528946" sldId="290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2732551403" sldId="291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281731057" sldId="292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3838105204" sldId="296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355820170" sldId="297"/>
        </pc:sldMkLst>
      </pc:sldChg>
      <pc:sldChg chg="del">
        <pc:chgData name="gurel celebi" userId="e174cadc97c9b31c" providerId="LiveId" clId="{0C2BF56A-323D-4F22-9380-3E693CDFD3D9}" dt="2025-06-17T15:57:30.824" v="19" actId="2696"/>
        <pc:sldMkLst>
          <pc:docMk/>
          <pc:sldMk cId="3589325719" sldId="299"/>
        </pc:sldMkLst>
      </pc:sldChg>
      <pc:sldChg chg="del">
        <pc:chgData name="gurel celebi" userId="e174cadc97c9b31c" providerId="LiveId" clId="{0C2BF56A-323D-4F22-9380-3E693CDFD3D9}" dt="2025-06-17T15:57:34.317" v="20" actId="2696"/>
        <pc:sldMkLst>
          <pc:docMk/>
          <pc:sldMk cId="4289768080" sldId="300"/>
        </pc:sldMkLst>
      </pc:sldChg>
      <pc:sldChg chg="del">
        <pc:chgData name="gurel celebi" userId="e174cadc97c9b31c" providerId="LiveId" clId="{0C2BF56A-323D-4F22-9380-3E693CDFD3D9}" dt="2025-06-17T15:57:37.819" v="21" actId="2696"/>
        <pc:sldMkLst>
          <pc:docMk/>
          <pc:sldMk cId="517423409" sldId="301"/>
        </pc:sldMkLst>
      </pc:sldChg>
      <pc:sldChg chg="del">
        <pc:chgData name="gurel celebi" userId="e174cadc97c9b31c" providerId="LiveId" clId="{0C2BF56A-323D-4F22-9380-3E693CDFD3D9}" dt="2025-06-17T15:57:40.478" v="22" actId="2696"/>
        <pc:sldMkLst>
          <pc:docMk/>
          <pc:sldMk cId="2289328289" sldId="302"/>
        </pc:sldMkLst>
      </pc:sldChg>
      <pc:sldChg chg="del">
        <pc:chgData name="gurel celebi" userId="e174cadc97c9b31c" providerId="LiveId" clId="{0C2BF56A-323D-4F22-9380-3E693CDFD3D9}" dt="2025-06-17T15:57:47.799" v="23" actId="2696"/>
        <pc:sldMkLst>
          <pc:docMk/>
          <pc:sldMk cId="1071556011" sldId="303"/>
        </pc:sldMkLst>
      </pc:sldChg>
      <pc:sldChg chg="del">
        <pc:chgData name="gurel celebi" userId="e174cadc97c9b31c" providerId="LiveId" clId="{0C2BF56A-323D-4F22-9380-3E693CDFD3D9}" dt="2025-06-17T15:57:51.115" v="24" actId="2696"/>
        <pc:sldMkLst>
          <pc:docMk/>
          <pc:sldMk cId="185156282" sldId="304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2557353602" sldId="305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1369020628" sldId="308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3767348349" sldId="309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3176996085" sldId="310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2337885037" sldId="313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2978499987" sldId="315"/>
        </pc:sldMkLst>
      </pc:sldChg>
      <pc:sldChg chg="del">
        <pc:chgData name="gurel celebi" userId="e174cadc97c9b31c" providerId="LiveId" clId="{0C2BF56A-323D-4F22-9380-3E693CDFD3D9}" dt="2025-06-17T15:56:00.558" v="15" actId="2696"/>
        <pc:sldMkLst>
          <pc:docMk/>
          <pc:sldMk cId="3652512094" sldId="336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4166044712" sldId="337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913215180" sldId="338"/>
        </pc:sldMkLst>
      </pc:sldChg>
      <pc:sldChg chg="del">
        <pc:chgData name="gurel celebi" userId="e174cadc97c9b31c" providerId="LiveId" clId="{0C2BF56A-323D-4F22-9380-3E693CDFD3D9}" dt="2025-06-17T15:55:42.535" v="13" actId="2696"/>
        <pc:sldMkLst>
          <pc:docMk/>
          <pc:sldMk cId="2753637089" sldId="344"/>
        </pc:sldMkLst>
      </pc:sldChg>
      <pc:sldChg chg="del">
        <pc:chgData name="gurel celebi" userId="e174cadc97c9b31c" providerId="LiveId" clId="{0C2BF56A-323D-4F22-9380-3E693CDFD3D9}" dt="2025-06-17T15:57:53.385" v="25" actId="2696"/>
        <pc:sldMkLst>
          <pc:docMk/>
          <pc:sldMk cId="2286084925" sldId="346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3921710968" sldId="347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4141628618" sldId="348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4278382370" sldId="350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3546674116" sldId="351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2426995262" sldId="352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3237949536" sldId="353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800240458" sldId="354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1845232080" sldId="355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1102988598" sldId="356"/>
        </pc:sldMkLst>
      </pc:sldChg>
      <pc:sldChg chg="del">
        <pc:chgData name="gurel celebi" userId="e174cadc97c9b31c" providerId="LiveId" clId="{0C2BF56A-323D-4F22-9380-3E693CDFD3D9}" dt="2025-06-17T15:58:25.316" v="26" actId="2696"/>
        <pc:sldMkLst>
          <pc:docMk/>
          <pc:sldMk cId="2866095393" sldId="357"/>
        </pc:sldMkLst>
      </pc:sldChg>
      <pc:sldChg chg="new del">
        <pc:chgData name="gurel celebi" userId="e174cadc97c9b31c" providerId="LiveId" clId="{0C2BF56A-323D-4F22-9380-3E693CDFD3D9}" dt="2025-06-17T15:54:38.894" v="7" actId="680"/>
        <pc:sldMkLst>
          <pc:docMk/>
          <pc:sldMk cId="3375454801" sldId="358"/>
        </pc:sldMkLst>
      </pc:sldChg>
      <pc:sldChg chg="new del">
        <pc:chgData name="gurel celebi" userId="e174cadc97c9b31c" providerId="LiveId" clId="{0C2BF56A-323D-4F22-9380-3E693CDFD3D9}" dt="2025-06-17T15:54:37.652" v="6" actId="680"/>
        <pc:sldMkLst>
          <pc:docMk/>
          <pc:sldMk cId="2995955388" sldId="359"/>
        </pc:sldMkLst>
      </pc:sldChg>
      <pc:sldChg chg="new del">
        <pc:chgData name="gurel celebi" userId="e174cadc97c9b31c" providerId="LiveId" clId="{0C2BF56A-323D-4F22-9380-3E693CDFD3D9}" dt="2025-06-17T15:54:37.218" v="5" actId="680"/>
        <pc:sldMkLst>
          <pc:docMk/>
          <pc:sldMk cId="2134522071" sldId="3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EEDED-E9EF-424F-9DDF-780974ECB4E6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8C04B-D857-4B8A-9ACC-1ADF00A981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846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2C15295-3B1C-4758-A1E8-D2A2D009D749}" type="datetimeFigureOut">
              <a:rPr lang="tr-TR" smtClean="0"/>
              <a:t>22.08.2025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8629714-0404-46CB-B895-67A7BC1ACF46}" type="slidenum">
              <a:rPr lang="tr-TR" smtClean="0"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924944"/>
            <a:ext cx="7772400" cy="1975104"/>
          </a:xfrm>
        </p:spPr>
        <p:txBody>
          <a:bodyPr/>
          <a:lstStyle/>
          <a:p>
            <a:br>
              <a:rPr lang="tr-TR" sz="1800" dirty="0">
                <a:latin typeface="Arial Black" pitchFamily="34" charset="0"/>
              </a:rPr>
            </a:br>
            <a:br>
              <a:rPr lang="tr-TR" sz="1800" dirty="0">
                <a:latin typeface="Arial Black" pitchFamily="34" charset="0"/>
              </a:rPr>
            </a:br>
            <a:br>
              <a:rPr lang="tr-TR" sz="1800" dirty="0">
                <a:latin typeface="Arial Black" pitchFamily="34" charset="0"/>
              </a:rPr>
            </a:br>
            <a:r>
              <a:rPr lang="tr-TR" sz="1800" dirty="0">
                <a:latin typeface="Arial Black" pitchFamily="34" charset="0"/>
              </a:rPr>
              <a:t>KIB – TEK İŞ SAĞLIĞI VE GÜVENLİĞİ BİRİMİ</a:t>
            </a:r>
            <a:br>
              <a:rPr lang="tr-TR" sz="1800" dirty="0">
                <a:latin typeface="Arial Black" pitchFamily="34" charset="0"/>
              </a:rPr>
            </a:br>
            <a:br>
              <a:rPr lang="tr-TR" sz="1800" dirty="0">
                <a:latin typeface="Arial Black" pitchFamily="34" charset="0"/>
              </a:rPr>
            </a:br>
            <a:r>
              <a:rPr lang="tr-TR" sz="1800" dirty="0">
                <a:latin typeface="Arial Black" pitchFamily="34" charset="0"/>
              </a:rPr>
              <a:t>Gürel ÇELEBİ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7772400" cy="1508760"/>
          </a:xfrm>
        </p:spPr>
        <p:txBody>
          <a:bodyPr>
            <a:normAutofit/>
          </a:bodyPr>
          <a:lstStyle/>
          <a:p>
            <a:pPr algn="ctr"/>
            <a:r>
              <a:rPr lang="tr-TR" sz="3200" dirty="0">
                <a:latin typeface="Arial Black" pitchFamily="34" charset="0"/>
              </a:rPr>
              <a:t>ELEKTRİK İŞLERİNDE                 İŞ SAĞLIĞI VE GÜVENLİĞİ</a:t>
            </a:r>
          </a:p>
        </p:txBody>
      </p:sp>
    </p:spTree>
    <p:extLst>
      <p:ext uri="{BB962C8B-B14F-4D97-AF65-F5344CB8AC3E}">
        <p14:creationId xmlns:p14="http://schemas.microsoft.com/office/powerpoint/2010/main" val="3000554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DeboMac\Desktop\download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933056"/>
            <a:ext cx="2466975" cy="24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eboMac\Desktop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97" y="3933056"/>
            <a:ext cx="2466975" cy="24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eboMac\Desktop\download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51" y="3933056"/>
            <a:ext cx="2466975" cy="24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boMac\Desktop\images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04" y="447310"/>
            <a:ext cx="2610991" cy="294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47030048-2F71-D6D6-DB5F-FB7CBF6CD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429801"/>
            <a:ext cx="1656184" cy="2982535"/>
          </a:xfrm>
          <a:prstGeom prst="rect">
            <a:avLst/>
          </a:prstGeom>
        </p:spPr>
      </p:pic>
      <p:pic>
        <p:nvPicPr>
          <p:cNvPr id="4" name="Picture 2" descr="C:\Users\DeboMac\Desktop\download (3).jpg">
            <a:extLst>
              <a:ext uri="{FF2B5EF4-FFF2-40B4-BE49-F238E27FC236}">
                <a16:creationId xmlns:a16="http://schemas.microsoft.com/office/drawing/2014/main" id="{CE4D833D-44EA-6337-8C85-1C799C1EE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30000"/>
          <a:stretch>
            <a:fillRect/>
          </a:stretch>
        </p:blipFill>
        <p:spPr bwMode="auto">
          <a:xfrm>
            <a:off x="1043608" y="429022"/>
            <a:ext cx="1518419" cy="294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18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424936" cy="6480720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3074" name="Picture 2" descr="C:\Users\DeboMac\Desktop\image_42285d0d-d91b-4b1f-aa00-7858faa17baa20170916_230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04" y="260649"/>
            <a:ext cx="4255268" cy="295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boMac\Desktop\image_12791043-c2f2-48c4-8fa9-110c34a5caa920171018_2328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76" y="3217219"/>
            <a:ext cx="4179864" cy="337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boMac\Desktop\image_6e396fdf-968a-49e8-bc19-305f58ecec3b20170907_1623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60647"/>
            <a:ext cx="4025651" cy="29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9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56696"/>
          </a:xfrm>
        </p:spPr>
        <p:txBody>
          <a:bodyPr/>
          <a:lstStyle/>
          <a:p>
            <a:r>
              <a:rPr lang="tr-TR" dirty="0"/>
              <a:t>Boruların Döşenmesi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496944" cy="5040560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spcAft>
                <a:spcPts val="18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Borular döşenirken şunlara dikkat edilmelidir;</a:t>
            </a:r>
          </a:p>
          <a:p>
            <a:pPr marL="68580" indent="0">
              <a:lnSpc>
                <a:spcPct val="125000"/>
              </a:lnSpc>
              <a:spcAft>
                <a:spcPts val="1800"/>
              </a:spcAft>
              <a:buNone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1- Merdivenlerde döşeme yapılırken , düşme olasılığı yüksektir. </a:t>
            </a:r>
            <a:r>
              <a:rPr lang="tr-T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(merdivenlerde korkuluk olmaması sebebiyle düşme olabilir, bu sebeple önlem alınması gerekmektedir.)</a:t>
            </a:r>
          </a:p>
          <a:p>
            <a:pPr marL="68580" indent="0">
              <a:lnSpc>
                <a:spcPct val="125000"/>
              </a:lnSpc>
              <a:spcAft>
                <a:spcPts val="1800"/>
              </a:spcAft>
              <a:buNone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2- Boru döşemede (Boruyu bükmek için) kullanılan alev </a:t>
            </a:r>
            <a:r>
              <a:rPr lang="tr-T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(Eldiven kullanılmalı)</a:t>
            </a:r>
          </a:p>
          <a:p>
            <a:pPr marL="68580" indent="0">
              <a:lnSpc>
                <a:spcPct val="125000"/>
              </a:lnSpc>
              <a:spcAft>
                <a:spcPts val="1800"/>
              </a:spcAft>
              <a:buNone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3- Yer yüzeyine yapılan döşemelerde, düşmelere karşı önlemler alınmalı </a:t>
            </a:r>
            <a:r>
              <a:rPr lang="tr-T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(Takılıp düşmelere karşı önlem alınmalı)</a:t>
            </a:r>
          </a:p>
        </p:txBody>
      </p:sp>
    </p:spTree>
    <p:extLst>
      <p:ext uri="{BB962C8B-B14F-4D97-AF65-F5344CB8AC3E}">
        <p14:creationId xmlns:p14="http://schemas.microsoft.com/office/powerpoint/2010/main" val="1303875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64704"/>
            <a:ext cx="7772400" cy="559085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2050" name="Picture 2" descr="C:\Users\DeboMac\Desktop\MUTEAHHITLER RESIMLER 2018\20180207_133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52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0F6C248-04DC-06D8-DDD2-F8C246A9B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84000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1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032448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46" y="332656"/>
            <a:ext cx="396123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884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76672"/>
            <a:ext cx="7772400" cy="587888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26" name="Picture 2" descr="C:\Users\DeboMac\Desktop\MUTEAHHITLER RESIMLER 2018\20180207_133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0040"/>
            <a:ext cx="835292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846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56696"/>
          </a:xfrm>
        </p:spPr>
        <p:txBody>
          <a:bodyPr/>
          <a:lstStyle/>
          <a:p>
            <a:r>
              <a:rPr lang="tr-TR" dirty="0"/>
              <a:t>Kutuların Tutturulması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352928" cy="4176464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tr-TR" dirty="0"/>
              <a:t>Boruların tutturulması sırasında dikkat edilmesi gerekenler;</a:t>
            </a:r>
          </a:p>
          <a:p>
            <a:pPr marL="68580" indent="0">
              <a:spcAft>
                <a:spcPts val="1200"/>
              </a:spcAft>
              <a:buNone/>
            </a:pPr>
            <a:r>
              <a:rPr lang="tr-TR" dirty="0"/>
              <a:t>1- Tahta ile tutturulma </a:t>
            </a:r>
            <a:r>
              <a:rPr lang="tr-TR" b="1" i="1" dirty="0"/>
              <a:t>(Kıymık batması, eldiven kullanılmalı)</a:t>
            </a:r>
          </a:p>
          <a:p>
            <a:pPr marL="68580" indent="0">
              <a:buNone/>
            </a:pPr>
            <a:r>
              <a:rPr lang="tr-TR" dirty="0"/>
              <a:t>2- Sıva ile tutturulma </a:t>
            </a:r>
            <a:r>
              <a:rPr lang="tr-TR" b="1" i="1" dirty="0"/>
              <a:t>(Kimyasallara temas, eldiven kullanılmalı)</a:t>
            </a:r>
          </a:p>
        </p:txBody>
      </p:sp>
    </p:spTree>
    <p:extLst>
      <p:ext uri="{BB962C8B-B14F-4D97-AF65-F5344CB8AC3E}">
        <p14:creationId xmlns:p14="http://schemas.microsoft.com/office/powerpoint/2010/main" val="374714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92696"/>
            <a:ext cx="7772400" cy="5662864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3074" name="Picture 2" descr="C:\Users\DeboMac\Desktop\MUTEAHHITLER RESIMLER 2018\20180207_133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02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/>
          <a:lstStyle/>
          <a:p>
            <a:r>
              <a:rPr lang="tr-TR" dirty="0"/>
              <a:t>Kablo Çekme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8280920" cy="316835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tr-TR" dirty="0"/>
              <a:t>Kablo çekme işlemi sırasında dikkat edilmesi hususlar;</a:t>
            </a:r>
          </a:p>
          <a:p>
            <a:pPr marL="68580" indent="0">
              <a:spcAft>
                <a:spcPts val="1800"/>
              </a:spcAft>
              <a:buNone/>
            </a:pPr>
            <a:r>
              <a:rPr lang="tr-TR" dirty="0"/>
              <a:t>1- Kablo çekerken ellerin yaralanması </a:t>
            </a:r>
            <a:r>
              <a:rPr lang="tr-TR" b="1" i="1" dirty="0"/>
              <a:t>(Elin su toplaması, eldiven kullanılmalı)</a:t>
            </a:r>
          </a:p>
          <a:p>
            <a:pPr marL="68580" indent="0">
              <a:buNone/>
            </a:pPr>
            <a:r>
              <a:rPr lang="tr-TR" dirty="0"/>
              <a:t>2- Uygunsuz </a:t>
            </a:r>
            <a:r>
              <a:rPr lang="tr-TR" dirty="0" err="1"/>
              <a:t>vucut</a:t>
            </a:r>
            <a:r>
              <a:rPr lang="tr-TR" dirty="0"/>
              <a:t> duruşu</a:t>
            </a:r>
          </a:p>
        </p:txBody>
      </p:sp>
    </p:spTree>
    <p:extLst>
      <p:ext uri="{BB962C8B-B14F-4D97-AF65-F5344CB8AC3E}">
        <p14:creationId xmlns:p14="http://schemas.microsoft.com/office/powerpoint/2010/main" val="415348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76672"/>
            <a:ext cx="7772400" cy="5878888"/>
          </a:xfrm>
        </p:spPr>
        <p:txBody>
          <a:bodyPr/>
          <a:lstStyle/>
          <a:p>
            <a:pPr marL="68580" indent="0" algn="ctr">
              <a:buNone/>
            </a:pPr>
            <a:endParaRPr lang="tr-TR" dirty="0"/>
          </a:p>
          <a:p>
            <a:pPr marL="68580" indent="0" algn="ctr">
              <a:buNone/>
            </a:pPr>
            <a:endParaRPr lang="tr-TR" dirty="0"/>
          </a:p>
          <a:p>
            <a:pPr marL="68580" indent="0" algn="ctr">
              <a:buNone/>
            </a:pPr>
            <a:endParaRPr lang="tr-TR" dirty="0"/>
          </a:p>
          <a:p>
            <a:pPr marL="68580" indent="0" algn="ctr">
              <a:buNone/>
            </a:pPr>
            <a:endParaRPr lang="tr-TR" dirty="0"/>
          </a:p>
          <a:p>
            <a:pPr marL="68580" indent="0" algn="ctr">
              <a:buNone/>
            </a:pPr>
            <a:r>
              <a:rPr lang="tr-TR" dirty="0"/>
              <a:t>ELEKTRİK TESİSATÇILIĞINDA                                 İŞ SAĞLIĞI VE GÜVENLİĞİ </a:t>
            </a:r>
          </a:p>
        </p:txBody>
      </p:sp>
    </p:spTree>
    <p:extLst>
      <p:ext uri="{BB962C8B-B14F-4D97-AF65-F5344CB8AC3E}">
        <p14:creationId xmlns:p14="http://schemas.microsoft.com/office/powerpoint/2010/main" val="2995828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04664"/>
            <a:ext cx="7772400" cy="595089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098" name="Picture 2" descr="C:\Users\DeboMac\Desktop\MUTEAHHITLER RESIMLER 2018\20180207_133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024"/>
            <a:ext cx="446449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boMac\Desktop\MUTEAHHITLER RESIMLER 2018\20180207_133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024"/>
            <a:ext cx="442342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85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 descr="C:\Users\DeboMac\Desktop\MUTEAHHITLER RESIMLER 2018\20180207_133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8"/>
            <a:ext cx="4392488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boMac\Desktop\MUTEAHHITLER RESIMLER 2018\20180207_133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2008"/>
            <a:ext cx="4495428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45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Finish (Bitirme)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3229616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tr-TR" dirty="0"/>
              <a:t>Tesisatın bitiş işlemleri sırasında dikkat edilmesi gereken hususlar;</a:t>
            </a:r>
          </a:p>
          <a:p>
            <a:pPr marL="68580" indent="0">
              <a:buNone/>
            </a:pPr>
            <a:r>
              <a:rPr lang="tr-TR" dirty="0"/>
              <a:t>1- Elektrikli / Elektriksiz el aletleri ile çalışma</a:t>
            </a:r>
          </a:p>
          <a:p>
            <a:pPr marL="68580" indent="0">
              <a:buNone/>
            </a:pPr>
            <a:r>
              <a:rPr lang="tr-TR" dirty="0"/>
              <a:t>2- Uygunsuz vucut duruşu</a:t>
            </a:r>
          </a:p>
        </p:txBody>
      </p:sp>
    </p:spTree>
    <p:extLst>
      <p:ext uri="{BB962C8B-B14F-4D97-AF65-F5344CB8AC3E}">
        <p14:creationId xmlns:p14="http://schemas.microsoft.com/office/powerpoint/2010/main" val="2217898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424936" cy="5878888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marL="68580" indent="0">
              <a:buNone/>
            </a:pPr>
            <a:endParaRPr lang="tr-TR" dirty="0"/>
          </a:p>
          <a:p>
            <a:pPr marL="68580" indent="0">
              <a:buNone/>
            </a:pPr>
            <a:r>
              <a:rPr lang="tr-TR" dirty="0"/>
              <a:t>                     </a:t>
            </a:r>
            <a:r>
              <a:rPr lang="tr-TR" sz="6000" dirty="0"/>
              <a:t> TEŞEKKÜRLER</a:t>
            </a:r>
          </a:p>
        </p:txBody>
      </p:sp>
    </p:spTree>
    <p:extLst>
      <p:ext uri="{BB962C8B-B14F-4D97-AF65-F5344CB8AC3E}">
        <p14:creationId xmlns:p14="http://schemas.microsoft.com/office/powerpoint/2010/main" val="87390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504056"/>
          </a:xfrm>
        </p:spPr>
        <p:txBody>
          <a:bodyPr/>
          <a:lstStyle/>
          <a:p>
            <a:r>
              <a:rPr lang="tr-TR" sz="3600" dirty="0"/>
              <a:t>PLAKA DÖŞEME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6048672" cy="5400600"/>
          </a:xfrm>
        </p:spPr>
        <p:txBody>
          <a:bodyPr>
            <a:normAutofit/>
          </a:bodyPr>
          <a:lstStyle/>
          <a:p>
            <a:pPr algn="just">
              <a:spcAft>
                <a:spcPts val="2400"/>
              </a:spcAft>
            </a:pPr>
            <a:r>
              <a:rPr lang="tr-TR" sz="2400" dirty="0"/>
              <a:t>Plaka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döşenirken dikkat edilmesi gereken hususlar şunlardır;</a:t>
            </a:r>
          </a:p>
          <a:p>
            <a:pPr marL="68580" indent="0" algn="just">
              <a:buNone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1- Yüksekte çalışma yapılması: Yasalarımız gereği yüksekte çalışmada önlem alınması gerekmektedir.</a:t>
            </a:r>
          </a:p>
          <a:p>
            <a:pPr marL="68580" indent="0" algn="just">
              <a:spcAft>
                <a:spcPts val="1200"/>
              </a:spcAft>
              <a:buNone/>
            </a:pPr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(Paraşut  tipi emniyet kemeri</a:t>
            </a:r>
            <a:r>
              <a:rPr lang="tr-CY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ve Lanyard</a:t>
            </a:r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" indent="0" algn="just">
              <a:spcAft>
                <a:spcPts val="1200"/>
              </a:spcAft>
              <a:buNone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2-Tavana çıkarken kullanılan merdiven: </a:t>
            </a:r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(Merdivenin kullanıma uygun olması gerekmektedir ve merdivene tırmanırken aşağıda bir kişinin merdiveni tutması şarttır)</a:t>
            </a:r>
          </a:p>
          <a:p>
            <a:pPr marL="68580" indent="0" algn="just">
              <a:buNone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3- Plaka içerisinde yapılan çalışma: Ayağın sıkışması, ayağa metal batması. </a:t>
            </a:r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(Ayağın ezilmesini veya ayağa bir şeyler batmasını engelleyici ayakkabı)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52EF3F8-A7FE-2C47-71B1-B3A15CD4F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88" y="3067304"/>
            <a:ext cx="2009764" cy="309377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6EF761D-30B7-0A93-C240-E5083D060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88" y="692696"/>
            <a:ext cx="2016224" cy="21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16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boMac\Desktop\MUTEAHHITLER BIRLIGI SUNUM\MUTEAHHIT SUNUM 2018\IMG-20180118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32758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boMac\Desktop\MUTEAHHITLER BIRLIGI SUNUM\MUTEAHHIT SUNUM 2018\IMG-20180118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32758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boMac\Desktop\MUTEAHHITLER BIRLIGI SUNUM\MUTEAHHIT SUNUM 2018\IMG-20180118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32758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boMac\Desktop\MUTEAHHITLER BIRLIGI SUNUM\MUTEAHHIT SUNUM 2018\IMG-20180118-WA0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3560"/>
            <a:ext cx="3456384" cy="35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boMac\Desktop\MUTEAHHITLER BIRLIGI SUNUM\MUTEAHHIT SUNUM 2018\IMG-20180118-WA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34455"/>
            <a:ext cx="5472608" cy="240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9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2217440" cy="468664"/>
          </a:xfrm>
        </p:spPr>
        <p:txBody>
          <a:bodyPr/>
          <a:lstStyle/>
          <a:p>
            <a:r>
              <a:rPr lang="tr-TR" sz="2000" dirty="0"/>
              <a:t>PLAKA DÖŞEME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572" y="1676624"/>
            <a:ext cx="8424936" cy="5112568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tr-TR" dirty="0"/>
              <a:t>4- Çalışma alanına malzeme alımı: </a:t>
            </a:r>
            <a:r>
              <a:rPr lang="tr-TR" b="1" i="1" dirty="0"/>
              <a:t>(Malzemeleri yukarıya elle taşımaya çalışmamalıdır, makara kullanılmalıdır)</a:t>
            </a:r>
          </a:p>
        </p:txBody>
      </p:sp>
      <p:pic>
        <p:nvPicPr>
          <p:cNvPr id="3074" name="Picture 2" descr="C:\Users\DeboMac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2016224" cy="18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boMac\Desktop\download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18856"/>
            <a:ext cx="3312368" cy="18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boMac\Desktop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68961"/>
            <a:ext cx="2088232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eboMac\Desktop\images (1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74833"/>
            <a:ext cx="2409825" cy="19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23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boMac\Desktop\20180208_101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748464" cy="629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41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eboMac\Desktop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230425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74" y="3709214"/>
            <a:ext cx="2841625" cy="281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17032"/>
            <a:ext cx="224487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0A4BDA7-AB26-114F-F956-47DF4AF7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5" y="188640"/>
            <a:ext cx="5761137" cy="32611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03B1C62-3C97-D977-2018-B065C6B09A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557"/>
            <a:ext cx="2105044" cy="32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/>
          <a:lstStyle/>
          <a:p>
            <a:r>
              <a:rPr lang="tr-TR" dirty="0"/>
              <a:t>Duvar Kırma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24744"/>
            <a:ext cx="8075240" cy="5230816"/>
          </a:xfrm>
        </p:spPr>
        <p:txBody>
          <a:bodyPr/>
          <a:lstStyle/>
          <a:p>
            <a:r>
              <a:rPr lang="tr-TR" dirty="0"/>
              <a:t>Duvarları eğer siz kırıyorsanız bunun da bir takım tehlikeleri vardır;</a:t>
            </a:r>
          </a:p>
          <a:p>
            <a:pPr marL="68580" indent="0">
              <a:buNone/>
            </a:pPr>
            <a:r>
              <a:rPr lang="tr-TR" dirty="0"/>
              <a:t>1- Uygunsuz vucut duruşu  </a:t>
            </a:r>
            <a:r>
              <a:rPr lang="tr-TR" b="1" i="1" dirty="0"/>
              <a:t>(Duvar kırılırken dik durulmalıdır ve eldiven kullanılmalıdır. Ayrıca yeni tip makinelerde kullanılılabilinir.)</a:t>
            </a:r>
          </a:p>
          <a:p>
            <a:pPr marL="68580" indent="0">
              <a:buNone/>
            </a:pPr>
            <a:r>
              <a:rPr lang="tr-TR" dirty="0"/>
              <a:t>2- El aletleriyle çalışma</a:t>
            </a:r>
          </a:p>
          <a:p>
            <a:pPr marL="68580" indent="0">
              <a:buNone/>
            </a:pPr>
            <a:endParaRPr lang="tr-TR" dirty="0"/>
          </a:p>
          <a:p>
            <a:pPr marL="68580" indent="0">
              <a:buNone/>
            </a:pPr>
            <a:r>
              <a:rPr lang="tr-TR" dirty="0"/>
              <a:t>3- Elektrikli el aletleriyle çalışma</a:t>
            </a:r>
          </a:p>
          <a:p>
            <a:pPr marL="6858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694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980" y="260648"/>
            <a:ext cx="7772400" cy="684688"/>
          </a:xfrm>
        </p:spPr>
        <p:txBody>
          <a:bodyPr/>
          <a:lstStyle/>
          <a:p>
            <a:r>
              <a:rPr lang="tr-TR" dirty="0"/>
              <a:t>Duvar Kırma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24744"/>
            <a:ext cx="8075240" cy="5230816"/>
          </a:xfrm>
        </p:spPr>
        <p:txBody>
          <a:bodyPr>
            <a:normAutofit fontScale="92500" lnSpcReduction="20000"/>
          </a:bodyPr>
          <a:lstStyle/>
          <a:p>
            <a:pPr marL="68580" indent="0">
              <a:spcAft>
                <a:spcPts val="1200"/>
              </a:spcAft>
              <a:buNone/>
            </a:pPr>
            <a:r>
              <a:rPr lang="tr-TR" dirty="0"/>
              <a:t>2- El aletleriyle çalışma</a:t>
            </a:r>
          </a:p>
          <a:p>
            <a:pPr marL="68580" indent="0">
              <a:spcAft>
                <a:spcPts val="1200"/>
              </a:spcAft>
              <a:buNone/>
            </a:pPr>
            <a:r>
              <a:rPr lang="tr-TR" dirty="0"/>
              <a:t>-Uygunsuz vucut duruşu </a:t>
            </a:r>
          </a:p>
          <a:p>
            <a:pPr marL="68580" indent="0">
              <a:spcAft>
                <a:spcPts val="1200"/>
              </a:spcAft>
              <a:buNone/>
            </a:pPr>
            <a:r>
              <a:rPr lang="tr-TR" dirty="0"/>
              <a:t>-Başa ve göze parça vurması </a:t>
            </a:r>
            <a:r>
              <a:rPr lang="tr-TR" b="1" i="1" dirty="0"/>
              <a:t>(Baret ve Gözlük kullanımı) </a:t>
            </a:r>
          </a:p>
          <a:p>
            <a:pPr marL="68580" indent="0">
              <a:spcAft>
                <a:spcPts val="1200"/>
              </a:spcAft>
              <a:buNone/>
            </a:pPr>
            <a:r>
              <a:rPr lang="tr-TR" dirty="0"/>
              <a:t>-Ele vurma (yaralanma) </a:t>
            </a:r>
          </a:p>
          <a:p>
            <a:pPr marL="68580" indent="0">
              <a:spcAft>
                <a:spcPts val="1200"/>
              </a:spcAft>
              <a:buNone/>
            </a:pPr>
            <a:r>
              <a:rPr lang="tr-TR" b="1" i="1" dirty="0"/>
              <a:t>(Eldiven kullanımı ve çalışma sırasında dikkat)</a:t>
            </a:r>
          </a:p>
          <a:p>
            <a:pPr marL="68580" indent="0">
              <a:spcAft>
                <a:spcPts val="1200"/>
              </a:spcAft>
              <a:buNone/>
            </a:pPr>
            <a:r>
              <a:rPr lang="tr-TR" dirty="0"/>
              <a:t>3- Elektrikli el aletleriyle çalışma</a:t>
            </a:r>
          </a:p>
          <a:p>
            <a:pPr marL="68580" indent="0">
              <a:buNone/>
            </a:pPr>
            <a:r>
              <a:rPr lang="tr-TR" dirty="0"/>
              <a:t>-Uygunsuz vucut duruşu</a:t>
            </a:r>
          </a:p>
          <a:p>
            <a:pPr marL="68580" indent="0">
              <a:buNone/>
            </a:pPr>
            <a:r>
              <a:rPr lang="tr-TR" dirty="0"/>
              <a:t>-Titreşim </a:t>
            </a:r>
            <a:r>
              <a:rPr lang="tr-TR" b="1" i="1" dirty="0"/>
              <a:t>(Eldiven)</a:t>
            </a:r>
          </a:p>
          <a:p>
            <a:pPr marL="68580" indent="0">
              <a:buNone/>
            </a:pPr>
            <a:r>
              <a:rPr lang="tr-TR" dirty="0"/>
              <a:t>-Gürültü </a:t>
            </a:r>
            <a:r>
              <a:rPr lang="tr-TR" b="1" i="1" dirty="0"/>
              <a:t>(Kulaklık)</a:t>
            </a:r>
          </a:p>
        </p:txBody>
      </p:sp>
    </p:spTree>
    <p:extLst>
      <p:ext uri="{BB962C8B-B14F-4D97-AF65-F5344CB8AC3E}">
        <p14:creationId xmlns:p14="http://schemas.microsoft.com/office/powerpoint/2010/main" val="15372125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3647</TotalTime>
  <Words>364</Words>
  <Application>Microsoft Office PowerPoint</Application>
  <PresentationFormat>Ekran Gösterisi (4:3)</PresentationFormat>
  <Paragraphs>54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Consolas</vt:lpstr>
      <vt:lpstr>Corbel</vt:lpstr>
      <vt:lpstr>Wingdings</vt:lpstr>
      <vt:lpstr>Wingdings 2</vt:lpstr>
      <vt:lpstr>Wingdings 3</vt:lpstr>
      <vt:lpstr>Metro</vt:lpstr>
      <vt:lpstr>   KIB – TEK İŞ SAĞLIĞI VE GÜVENLİĞİ BİRİMİ  Gürel ÇELEBİ</vt:lpstr>
      <vt:lpstr>PowerPoint Sunusu</vt:lpstr>
      <vt:lpstr>PLAKA DÖŞEME</vt:lpstr>
      <vt:lpstr>PowerPoint Sunusu</vt:lpstr>
      <vt:lpstr>PLAKA DÖŞEME</vt:lpstr>
      <vt:lpstr>PowerPoint Sunusu</vt:lpstr>
      <vt:lpstr>PowerPoint Sunusu</vt:lpstr>
      <vt:lpstr>Duvar Kırma</vt:lpstr>
      <vt:lpstr>Duvar Kırma</vt:lpstr>
      <vt:lpstr>PowerPoint Sunusu</vt:lpstr>
      <vt:lpstr>PowerPoint Sunusu</vt:lpstr>
      <vt:lpstr>Boruların Döşenmesi</vt:lpstr>
      <vt:lpstr>PowerPoint Sunusu</vt:lpstr>
      <vt:lpstr>PowerPoint Sunusu</vt:lpstr>
      <vt:lpstr>PowerPoint Sunusu</vt:lpstr>
      <vt:lpstr>PowerPoint Sunusu</vt:lpstr>
      <vt:lpstr>Kutuların Tutturulması</vt:lpstr>
      <vt:lpstr>PowerPoint Sunusu</vt:lpstr>
      <vt:lpstr>Kablo Çekme</vt:lpstr>
      <vt:lpstr>PowerPoint Sunusu</vt:lpstr>
      <vt:lpstr>PowerPoint Sunusu</vt:lpstr>
      <vt:lpstr>Finish (Bitirme)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KIB – TEK İŞ SAĞLIĞI VE GÜVENLİĞİ BİRİMİ  Gürel ÇELEBİ</dc:title>
  <dc:creator>DeboMac</dc:creator>
  <cp:lastModifiedBy>su koseoglu</cp:lastModifiedBy>
  <cp:revision>146</cp:revision>
  <dcterms:created xsi:type="dcterms:W3CDTF">2017-09-06T04:56:01Z</dcterms:created>
  <dcterms:modified xsi:type="dcterms:W3CDTF">2025-08-22T19:09:36Z</dcterms:modified>
</cp:coreProperties>
</file>