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4"/>
  </p:sldMasterIdLst>
  <p:notesMasterIdLst>
    <p:notesMasterId r:id="rId42"/>
  </p:notesMasterIdLst>
  <p:handoutMasterIdLst>
    <p:handoutMasterId r:id="rId43"/>
  </p:handoutMasterIdLst>
  <p:sldIdLst>
    <p:sldId id="256" r:id="rId5"/>
    <p:sldId id="263" r:id="rId6"/>
    <p:sldId id="264" r:id="rId7"/>
    <p:sldId id="265" r:id="rId8"/>
    <p:sldId id="266" r:id="rId9"/>
    <p:sldId id="270" r:id="rId10"/>
    <p:sldId id="267" r:id="rId11"/>
    <p:sldId id="271" r:id="rId12"/>
    <p:sldId id="297" r:id="rId13"/>
    <p:sldId id="268" r:id="rId14"/>
    <p:sldId id="288" r:id="rId15"/>
    <p:sldId id="289" r:id="rId16"/>
    <p:sldId id="296" r:id="rId17"/>
    <p:sldId id="293" r:id="rId18"/>
    <p:sldId id="294" r:id="rId19"/>
    <p:sldId id="295" r:id="rId20"/>
    <p:sldId id="290" r:id="rId21"/>
    <p:sldId id="291" r:id="rId22"/>
    <p:sldId id="292" r:id="rId23"/>
    <p:sldId id="269" r:id="rId24"/>
    <p:sldId id="272" r:id="rId25"/>
    <p:sldId id="273" r:id="rId26"/>
    <p:sldId id="274" r:id="rId27"/>
    <p:sldId id="281" r:id="rId28"/>
    <p:sldId id="282" r:id="rId29"/>
    <p:sldId id="283" r:id="rId30"/>
    <p:sldId id="275" r:id="rId31"/>
    <p:sldId id="284" r:id="rId32"/>
    <p:sldId id="276" r:id="rId33"/>
    <p:sldId id="285" r:id="rId34"/>
    <p:sldId id="277" r:id="rId35"/>
    <p:sldId id="286" r:id="rId36"/>
    <p:sldId id="278" r:id="rId37"/>
    <p:sldId id="279" r:id="rId38"/>
    <p:sldId id="280" r:id="rId39"/>
    <p:sldId id="287" r:id="rId40"/>
    <p:sldId id="26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2" autoAdjust="0"/>
  </p:normalViewPr>
  <p:slideViewPr>
    <p:cSldViewPr snapToGrid="0">
      <p:cViewPr varScale="1">
        <p:scale>
          <a:sx n="72" d="100"/>
          <a:sy n="72" d="100"/>
        </p:scale>
        <p:origin x="660" y="78"/>
      </p:cViewPr>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9A7646-64A1-4BED-BA0B-77C27DE51A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BEFC0-5AA8-4302-B8B2-9ACD77A2E1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82F98B-3DC8-431B-BBBF-B7C2B94E730B}" type="datetimeFigureOut">
              <a:rPr lang="en-US" smtClean="0"/>
              <a:t>11/26/2025</a:t>
            </a:fld>
            <a:endParaRPr lang="en-US" dirty="0"/>
          </a:p>
        </p:txBody>
      </p:sp>
      <p:sp>
        <p:nvSpPr>
          <p:cNvPr id="4" name="Footer Placeholder 3">
            <a:extLst>
              <a:ext uri="{FF2B5EF4-FFF2-40B4-BE49-F238E27FC236}">
                <a16:creationId xmlns:a16="http://schemas.microsoft.com/office/drawing/2014/main" id="{016656EA-4150-44D1-821F-53CA0DBA1A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6184F06-C917-4D16-B46F-633E54CA49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1F4691-38BC-4357-BA2E-AC7731A10A45}" type="slidenum">
              <a:rPr lang="en-US" smtClean="0"/>
              <a:t>‹#›</a:t>
            </a:fld>
            <a:endParaRPr lang="en-US" dirty="0"/>
          </a:p>
        </p:txBody>
      </p:sp>
    </p:spTree>
    <p:extLst>
      <p:ext uri="{BB962C8B-B14F-4D97-AF65-F5344CB8AC3E}">
        <p14:creationId xmlns:p14="http://schemas.microsoft.com/office/powerpoint/2010/main" val="329006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300D2-6E0D-49B5-9AB1-C6683F5C846D}" type="datetimeFigureOut">
              <a:rPr lang="en-US" smtClean="0"/>
              <a:t>11/26/2025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25FD9-6782-4777-BD37-B8EEBEF1E497}" type="slidenum">
              <a:rPr lang="en-US" smtClean="0"/>
              <a:t>‹#›</a:t>
            </a:fld>
            <a:endParaRPr lang="en-US" dirty="0"/>
          </a:p>
        </p:txBody>
      </p:sp>
    </p:spTree>
    <p:extLst>
      <p:ext uri="{BB962C8B-B14F-4D97-AF65-F5344CB8AC3E}">
        <p14:creationId xmlns:p14="http://schemas.microsoft.com/office/powerpoint/2010/main" val="372081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a:t>
            </a:fld>
            <a:endParaRPr lang="en-US" dirty="0"/>
          </a:p>
        </p:txBody>
      </p:sp>
    </p:spTree>
    <p:extLst>
      <p:ext uri="{BB962C8B-B14F-4D97-AF65-F5344CB8AC3E}">
        <p14:creationId xmlns:p14="http://schemas.microsoft.com/office/powerpoint/2010/main" val="279383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37</a:t>
            </a:fld>
            <a:endParaRPr lang="en-US" dirty="0"/>
          </a:p>
        </p:txBody>
      </p:sp>
    </p:spTree>
    <p:extLst>
      <p:ext uri="{BB962C8B-B14F-4D97-AF65-F5344CB8AC3E}">
        <p14:creationId xmlns:p14="http://schemas.microsoft.com/office/powerpoint/2010/main" val="282279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466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39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719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179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066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11/26/2025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377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11/26/2025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466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11/26/2025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204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6492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11/26/2025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08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11/26/2025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941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11/26/2025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593969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869841E-71E7-4F51-8E6F-5E8A5E375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lans">
            <a:extLst>
              <a:ext uri="{FF2B5EF4-FFF2-40B4-BE49-F238E27FC236}">
                <a16:creationId xmlns:a16="http://schemas.microsoft.com/office/drawing/2014/main" id="{A3A2E0DA-DA21-447D-AD1F-3DB915DD05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15473" y="931910"/>
            <a:ext cx="8080728" cy="4890050"/>
          </a:xfrm>
          <a:prstGeom prst="rect">
            <a:avLst/>
          </a:prstGeom>
        </p:spPr>
      </p:pic>
      <p:sp>
        <p:nvSpPr>
          <p:cNvPr id="12" name="Rectangle 11">
            <a:extLst>
              <a:ext uri="{FF2B5EF4-FFF2-40B4-BE49-F238E27FC236}">
                <a16:creationId xmlns:a16="http://schemas.microsoft.com/office/drawing/2014/main" id="{594B067E-A161-4B29-A8FA-FEEB1944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6CA50C-1A88-4B3F-A34F-FE199F4205A2}"/>
              </a:ext>
            </a:extLst>
          </p:cNvPr>
          <p:cNvSpPr>
            <a:spLocks noGrp="1"/>
          </p:cNvSpPr>
          <p:nvPr>
            <p:ph type="ctrTitle"/>
          </p:nvPr>
        </p:nvSpPr>
        <p:spPr>
          <a:xfrm>
            <a:off x="643467" y="1298448"/>
            <a:ext cx="3685070" cy="3255264"/>
          </a:xfrm>
        </p:spPr>
        <p:txBody>
          <a:bodyPr>
            <a:normAutofit/>
          </a:bodyPr>
          <a:lstStyle/>
          <a:p>
            <a:r>
              <a:rPr lang="tr-TR" sz="4800" dirty="0"/>
              <a:t>KAZI İŞLERİNDE İŞ SAĞLIĞI VE GÜVENLİĞİ</a:t>
            </a:r>
            <a:endParaRPr lang="en-US" sz="4800" dirty="0"/>
          </a:p>
        </p:txBody>
      </p:sp>
      <p:sp>
        <p:nvSpPr>
          <p:cNvPr id="3" name="Subtitle 2">
            <a:extLst>
              <a:ext uri="{FF2B5EF4-FFF2-40B4-BE49-F238E27FC236}">
                <a16:creationId xmlns:a16="http://schemas.microsoft.com/office/drawing/2014/main" id="{C9CC2D51-705E-403A-AC0E-9157DC5513A8}"/>
              </a:ext>
            </a:extLst>
          </p:cNvPr>
          <p:cNvSpPr>
            <a:spLocks noGrp="1"/>
          </p:cNvSpPr>
          <p:nvPr>
            <p:ph type="subTitle" idx="1"/>
          </p:nvPr>
        </p:nvSpPr>
        <p:spPr>
          <a:xfrm>
            <a:off x="643467" y="4670246"/>
            <a:ext cx="3685070" cy="914400"/>
          </a:xfrm>
        </p:spPr>
        <p:txBody>
          <a:bodyPr>
            <a:normAutofit fontScale="92500"/>
          </a:bodyPr>
          <a:lstStyle/>
          <a:p>
            <a:r>
              <a:rPr lang="tr-TR" dirty="0"/>
              <a:t>Gürel ÇELEBİ</a:t>
            </a:r>
            <a:r>
              <a:rPr lang="x-none" dirty="0"/>
              <a:t> (İSG UZMANI)</a:t>
            </a:r>
          </a:p>
          <a:p>
            <a:r>
              <a:rPr lang="x-none" dirty="0"/>
              <a:t>Ercan KÖSEOĞLU (İSG UZMANI)</a:t>
            </a:r>
            <a:endParaRPr lang="en-US" dirty="0"/>
          </a:p>
        </p:txBody>
      </p:sp>
      <p:sp>
        <p:nvSpPr>
          <p:cNvPr id="14" name="Rectangle 13">
            <a:extLst>
              <a:ext uri="{FF2B5EF4-FFF2-40B4-BE49-F238E27FC236}">
                <a16:creationId xmlns:a16="http://schemas.microsoft.com/office/drawing/2014/main" id="{C20C741F-0826-4AB6-A92E-AB4EB5021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45828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a:xfrm>
            <a:off x="125836" y="1123837"/>
            <a:ext cx="3263316" cy="4601183"/>
          </a:xfrm>
        </p:spPr>
        <p:txBody>
          <a:bodyPr/>
          <a:lstStyle/>
          <a:p>
            <a:r>
              <a:rPr lang="tr-TR" dirty="0"/>
              <a:t>KAZI İŞLERİNİN PLANLANMASI</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a:xfrm>
            <a:off x="3624043" y="864108"/>
            <a:ext cx="8086987" cy="5120640"/>
          </a:xfrm>
        </p:spPr>
        <p:txBody>
          <a:bodyPr anchor="t">
            <a:normAutofit/>
          </a:bodyPr>
          <a:lstStyle/>
          <a:p>
            <a:pPr>
              <a:lnSpc>
                <a:spcPct val="120000"/>
              </a:lnSpc>
              <a:spcAft>
                <a:spcPts val="1800"/>
              </a:spcAft>
            </a:pPr>
            <a:r>
              <a:rPr lang="tr-TR" b="1" dirty="0">
                <a:solidFill>
                  <a:srgbClr val="0000CD"/>
                </a:solidFill>
                <a:latin typeface="Arial" panose="020B0604020202020204" pitchFamily="34" charset="0"/>
                <a:cs typeface="Arial" panose="020B0604020202020204" pitchFamily="34" charset="0"/>
              </a:rPr>
              <a:t>Çalışanların teçhizattan zarar görmesi: </a:t>
            </a:r>
            <a:r>
              <a:rPr lang="tr-TR" dirty="0">
                <a:solidFill>
                  <a:srgbClr val="000000"/>
                </a:solidFill>
                <a:latin typeface="Arial" panose="020B0604020202020204" pitchFamily="34" charset="0"/>
                <a:cs typeface="Arial" panose="020B0604020202020204" pitchFamily="34" charset="0"/>
              </a:rPr>
              <a:t>Ekskavatör gibi hareketli iş </a:t>
            </a:r>
            <a:r>
              <a:rPr lang="tr-TR" dirty="0">
                <a:solidFill>
                  <a:schemeClr val="tx1"/>
                </a:solidFill>
                <a:latin typeface="Arial" panose="020B0604020202020204" pitchFamily="34" charset="0"/>
                <a:cs typeface="Arial" panose="020B0604020202020204" pitchFamily="34" charset="0"/>
              </a:rPr>
              <a:t>makinele</a:t>
            </a:r>
            <a:r>
              <a:rPr lang="tr-TR" dirty="0">
                <a:solidFill>
                  <a:srgbClr val="000000"/>
                </a:solidFill>
                <a:latin typeface="Arial" panose="020B0604020202020204" pitchFamily="34" charset="0"/>
                <a:cs typeface="Arial" panose="020B0604020202020204" pitchFamily="34" charset="0"/>
              </a:rPr>
              <a:t>ri çalışma alanından uzak tutulmalı veya güvenli çalışma sistemleri kullanılmalıdır. Operatörler eğitimli ve belgeli olmalıdır.</a:t>
            </a:r>
          </a:p>
          <a:p>
            <a:pPr>
              <a:lnSpc>
                <a:spcPct val="120000"/>
              </a:lnSpc>
              <a:spcAft>
                <a:spcPts val="1800"/>
              </a:spcAft>
            </a:pPr>
            <a:r>
              <a:rPr lang="tr-TR" b="1" dirty="0">
                <a:solidFill>
                  <a:srgbClr val="0000CD"/>
                </a:solidFill>
                <a:latin typeface="Arial" panose="020B0604020202020204" pitchFamily="34" charset="0"/>
                <a:cs typeface="Arial" panose="020B0604020202020204" pitchFamily="34" charset="0"/>
              </a:rPr>
              <a:t>Kazı alanına giriş: </a:t>
            </a:r>
            <a:r>
              <a:rPr lang="tr-TR" dirty="0">
                <a:solidFill>
                  <a:srgbClr val="000000"/>
                </a:solidFill>
                <a:latin typeface="Arial" panose="020B0604020202020204" pitchFamily="34" charset="0"/>
                <a:cs typeface="Arial" panose="020B0604020202020204" pitchFamily="34" charset="0"/>
              </a:rPr>
              <a:t>Kazı alanına güvenli giriş ve çıkış yolları sağlanmalıdır.</a:t>
            </a:r>
          </a:p>
          <a:p>
            <a:pPr>
              <a:lnSpc>
                <a:spcPct val="120000"/>
              </a:lnSpc>
              <a:spcAft>
                <a:spcPts val="1800"/>
              </a:spcAft>
            </a:pPr>
            <a:r>
              <a:rPr lang="tr-TR" b="1" dirty="0">
                <a:solidFill>
                  <a:srgbClr val="0000CD"/>
                </a:solidFill>
                <a:latin typeface="Arial" panose="020B0604020202020204" pitchFamily="34" charset="0"/>
                <a:cs typeface="Arial" panose="020B0604020202020204" pitchFamily="34" charset="0"/>
              </a:rPr>
              <a:t>Duman: </a:t>
            </a:r>
            <a:r>
              <a:rPr lang="tr-TR" dirty="0">
                <a:solidFill>
                  <a:srgbClr val="000000"/>
                </a:solidFill>
                <a:latin typeface="Arial" panose="020B0604020202020204" pitchFamily="34" charset="0"/>
                <a:cs typeface="Arial" panose="020B0604020202020204" pitchFamily="34" charset="0"/>
              </a:rPr>
              <a:t>Ekzos, jeneratör ve kompresör dumanları kazı alanında çalışanlar için tehlikeli olabilir. Tercihen kazı alanının içine veya yakınına yerleştirilmemelidir.</a:t>
            </a:r>
          </a:p>
          <a:p>
            <a:r>
              <a:rPr lang="tr-TR" b="1" dirty="0">
                <a:solidFill>
                  <a:srgbClr val="0000CD"/>
                </a:solidFill>
                <a:latin typeface="Arial" panose="020B0604020202020204" pitchFamily="34" charset="0"/>
                <a:cs typeface="Arial" panose="020B0604020202020204" pitchFamily="34" charset="0"/>
              </a:rPr>
              <a:t>Halkın korunması: </a:t>
            </a:r>
            <a:r>
              <a:rPr lang="tr-TR" dirty="0">
                <a:solidFill>
                  <a:srgbClr val="000000"/>
                </a:solidFill>
                <a:latin typeface="Arial" panose="020B0604020202020204" pitchFamily="34" charset="0"/>
                <a:cs typeface="Arial" panose="020B0604020202020204" pitchFamily="34" charset="0"/>
              </a:rPr>
              <a:t>Yayaların ve araçların kazı içine düşmesini önlemek için tüm kazı alanları kamuya açık alanlardan ayrılmalıdır.</a:t>
            </a:r>
            <a:endParaRPr lang="tr-T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515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p:txBody>
          <a:bodyPr/>
          <a:lstStyle/>
          <a:p>
            <a:r>
              <a:rPr lang="tr-TR" dirty="0"/>
              <a:t>KAZI İŞLERİNDEKİ DİĞER FAKTÖRLER</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a:xfrm>
            <a:off x="3775046" y="1398507"/>
            <a:ext cx="7902429" cy="4051841"/>
          </a:xfrm>
        </p:spPr>
        <p:txBody>
          <a:bodyPr anchor="t">
            <a:normAutofit/>
          </a:bodyPr>
          <a:lstStyle/>
          <a:p>
            <a:pPr>
              <a:lnSpc>
                <a:spcPct val="150000"/>
              </a:lnSpc>
              <a:spcAft>
                <a:spcPts val="2400"/>
              </a:spcAft>
            </a:pPr>
            <a:r>
              <a:rPr lang="tr-TR" sz="2400" b="1" dirty="0">
                <a:solidFill>
                  <a:schemeClr val="tx1"/>
                </a:solidFill>
                <a:latin typeface="Arial" panose="020B0604020202020204" pitchFamily="34" charset="0"/>
                <a:cs typeface="Arial" panose="020B0604020202020204" pitchFamily="34" charset="0"/>
              </a:rPr>
              <a:t>KAZI İŞLERİNDE ÇALIŞANLARI ETKİLEYEN DİĞER FAKTÖRLER</a:t>
            </a:r>
          </a:p>
          <a:p>
            <a:pPr>
              <a:lnSpc>
                <a:spcPct val="150000"/>
              </a:lnSpc>
            </a:pPr>
            <a:r>
              <a:rPr lang="tr-TR" dirty="0">
                <a:solidFill>
                  <a:schemeClr val="tx1"/>
                </a:solidFill>
                <a:latin typeface="Arial" panose="020B0604020202020204" pitchFamily="34" charset="0"/>
                <a:cs typeface="Arial" panose="020B0604020202020204" pitchFamily="34" charset="0"/>
              </a:rPr>
              <a:t>Fiziksel Risk Etmenleri</a:t>
            </a:r>
          </a:p>
          <a:p>
            <a:pPr>
              <a:lnSpc>
                <a:spcPct val="150000"/>
              </a:lnSpc>
            </a:pPr>
            <a:r>
              <a:rPr lang="tr-TR" dirty="0">
                <a:solidFill>
                  <a:schemeClr val="tx1"/>
                </a:solidFill>
                <a:latin typeface="Arial" panose="020B0604020202020204" pitchFamily="34" charset="0"/>
                <a:cs typeface="Arial" panose="020B0604020202020204" pitchFamily="34" charset="0"/>
              </a:rPr>
              <a:t>Ergonomik</a:t>
            </a:r>
          </a:p>
          <a:p>
            <a:pPr>
              <a:lnSpc>
                <a:spcPct val="150000"/>
              </a:lnSpc>
            </a:pPr>
            <a:r>
              <a:rPr lang="tr-TR" dirty="0">
                <a:solidFill>
                  <a:schemeClr val="tx1"/>
                </a:solidFill>
                <a:latin typeface="Arial" panose="020B0604020202020204" pitchFamily="34" charset="0"/>
                <a:cs typeface="Arial" panose="020B0604020202020204" pitchFamily="34" charset="0"/>
              </a:rPr>
              <a:t>Biyolojik Risk Etmenleri</a:t>
            </a:r>
          </a:p>
          <a:p>
            <a:pPr>
              <a:lnSpc>
                <a:spcPct val="150000"/>
              </a:lnSpc>
            </a:pPr>
            <a:r>
              <a:rPr lang="tr-TR" dirty="0">
                <a:solidFill>
                  <a:schemeClr val="tx1"/>
                </a:solidFill>
                <a:latin typeface="Arial" panose="020B0604020202020204" pitchFamily="34" charset="0"/>
                <a:cs typeface="Arial" panose="020B0604020202020204" pitchFamily="34" charset="0"/>
              </a:rPr>
              <a:t>Acil Durumlar</a:t>
            </a:r>
          </a:p>
        </p:txBody>
      </p:sp>
    </p:spTree>
    <p:extLst>
      <p:ext uri="{BB962C8B-B14F-4D97-AF65-F5344CB8AC3E}">
        <p14:creationId xmlns:p14="http://schemas.microsoft.com/office/powerpoint/2010/main" val="133746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p:txBody>
          <a:bodyPr/>
          <a:lstStyle/>
          <a:p>
            <a:r>
              <a:rPr lang="tr-TR" dirty="0"/>
              <a:t>KAZI İŞLERİNDEKİ DİĞER FAKTÖRLER</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a:xfrm>
            <a:off x="4066713" y="1035574"/>
            <a:ext cx="7315200" cy="4689446"/>
          </a:xfrm>
        </p:spPr>
        <p:txBody>
          <a:bodyPr anchor="t">
            <a:normAutofit/>
          </a:bodyPr>
          <a:lstStyle/>
          <a:p>
            <a:pPr>
              <a:spcBef>
                <a:spcPts val="600"/>
              </a:spcBef>
              <a:spcAft>
                <a:spcPts val="3600"/>
              </a:spcAft>
            </a:pPr>
            <a:r>
              <a:rPr lang="tr-TR" sz="2800" b="1" dirty="0">
                <a:solidFill>
                  <a:schemeClr val="tx1"/>
                </a:solidFill>
                <a:latin typeface="Arial" panose="020B0604020202020204" pitchFamily="34" charset="0"/>
                <a:cs typeface="Arial" panose="020B0604020202020204" pitchFamily="34" charset="0"/>
              </a:rPr>
              <a:t>Fiziksel Risk Etmenleri</a:t>
            </a:r>
          </a:p>
          <a:p>
            <a:pPr marL="0" indent="0">
              <a:spcAft>
                <a:spcPts val="1200"/>
              </a:spcAft>
              <a:buNone/>
            </a:pPr>
            <a:r>
              <a:rPr lang="tr-TR" dirty="0">
                <a:solidFill>
                  <a:schemeClr val="tx1"/>
                </a:solidFill>
                <a:latin typeface="Arial" panose="020B0604020202020204" pitchFamily="34" charset="0"/>
                <a:cs typeface="Arial" panose="020B0604020202020204" pitchFamily="34" charset="0"/>
              </a:rPr>
              <a:t>    Fiziksel risk etmenleri ortamda bulunan, </a:t>
            </a:r>
          </a:p>
          <a:p>
            <a:pPr>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Soğuk</a:t>
            </a:r>
          </a:p>
          <a:p>
            <a:pPr>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Sıcaklık / Nem</a:t>
            </a:r>
          </a:p>
          <a:p>
            <a:pPr>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Aydınlık</a:t>
            </a:r>
          </a:p>
          <a:p>
            <a:pPr>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Gürültü</a:t>
            </a:r>
          </a:p>
          <a:p>
            <a:pPr marL="0" indent="0">
              <a:buNone/>
            </a:pPr>
            <a:r>
              <a:rPr lang="tr-TR" dirty="0">
                <a:solidFill>
                  <a:schemeClr val="tx1"/>
                </a:solidFill>
                <a:latin typeface="Arial" panose="020B0604020202020204" pitchFamily="34" charset="0"/>
                <a:cs typeface="Arial" panose="020B0604020202020204" pitchFamily="34" charset="0"/>
              </a:rPr>
              <a:t>                    gibi etkenleri ifade etmektedir.</a:t>
            </a:r>
          </a:p>
        </p:txBody>
      </p:sp>
    </p:spTree>
    <p:extLst>
      <p:ext uri="{BB962C8B-B14F-4D97-AF65-F5344CB8AC3E}">
        <p14:creationId xmlns:p14="http://schemas.microsoft.com/office/powerpoint/2010/main" val="804620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p:txBody>
          <a:bodyPr/>
          <a:lstStyle/>
          <a:p>
            <a:r>
              <a:rPr lang="tr-TR" dirty="0"/>
              <a:t>KAZI İŞLERİNDEKİ DİĞER FAKTÖRLER</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a:xfrm>
            <a:off x="3632432" y="1317112"/>
            <a:ext cx="7986319" cy="4681015"/>
          </a:xfrm>
        </p:spPr>
        <p:txBody>
          <a:bodyPr anchor="t">
            <a:normAutofit/>
          </a:bodyPr>
          <a:lstStyle/>
          <a:p>
            <a:pPr>
              <a:spcAft>
                <a:spcPts val="2400"/>
              </a:spcAft>
            </a:pPr>
            <a:r>
              <a:rPr lang="tr-TR" sz="2800" b="1" dirty="0">
                <a:solidFill>
                  <a:schemeClr val="tx1"/>
                </a:solidFill>
                <a:latin typeface="Arial" panose="020B0604020202020204" pitchFamily="34" charset="0"/>
                <a:cs typeface="Arial" panose="020B0604020202020204" pitchFamily="34" charset="0"/>
              </a:rPr>
              <a:t>Fiziksel Risk Etmenleri</a:t>
            </a:r>
          </a:p>
          <a:p>
            <a:pPr>
              <a:lnSpc>
                <a:spcPct val="200000"/>
              </a:lnSpc>
              <a:buFont typeface="Wingdings" panose="05000000000000000000" pitchFamily="2" charset="2"/>
              <a:buChar char="Ø"/>
            </a:pPr>
            <a:r>
              <a:rPr lang="tr-TR" b="1" dirty="0">
                <a:solidFill>
                  <a:schemeClr val="tx1"/>
                </a:solidFill>
                <a:latin typeface="Arial" panose="020B0604020202020204" pitchFamily="34" charset="0"/>
                <a:cs typeface="Arial" panose="020B0604020202020204" pitchFamily="34" charset="0"/>
              </a:rPr>
              <a:t>Soğuk: </a:t>
            </a:r>
            <a:r>
              <a:rPr lang="tr-TR" dirty="0">
                <a:solidFill>
                  <a:schemeClr val="tx1"/>
                </a:solidFill>
                <a:latin typeface="Arial" panose="020B0604020202020204" pitchFamily="34" charset="0"/>
                <a:cs typeface="Arial" panose="020B0604020202020204" pitchFamily="34" charset="0"/>
              </a:rPr>
              <a:t>Çalışma ortamının soğuk olması, çalışanları olumsuz etkilemektedir, molalar vererek sıcak içecek içilmelidir. Ayrıca soğuk havalarda gerekli şekilde giyinilmeli, parmakların korunması için eldiven takılmalı, iyi beslenilmeli ve nefes almada zorluk yaşanırsa maske kullanılmalıdır.</a:t>
            </a:r>
          </a:p>
        </p:txBody>
      </p:sp>
    </p:spTree>
    <p:extLst>
      <p:ext uri="{BB962C8B-B14F-4D97-AF65-F5344CB8AC3E}">
        <p14:creationId xmlns:p14="http://schemas.microsoft.com/office/powerpoint/2010/main" val="2851000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p:txBody>
          <a:bodyPr/>
          <a:lstStyle/>
          <a:p>
            <a:r>
              <a:rPr lang="tr-TR" dirty="0"/>
              <a:t>KAZI İŞLERİNDEKİ DİĞER FAKTÖRLER</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a:xfrm>
            <a:off x="3632432" y="1317113"/>
            <a:ext cx="7986319" cy="4093786"/>
          </a:xfrm>
        </p:spPr>
        <p:txBody>
          <a:bodyPr anchor="t">
            <a:normAutofit/>
          </a:bodyPr>
          <a:lstStyle/>
          <a:p>
            <a:pPr>
              <a:spcAft>
                <a:spcPts val="2400"/>
              </a:spcAft>
            </a:pPr>
            <a:r>
              <a:rPr lang="tr-TR" sz="2800" b="1" dirty="0">
                <a:solidFill>
                  <a:schemeClr val="tx1"/>
                </a:solidFill>
                <a:latin typeface="Arial" panose="020B0604020202020204" pitchFamily="34" charset="0"/>
                <a:cs typeface="Arial" panose="020B0604020202020204" pitchFamily="34" charset="0"/>
              </a:rPr>
              <a:t>Fiziksel Risk Etmenleri</a:t>
            </a:r>
          </a:p>
          <a:p>
            <a:pPr>
              <a:lnSpc>
                <a:spcPct val="200000"/>
              </a:lnSpc>
              <a:buFont typeface="Wingdings" panose="05000000000000000000" pitchFamily="2" charset="2"/>
              <a:buChar char="Ø"/>
            </a:pPr>
            <a:r>
              <a:rPr lang="tr-TR" b="1" dirty="0">
                <a:solidFill>
                  <a:schemeClr val="tx1"/>
                </a:solidFill>
                <a:latin typeface="Arial" panose="020B0604020202020204" pitchFamily="34" charset="0"/>
                <a:cs typeface="Arial" panose="020B0604020202020204" pitchFamily="34" charset="0"/>
              </a:rPr>
              <a:t>Sıcaklık / Nem: </a:t>
            </a:r>
            <a:r>
              <a:rPr lang="tr-TR" dirty="0">
                <a:solidFill>
                  <a:schemeClr val="tx1"/>
                </a:solidFill>
                <a:latin typeface="Arial" panose="020B0604020202020204" pitchFamily="34" charset="0"/>
                <a:cs typeface="Arial" panose="020B0604020202020204" pitchFamily="34" charset="0"/>
              </a:rPr>
              <a:t>Çalışma ortamının sıcak veya nemli olması, çalışanları olumsuz etkilemektedir, bu sebeble sıcak havalarda gerekli gölge ortam sağlanmalı, su içimi artırılmalı, molalar vererek çalışılmalıdır. </a:t>
            </a:r>
          </a:p>
        </p:txBody>
      </p:sp>
    </p:spTree>
    <p:extLst>
      <p:ext uri="{BB962C8B-B14F-4D97-AF65-F5344CB8AC3E}">
        <p14:creationId xmlns:p14="http://schemas.microsoft.com/office/powerpoint/2010/main" val="102819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p:txBody>
          <a:bodyPr/>
          <a:lstStyle/>
          <a:p>
            <a:r>
              <a:rPr lang="tr-TR" dirty="0"/>
              <a:t>KAZI İŞLERİNDEKİ DİĞER FAKTÖRLER</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a:xfrm>
            <a:off x="4041546" y="1182889"/>
            <a:ext cx="7315200" cy="4118953"/>
          </a:xfrm>
        </p:spPr>
        <p:txBody>
          <a:bodyPr anchor="t">
            <a:normAutofit/>
          </a:bodyPr>
          <a:lstStyle/>
          <a:p>
            <a:pPr>
              <a:spcAft>
                <a:spcPts val="2400"/>
              </a:spcAft>
            </a:pPr>
            <a:r>
              <a:rPr lang="tr-TR" sz="2800" b="1" dirty="0">
                <a:solidFill>
                  <a:schemeClr val="tx1"/>
                </a:solidFill>
                <a:latin typeface="Calibri-Bold"/>
                <a:cs typeface="Arial" panose="020B0604020202020204" pitchFamily="34" charset="0"/>
              </a:rPr>
              <a:t>Fiziksel Risk Etmenleri</a:t>
            </a:r>
          </a:p>
          <a:p>
            <a:pPr>
              <a:lnSpc>
                <a:spcPct val="150000"/>
              </a:lnSpc>
              <a:buFont typeface="Wingdings" panose="05000000000000000000" pitchFamily="2" charset="2"/>
              <a:buChar char="Ø"/>
            </a:pPr>
            <a:r>
              <a:rPr lang="tr-TR" b="1" dirty="0">
                <a:solidFill>
                  <a:schemeClr val="tx1"/>
                </a:solidFill>
                <a:latin typeface="Arial" panose="020B0604020202020204" pitchFamily="34" charset="0"/>
                <a:cs typeface="Arial" panose="020B0604020202020204" pitchFamily="34" charset="0"/>
              </a:rPr>
              <a:t>Aydınlık: </a:t>
            </a:r>
            <a:r>
              <a:rPr lang="tr-TR" dirty="0">
                <a:solidFill>
                  <a:schemeClr val="tx1"/>
                </a:solidFill>
                <a:latin typeface="Arial" panose="020B0604020202020204" pitchFamily="34" charset="0"/>
                <a:cs typeface="Arial" panose="020B0604020202020204" pitchFamily="34" charset="0"/>
              </a:rPr>
              <a:t>Çalışma ortamının iyi bir şekilde görülmesi etrafta bulunan tehlikelerin belirlenebilmesi için çok önemlidir. Çalışma alanının özellikle gece çalışmalarında çok iyi bir şekilde aydınlatılması gerekmektedir. İyi bir aydınlatma sadece çalışanlar için değil diğer insanlar ve araçlar için de önemlidir.</a:t>
            </a:r>
            <a:endParaRPr lang="tr-TR"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923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p:txBody>
          <a:bodyPr/>
          <a:lstStyle/>
          <a:p>
            <a:r>
              <a:rPr lang="tr-TR" dirty="0"/>
              <a:t>KAZI İŞLERİNDEKİ DİĞER FAKTÖRLER</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a:xfrm>
            <a:off x="3974434" y="1602341"/>
            <a:ext cx="7315200" cy="3338776"/>
          </a:xfrm>
        </p:spPr>
        <p:txBody>
          <a:bodyPr anchor="t">
            <a:normAutofit/>
          </a:bodyPr>
          <a:lstStyle/>
          <a:p>
            <a:pPr>
              <a:spcBef>
                <a:spcPts val="0"/>
              </a:spcBef>
              <a:spcAft>
                <a:spcPts val="2400"/>
              </a:spcAft>
            </a:pPr>
            <a:r>
              <a:rPr lang="tr-TR" sz="2800" b="1" dirty="0">
                <a:solidFill>
                  <a:schemeClr val="tx1"/>
                </a:solidFill>
                <a:latin typeface="Calibri-Bold"/>
                <a:cs typeface="Arial" panose="020B0604020202020204" pitchFamily="34" charset="0"/>
              </a:rPr>
              <a:t>Fiziksel Risk Etmenleri</a:t>
            </a:r>
          </a:p>
          <a:p>
            <a:pPr>
              <a:lnSpc>
                <a:spcPct val="150000"/>
              </a:lnSpc>
              <a:buFont typeface="Wingdings" panose="05000000000000000000" pitchFamily="2" charset="2"/>
              <a:buChar char="Ø"/>
            </a:pPr>
            <a:r>
              <a:rPr lang="tr-TR" b="1" dirty="0">
                <a:solidFill>
                  <a:schemeClr val="tx1"/>
                </a:solidFill>
                <a:latin typeface="Arial" panose="020B0604020202020204" pitchFamily="34" charset="0"/>
                <a:cs typeface="Arial" panose="020B0604020202020204" pitchFamily="34" charset="0"/>
              </a:rPr>
              <a:t>Gürültü: </a:t>
            </a:r>
            <a:r>
              <a:rPr lang="tr-TR" dirty="0">
                <a:solidFill>
                  <a:schemeClr val="tx1"/>
                </a:solidFill>
                <a:latin typeface="Arial" panose="020B0604020202020204" pitchFamily="34" charset="0"/>
                <a:cs typeface="Arial" panose="020B0604020202020204" pitchFamily="34" charset="0"/>
              </a:rPr>
              <a:t>Çalışma ortamında bulunan iş makineleri ve araçlar sebebiyle bir gürültü oluşabilmektedir. Bu gürültüden etkilenmemek için kulaklık veya kulak tıkaçları kullanılmalıdır.</a:t>
            </a:r>
            <a:endParaRPr lang="tr-TR"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139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p:txBody>
          <a:bodyPr/>
          <a:lstStyle/>
          <a:p>
            <a:r>
              <a:rPr lang="tr-TR" dirty="0"/>
              <a:t>KAZI İŞLERİNDEKİ DİĞER FAKTÖRLER</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a:xfrm>
            <a:off x="3640821" y="864108"/>
            <a:ext cx="8053431" cy="5120640"/>
          </a:xfrm>
        </p:spPr>
        <p:txBody>
          <a:bodyPr>
            <a:normAutofit/>
          </a:bodyPr>
          <a:lstStyle/>
          <a:p>
            <a:pPr>
              <a:spcAft>
                <a:spcPts val="2400"/>
              </a:spcAft>
            </a:pPr>
            <a:r>
              <a:rPr lang="tr-TR" sz="2800" b="1" dirty="0">
                <a:solidFill>
                  <a:schemeClr val="tx1"/>
                </a:solidFill>
                <a:latin typeface="Arial" panose="020B0604020202020204" pitchFamily="34" charset="0"/>
                <a:cs typeface="Arial" panose="020B0604020202020204" pitchFamily="34" charset="0"/>
              </a:rPr>
              <a:t>Ergonomik</a:t>
            </a:r>
          </a:p>
          <a:p>
            <a:pPr>
              <a:lnSpc>
                <a:spcPct val="125000"/>
              </a:lnSpc>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Ergonomi çalışanların kas iskelet sistemi ile ilgili konuları inceleyen bir konudur.</a:t>
            </a:r>
          </a:p>
          <a:p>
            <a:pPr>
              <a:lnSpc>
                <a:spcPct val="125000"/>
              </a:lnSpc>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Kazı işlerinde çalışma yaparken, aldığımız duruş pozisyonu ile kas iskelet sistemimize zarar verebiliriz. Çalışmalarımızda sırtımızın dik bir şekilde olmasına dikkat etmeliyiz.</a:t>
            </a:r>
          </a:p>
          <a:p>
            <a:pPr>
              <a:lnSpc>
                <a:spcPct val="125000"/>
              </a:lnSpc>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Ergonomimizi etkileyecek diğer bir konu ise </a:t>
            </a:r>
            <a:r>
              <a:rPr lang="tr-TR" b="1" dirty="0">
                <a:solidFill>
                  <a:schemeClr val="tx1"/>
                </a:solidFill>
                <a:latin typeface="Arial" panose="020B0604020202020204" pitchFamily="34" charset="0"/>
                <a:cs typeface="Arial" panose="020B0604020202020204" pitchFamily="34" charset="0"/>
              </a:rPr>
              <a:t>‘Yük Taşıma İşlemi</a:t>
            </a:r>
            <a:r>
              <a:rPr lang="tr-TR" dirty="0">
                <a:solidFill>
                  <a:schemeClr val="tx1"/>
                </a:solidFill>
                <a:latin typeface="Arial" panose="020B0604020202020204" pitchFamily="34" charset="0"/>
                <a:cs typeface="Arial" panose="020B0604020202020204" pitchFamily="34" charset="0"/>
              </a:rPr>
              <a:t>’ dir. Yük kaldırırken, dizler</a:t>
            </a:r>
            <a:r>
              <a:rPr lang="x-none" dirty="0">
                <a:solidFill>
                  <a:schemeClr val="tx1"/>
                </a:solidFill>
                <a:latin typeface="Arial" panose="020B0604020202020204" pitchFamily="34" charset="0"/>
                <a:cs typeface="Arial" panose="020B0604020202020204" pitchFamily="34" charset="0"/>
              </a:rPr>
              <a:t>i</a:t>
            </a:r>
            <a:r>
              <a:rPr lang="tr-TR" dirty="0" err="1">
                <a:solidFill>
                  <a:schemeClr val="tx1"/>
                </a:solidFill>
                <a:latin typeface="Arial" panose="020B0604020202020204" pitchFamily="34" charset="0"/>
                <a:cs typeface="Arial" panose="020B0604020202020204" pitchFamily="34" charset="0"/>
              </a:rPr>
              <a:t>mizden</a:t>
            </a:r>
            <a:r>
              <a:rPr lang="tr-TR" dirty="0">
                <a:solidFill>
                  <a:schemeClr val="tx1"/>
                </a:solidFill>
                <a:latin typeface="Arial" panose="020B0604020202020204" pitchFamily="34" charset="0"/>
                <a:cs typeface="Arial" panose="020B0604020202020204" pitchFamily="34" charset="0"/>
              </a:rPr>
              <a:t> kuvvet alarak kaldırmak, yük taşırken ise vucudumuza dayayarak taşımamız gerekmektedir.</a:t>
            </a:r>
          </a:p>
        </p:txBody>
      </p:sp>
    </p:spTree>
    <p:extLst>
      <p:ext uri="{BB962C8B-B14F-4D97-AF65-F5344CB8AC3E}">
        <p14:creationId xmlns:p14="http://schemas.microsoft.com/office/powerpoint/2010/main" val="3957165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p:txBody>
          <a:bodyPr/>
          <a:lstStyle/>
          <a:p>
            <a:r>
              <a:rPr lang="tr-TR" dirty="0"/>
              <a:t>KAZI İŞLERİNDEKİ DİĞER FAKTÖRLER</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a:xfrm>
            <a:off x="3982823" y="1426170"/>
            <a:ext cx="7315200" cy="3766615"/>
          </a:xfrm>
        </p:spPr>
        <p:txBody>
          <a:bodyPr anchor="t">
            <a:normAutofit/>
          </a:bodyPr>
          <a:lstStyle/>
          <a:p>
            <a:pPr>
              <a:lnSpc>
                <a:spcPct val="150000"/>
              </a:lnSpc>
              <a:spcAft>
                <a:spcPts val="1800"/>
              </a:spcAft>
            </a:pPr>
            <a:r>
              <a:rPr lang="tr-TR" sz="2800" b="1" dirty="0">
                <a:solidFill>
                  <a:schemeClr val="tx1"/>
                </a:solidFill>
                <a:latin typeface="Arial" panose="020B0604020202020204" pitchFamily="34" charset="0"/>
                <a:cs typeface="Arial" panose="020B0604020202020204" pitchFamily="34" charset="0"/>
              </a:rPr>
              <a:t>Biyolojik Risk Etmenleri</a:t>
            </a:r>
          </a:p>
          <a:p>
            <a:pPr algn="just">
              <a:lnSpc>
                <a:spcPct val="150000"/>
              </a:lnSpc>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Biyolojik risk etmenleri kazı çalışmalarında, ortaya çıkabilecek zehirli veya zarar verebilecek canlılardır. Bu canlılara karşı dikkatli olunmalıdır. Bu şekilde bir canlının zarar vermesi durumunda derhal 112 ye haber verilmelidir. </a:t>
            </a:r>
          </a:p>
        </p:txBody>
      </p:sp>
    </p:spTree>
    <p:extLst>
      <p:ext uri="{BB962C8B-B14F-4D97-AF65-F5344CB8AC3E}">
        <p14:creationId xmlns:p14="http://schemas.microsoft.com/office/powerpoint/2010/main" val="4064976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p:txBody>
          <a:bodyPr/>
          <a:lstStyle/>
          <a:p>
            <a:r>
              <a:rPr lang="tr-TR" dirty="0"/>
              <a:t>KAZI İŞLERİNDEKİ DİĞER FAKTÖRLER</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a:xfrm>
            <a:off x="3982823" y="905392"/>
            <a:ext cx="7315200" cy="4601183"/>
          </a:xfrm>
        </p:spPr>
        <p:txBody>
          <a:bodyPr anchor="t">
            <a:normAutofit/>
          </a:bodyPr>
          <a:lstStyle/>
          <a:p>
            <a:pPr>
              <a:lnSpc>
                <a:spcPct val="250000"/>
              </a:lnSpc>
              <a:spcAft>
                <a:spcPts val="2400"/>
              </a:spcAft>
            </a:pPr>
            <a:r>
              <a:rPr lang="tr-TR" sz="2800" b="1" dirty="0">
                <a:solidFill>
                  <a:schemeClr val="tx1"/>
                </a:solidFill>
                <a:latin typeface="Arial" panose="020B0604020202020204" pitchFamily="34" charset="0"/>
                <a:cs typeface="Arial" panose="020B0604020202020204" pitchFamily="34" charset="0"/>
              </a:rPr>
              <a:t>Acil Durumlar</a:t>
            </a:r>
          </a:p>
          <a:p>
            <a:pPr algn="just">
              <a:lnSpc>
                <a:spcPct val="150000"/>
              </a:lnSpc>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Kazı alanı içerisinde meydana gelebilecek olası herhangi bir durum karşısında tüm çalışanlar ilkyardım için 112, 188 vb. Numaraları arayabilmeli ve gerekli yardımı sağlayabilmelidir. Ayrıca kazı alanında işletmenizin dışında başka çalışanlar da var ise bu kişilerede acil durumlarda yapmaları gerekenler anlatılmalıdır. </a:t>
            </a:r>
          </a:p>
        </p:txBody>
      </p:sp>
    </p:spTree>
    <p:extLst>
      <p:ext uri="{BB962C8B-B14F-4D97-AF65-F5344CB8AC3E}">
        <p14:creationId xmlns:p14="http://schemas.microsoft.com/office/powerpoint/2010/main" val="279650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253CF-302E-4F45-B663-82D549D14DA1}"/>
              </a:ext>
            </a:extLst>
          </p:cNvPr>
          <p:cNvSpPr>
            <a:spLocks noGrp="1"/>
          </p:cNvSpPr>
          <p:nvPr>
            <p:ph type="title"/>
          </p:nvPr>
        </p:nvSpPr>
        <p:spPr/>
        <p:txBody>
          <a:bodyPr/>
          <a:lstStyle/>
          <a:p>
            <a:r>
              <a:rPr lang="tr-TR" dirty="0"/>
              <a:t>KONU BASLIKLARI</a:t>
            </a:r>
          </a:p>
        </p:txBody>
      </p:sp>
      <p:sp>
        <p:nvSpPr>
          <p:cNvPr id="4" name="Rectangle: Rounded Corners 3">
            <a:extLst>
              <a:ext uri="{FF2B5EF4-FFF2-40B4-BE49-F238E27FC236}">
                <a16:creationId xmlns:a16="http://schemas.microsoft.com/office/drawing/2014/main" id="{68CDC3EF-FA43-4175-A02A-CCC17272805A}"/>
              </a:ext>
            </a:extLst>
          </p:cNvPr>
          <p:cNvSpPr/>
          <p:nvPr/>
        </p:nvSpPr>
        <p:spPr>
          <a:xfrm>
            <a:off x="4140938" y="1025650"/>
            <a:ext cx="6639339" cy="874644"/>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rPr>
              <a:t>KAZI İŞLERİ NEDİR?</a:t>
            </a:r>
          </a:p>
        </p:txBody>
      </p:sp>
      <p:sp>
        <p:nvSpPr>
          <p:cNvPr id="6" name="Rectangle: Rounded Corners 5">
            <a:extLst>
              <a:ext uri="{FF2B5EF4-FFF2-40B4-BE49-F238E27FC236}">
                <a16:creationId xmlns:a16="http://schemas.microsoft.com/office/drawing/2014/main" id="{2837254D-2E2F-422B-A907-2E12603F8F52}"/>
              </a:ext>
            </a:extLst>
          </p:cNvPr>
          <p:cNvSpPr/>
          <p:nvPr/>
        </p:nvSpPr>
        <p:spPr>
          <a:xfrm>
            <a:off x="4140936" y="2247242"/>
            <a:ext cx="6639339" cy="87464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rPr>
              <a:t>KAZI İŞLERİNİN PLANLANMASI VE UYGULANMASI</a:t>
            </a:r>
          </a:p>
        </p:txBody>
      </p:sp>
      <p:sp>
        <p:nvSpPr>
          <p:cNvPr id="7" name="Rectangle: Rounded Corners 6">
            <a:extLst>
              <a:ext uri="{FF2B5EF4-FFF2-40B4-BE49-F238E27FC236}">
                <a16:creationId xmlns:a16="http://schemas.microsoft.com/office/drawing/2014/main" id="{99C58B73-3284-416C-A075-8152FFCCDC9F}"/>
              </a:ext>
            </a:extLst>
          </p:cNvPr>
          <p:cNvSpPr/>
          <p:nvPr/>
        </p:nvSpPr>
        <p:spPr>
          <a:xfrm>
            <a:off x="4140936" y="3462241"/>
            <a:ext cx="6639339" cy="87464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rPr>
              <a:t>KAZI İŞLERİNDEKİ DİĞER FAKTÖRLER</a:t>
            </a:r>
          </a:p>
        </p:txBody>
      </p:sp>
      <p:sp>
        <p:nvSpPr>
          <p:cNvPr id="8" name="Rectangle: Rounded Corners 7">
            <a:extLst>
              <a:ext uri="{FF2B5EF4-FFF2-40B4-BE49-F238E27FC236}">
                <a16:creationId xmlns:a16="http://schemas.microsoft.com/office/drawing/2014/main" id="{7E209ED7-4679-49C7-A723-813E3C0272E9}"/>
              </a:ext>
            </a:extLst>
          </p:cNvPr>
          <p:cNvSpPr/>
          <p:nvPr/>
        </p:nvSpPr>
        <p:spPr>
          <a:xfrm>
            <a:off x="4154187" y="4677240"/>
            <a:ext cx="6639339" cy="874644"/>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rPr>
              <a:t> KAZI İŞLERİ</a:t>
            </a:r>
          </a:p>
        </p:txBody>
      </p:sp>
    </p:spTree>
    <p:extLst>
      <p:ext uri="{BB962C8B-B14F-4D97-AF65-F5344CB8AC3E}">
        <p14:creationId xmlns:p14="http://schemas.microsoft.com/office/powerpoint/2010/main" val="493640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pPr algn="ctr"/>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a:xfrm>
            <a:off x="3852489" y="1375836"/>
            <a:ext cx="7875319" cy="3691114"/>
          </a:xfrm>
        </p:spPr>
        <p:txBody>
          <a:bodyPr>
            <a:normAutofit/>
          </a:bodyPr>
          <a:lstStyle/>
          <a:p>
            <a:pPr algn="ctr">
              <a:lnSpc>
                <a:spcPct val="150000"/>
              </a:lnSpc>
            </a:pPr>
            <a:r>
              <a:rPr lang="tr-TR" sz="2800" b="1" dirty="0">
                <a:solidFill>
                  <a:schemeClr val="tx1"/>
                </a:solidFill>
                <a:latin typeface="Arial" panose="020B0604020202020204" pitchFamily="34" charset="0"/>
                <a:cs typeface="Arial" panose="020B0604020202020204" pitchFamily="34" charset="0"/>
              </a:rPr>
              <a:t>Elektrik sektöründe kazı işleri, yeraltı kablo çalışmaları ve proje ekiplerinde direk dikmek için yapılmaktadır.</a:t>
            </a:r>
          </a:p>
        </p:txBody>
      </p:sp>
    </p:spTree>
    <p:extLst>
      <p:ext uri="{BB962C8B-B14F-4D97-AF65-F5344CB8AC3E}">
        <p14:creationId xmlns:p14="http://schemas.microsoft.com/office/powerpoint/2010/main" val="3189745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  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a:xfrm>
            <a:off x="3869267" y="1972020"/>
            <a:ext cx="6134048" cy="4496094"/>
          </a:xfrm>
        </p:spPr>
        <p:txBody>
          <a:bodyPr anchor="t">
            <a:normAutofit/>
          </a:bodyPr>
          <a:lstStyle/>
          <a:p>
            <a:pPr>
              <a:lnSpc>
                <a:spcPct val="150000"/>
              </a:lnSpc>
            </a:pPr>
            <a:r>
              <a:rPr lang="tr-TR" sz="1800" dirty="0">
                <a:solidFill>
                  <a:schemeClr val="tx1"/>
                </a:solidFill>
                <a:latin typeface="Arial" panose="020B0604020202020204" pitchFamily="34" charset="0"/>
                <a:cs typeface="Arial" panose="020B0604020202020204" pitchFamily="34" charset="0"/>
              </a:rPr>
              <a:t>Kazı yapan iş aracı </a:t>
            </a:r>
          </a:p>
          <a:p>
            <a:pPr>
              <a:lnSpc>
                <a:spcPct val="150000"/>
              </a:lnSpc>
            </a:pPr>
            <a:r>
              <a:rPr lang="tr-TR" sz="1800" dirty="0">
                <a:solidFill>
                  <a:schemeClr val="tx1"/>
                </a:solidFill>
                <a:latin typeface="Arial" panose="020B0604020202020204" pitchFamily="34" charset="0"/>
                <a:cs typeface="Arial" panose="020B0604020202020204" pitchFamily="34" charset="0"/>
              </a:rPr>
              <a:t>Açılan Kanal </a:t>
            </a:r>
          </a:p>
          <a:p>
            <a:pPr>
              <a:lnSpc>
                <a:spcPct val="150000"/>
              </a:lnSpc>
            </a:pPr>
            <a:r>
              <a:rPr lang="tr-TR" sz="1800" dirty="0">
                <a:solidFill>
                  <a:schemeClr val="tx1"/>
                </a:solidFill>
                <a:latin typeface="Arial" panose="020B0604020202020204" pitchFamily="34" charset="0"/>
                <a:cs typeface="Arial" panose="020B0604020202020204" pitchFamily="34" charset="0"/>
              </a:rPr>
              <a:t>Elektrik</a:t>
            </a:r>
          </a:p>
          <a:p>
            <a:pPr>
              <a:lnSpc>
                <a:spcPct val="150000"/>
              </a:lnSpc>
            </a:pPr>
            <a:r>
              <a:rPr lang="tr-TR" sz="1800" dirty="0">
                <a:solidFill>
                  <a:schemeClr val="tx1"/>
                </a:solidFill>
                <a:latin typeface="Arial" panose="020B0604020202020204" pitchFamily="34" charset="0"/>
                <a:cs typeface="Arial" panose="020B0604020202020204" pitchFamily="34" charset="0"/>
              </a:rPr>
              <a:t>Tüp gaz</a:t>
            </a:r>
          </a:p>
          <a:p>
            <a:pPr>
              <a:lnSpc>
                <a:spcPct val="150000"/>
              </a:lnSpc>
            </a:pPr>
            <a:r>
              <a:rPr lang="tr-TR" sz="1800" dirty="0">
                <a:solidFill>
                  <a:schemeClr val="tx1"/>
                </a:solidFill>
                <a:latin typeface="Arial" panose="020B0604020202020204" pitchFamily="34" charset="0"/>
                <a:cs typeface="Arial" panose="020B0604020202020204" pitchFamily="34" charset="0"/>
              </a:rPr>
              <a:t>Ateş</a:t>
            </a:r>
          </a:p>
          <a:p>
            <a:pPr>
              <a:lnSpc>
                <a:spcPct val="150000"/>
              </a:lnSpc>
            </a:pPr>
            <a:r>
              <a:rPr lang="tr-TR" sz="1800" dirty="0">
                <a:solidFill>
                  <a:schemeClr val="tx1"/>
                </a:solidFill>
                <a:latin typeface="Arial" panose="020B0604020202020204" pitchFamily="34" charset="0"/>
                <a:cs typeface="Arial" panose="020B0604020202020204" pitchFamily="34" charset="0"/>
              </a:rPr>
              <a:t>Cisim Düşmesi</a:t>
            </a:r>
          </a:p>
          <a:p>
            <a:pPr>
              <a:lnSpc>
                <a:spcPct val="150000"/>
              </a:lnSpc>
            </a:pPr>
            <a:r>
              <a:rPr lang="tr-TR" sz="1800" dirty="0">
                <a:solidFill>
                  <a:schemeClr val="tx1"/>
                </a:solidFill>
                <a:latin typeface="Arial" panose="020B0604020202020204" pitchFamily="34" charset="0"/>
                <a:cs typeface="Arial" panose="020B0604020202020204" pitchFamily="34" charset="0"/>
              </a:rPr>
              <a:t>Toprak göçmesi</a:t>
            </a:r>
          </a:p>
          <a:p>
            <a:r>
              <a:rPr lang="tr-TR" sz="1800" dirty="0">
                <a:solidFill>
                  <a:schemeClr val="tx1"/>
                </a:solidFill>
                <a:latin typeface="Arial" panose="020B0604020202020204" pitchFamily="34" charset="0"/>
                <a:cs typeface="Arial" panose="020B0604020202020204" pitchFamily="34" charset="0"/>
              </a:rPr>
              <a:t>Kesici Alet</a:t>
            </a:r>
          </a:p>
        </p:txBody>
      </p:sp>
      <p:sp>
        <p:nvSpPr>
          <p:cNvPr id="5" name="Metin kutusu 4">
            <a:extLst>
              <a:ext uri="{FF2B5EF4-FFF2-40B4-BE49-F238E27FC236}">
                <a16:creationId xmlns:a16="http://schemas.microsoft.com/office/drawing/2014/main" id="{F8D463A9-3FF5-923F-78A6-F88804148318}"/>
              </a:ext>
            </a:extLst>
          </p:cNvPr>
          <p:cNvSpPr txBox="1"/>
          <p:nvPr/>
        </p:nvSpPr>
        <p:spPr>
          <a:xfrm>
            <a:off x="3869267" y="751550"/>
            <a:ext cx="7676409" cy="1089529"/>
          </a:xfrm>
          <a:prstGeom prst="rect">
            <a:avLst/>
          </a:prstGeom>
          <a:noFill/>
        </p:spPr>
        <p:txBody>
          <a:bodyPr wrap="square">
            <a:spAutoFit/>
          </a:bodyPr>
          <a:lstStyle/>
          <a:p>
            <a:pPr marL="0" marR="0" lvl="0" indent="0" algn="ctr" defTabSz="914400" rtl="0" eaLnBrk="1" fontAlgn="auto" latinLnBrk="0" hangingPunct="1">
              <a:lnSpc>
                <a:spcPct val="90000"/>
              </a:lnSpc>
              <a:spcBef>
                <a:spcPts val="1200"/>
              </a:spcBef>
              <a:spcAft>
                <a:spcPts val="2400"/>
              </a:spcAft>
              <a:buClr>
                <a:srgbClr val="A9A57C"/>
              </a:buClr>
              <a:buSzTx/>
              <a:buFont typeface="Wingdings 2" pitchFamily="18" charset="2"/>
              <a:buNone/>
              <a:tabLst/>
              <a:defRPr/>
            </a:pPr>
            <a:r>
              <a:rPr kumimoji="0" lang="tr-TR" sz="3600" b="1" i="0" u="none" strike="noStrike" kern="1200" cap="none" spc="0" normalizeH="0" baseline="0" noProof="0" dirty="0">
                <a:ln>
                  <a:noFill/>
                </a:ln>
                <a:solidFill>
                  <a:srgbClr val="2F2B20"/>
                </a:solidFill>
                <a:effectLst/>
                <a:uLnTx/>
                <a:uFillTx/>
                <a:latin typeface="Arial" panose="020B0604020202020204" pitchFamily="34" charset="0"/>
                <a:ea typeface="+mn-ea"/>
                <a:cs typeface="Arial" panose="020B0604020202020204" pitchFamily="34" charset="0"/>
              </a:rPr>
              <a:t>Yeraltı Kablo İşlerinde Tehlikeler Nelerdir?</a:t>
            </a:r>
          </a:p>
        </p:txBody>
      </p:sp>
    </p:spTree>
    <p:extLst>
      <p:ext uri="{BB962C8B-B14F-4D97-AF65-F5344CB8AC3E}">
        <p14:creationId xmlns:p14="http://schemas.microsoft.com/office/powerpoint/2010/main" val="3878899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a:xfrm>
            <a:off x="3521552" y="742114"/>
            <a:ext cx="7421218" cy="5442296"/>
          </a:xfrm>
        </p:spPr>
        <p:txBody>
          <a:bodyPr anchor="t">
            <a:normAutofit/>
          </a:bodyPr>
          <a:lstStyle/>
          <a:p>
            <a:pPr marL="0" indent="0">
              <a:buNone/>
            </a:pPr>
            <a:r>
              <a:rPr lang="tr-TR" sz="2400" b="1" dirty="0">
                <a:solidFill>
                  <a:schemeClr val="tx1">
                    <a:lumMod val="50000"/>
                    <a:lumOff val="50000"/>
                  </a:schemeClr>
                </a:solidFill>
                <a:latin typeface="Arial" panose="020B0604020202020204" pitchFamily="34" charset="0"/>
                <a:cs typeface="Arial" panose="020B0604020202020204" pitchFamily="34" charset="0"/>
              </a:rPr>
              <a:t>Yeraltı Kablo İşlerinde Tehlikeler Nelerdir?</a:t>
            </a:r>
          </a:p>
          <a:p>
            <a:pPr marL="0" indent="0">
              <a:buNone/>
            </a:pPr>
            <a:r>
              <a:rPr lang="tr-TR" sz="1800" b="1" u="sng" dirty="0">
                <a:solidFill>
                  <a:srgbClr val="000099"/>
                </a:solidFill>
                <a:latin typeface="Arial" panose="020B0604020202020204" pitchFamily="34" charset="0"/>
                <a:cs typeface="Arial" panose="020B0604020202020204" pitchFamily="34" charset="0"/>
              </a:rPr>
              <a:t>Kazı yapan iş aracı</a:t>
            </a:r>
          </a:p>
          <a:p>
            <a:r>
              <a:rPr lang="tr-TR" sz="1800" dirty="0">
                <a:solidFill>
                  <a:schemeClr val="tx1"/>
                </a:solidFill>
                <a:latin typeface="Arial" panose="020B0604020202020204" pitchFamily="34" charset="0"/>
                <a:cs typeface="Arial" panose="020B0604020202020204" pitchFamily="34" charset="0"/>
              </a:rPr>
              <a:t> Kazı yapan araçın bakımı tam olmalıdır</a:t>
            </a:r>
          </a:p>
          <a:p>
            <a:r>
              <a:rPr lang="tr-TR" sz="1800" dirty="0">
                <a:solidFill>
                  <a:schemeClr val="tx1"/>
                </a:solidFill>
                <a:latin typeface="Arial" panose="020B0604020202020204" pitchFamily="34" charset="0"/>
                <a:cs typeface="Arial" panose="020B0604020202020204" pitchFamily="34" charset="0"/>
              </a:rPr>
              <a:t>Kazı yapan aracın sesli uyarı sistemi olmalı</a:t>
            </a:r>
          </a:p>
          <a:p>
            <a:r>
              <a:rPr lang="tr-TR" sz="1800" dirty="0">
                <a:solidFill>
                  <a:schemeClr val="tx1"/>
                </a:solidFill>
                <a:latin typeface="Arial" panose="020B0604020202020204" pitchFamily="34" charset="0"/>
                <a:cs typeface="Arial" panose="020B0604020202020204" pitchFamily="34" charset="0"/>
              </a:rPr>
              <a:t>Aracı kullanan kişinin operatörlük belgesi olmalı</a:t>
            </a:r>
          </a:p>
          <a:p>
            <a:r>
              <a:rPr lang="tr-TR" sz="1800" dirty="0">
                <a:solidFill>
                  <a:schemeClr val="tx1"/>
                </a:solidFill>
                <a:latin typeface="Arial" panose="020B0604020202020204" pitchFamily="34" charset="0"/>
                <a:cs typeface="Arial" panose="020B0604020202020204" pitchFamily="34" charset="0"/>
              </a:rPr>
              <a:t>Araç manevra yaparken araç yakınlarında bulunulmamalıdır.</a:t>
            </a:r>
          </a:p>
          <a:p>
            <a:r>
              <a:rPr lang="tr-TR" sz="1800" dirty="0">
                <a:solidFill>
                  <a:schemeClr val="tx1"/>
                </a:solidFill>
                <a:latin typeface="Arial" panose="020B0604020202020204" pitchFamily="34" charset="0"/>
                <a:cs typeface="Arial" panose="020B0604020202020204" pitchFamily="34" charset="0"/>
              </a:rPr>
              <a:t>Araç manevra yaparken, bunu işaretçi eşliğinde yapmalıdır.</a:t>
            </a:r>
            <a:endParaRPr lang="tr-TR" sz="1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C7DFEB4-3A50-4229-B969-99181ECD8605}"/>
              </a:ext>
            </a:extLst>
          </p:cNvPr>
          <p:cNvPicPr>
            <a:picLocks noChangeAspect="1"/>
          </p:cNvPicPr>
          <p:nvPr/>
        </p:nvPicPr>
        <p:blipFill>
          <a:blip r:embed="rId2"/>
          <a:stretch>
            <a:fillRect/>
          </a:stretch>
        </p:blipFill>
        <p:spPr>
          <a:xfrm>
            <a:off x="3814306" y="3656654"/>
            <a:ext cx="4985746" cy="2404237"/>
          </a:xfrm>
          <a:prstGeom prst="rect">
            <a:avLst/>
          </a:prstGeom>
        </p:spPr>
      </p:pic>
    </p:spTree>
    <p:extLst>
      <p:ext uri="{BB962C8B-B14F-4D97-AF65-F5344CB8AC3E}">
        <p14:creationId xmlns:p14="http://schemas.microsoft.com/office/powerpoint/2010/main" val="3331513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a:xfrm>
            <a:off x="3869268" y="864107"/>
            <a:ext cx="7315200" cy="5371439"/>
          </a:xfrm>
        </p:spPr>
        <p:txBody>
          <a:bodyPr anchor="t">
            <a:normAutofit/>
          </a:bodyPr>
          <a:lstStyle/>
          <a:p>
            <a:pPr marL="0" indent="0">
              <a:buNone/>
            </a:pPr>
            <a:r>
              <a:rPr lang="tr-TR" sz="2400" b="1" dirty="0">
                <a:solidFill>
                  <a:schemeClr val="tx1">
                    <a:lumMod val="50000"/>
                    <a:lumOff val="50000"/>
                  </a:schemeClr>
                </a:solidFill>
                <a:latin typeface="Arial" panose="020B0604020202020204" pitchFamily="34" charset="0"/>
                <a:cs typeface="Arial" panose="020B0604020202020204" pitchFamily="34" charset="0"/>
              </a:rPr>
              <a:t>Yeraltı Kablo İşlerinde Tehlikeler Nelerdir?</a:t>
            </a:r>
          </a:p>
          <a:p>
            <a:pPr>
              <a:lnSpc>
                <a:spcPct val="125000"/>
              </a:lnSpc>
              <a:spcAft>
                <a:spcPts val="1200"/>
              </a:spcAft>
            </a:pPr>
            <a:r>
              <a:rPr lang="tr-TR" b="1" u="sng" dirty="0">
                <a:solidFill>
                  <a:srgbClr val="000099"/>
                </a:solidFill>
                <a:latin typeface="Arial" panose="020B0604020202020204" pitchFamily="34" charset="0"/>
                <a:cs typeface="Arial" panose="020B0604020202020204" pitchFamily="34" charset="0"/>
              </a:rPr>
              <a:t>Açılan Kanal </a:t>
            </a:r>
          </a:p>
          <a:p>
            <a:pPr>
              <a:lnSpc>
                <a:spcPct val="125000"/>
              </a:lnSpc>
              <a:spcBef>
                <a:spcPts val="600"/>
              </a:spcBef>
              <a:spcAft>
                <a:spcPts val="1200"/>
              </a:spcAft>
            </a:pPr>
            <a:r>
              <a:rPr lang="tr-TR" dirty="0">
                <a:solidFill>
                  <a:schemeClr val="tx1"/>
                </a:solidFill>
                <a:latin typeface="Arial" panose="020B0604020202020204" pitchFamily="34" charset="0"/>
                <a:cs typeface="Arial" panose="020B0604020202020204" pitchFamily="34" charset="0"/>
              </a:rPr>
              <a:t>Açılacak olan kanal OG için derinliği 110 cm, genişliği min. 40 cm olmalıdır.</a:t>
            </a:r>
          </a:p>
          <a:p>
            <a:pPr>
              <a:lnSpc>
                <a:spcPct val="125000"/>
              </a:lnSpc>
              <a:spcBef>
                <a:spcPts val="600"/>
              </a:spcBef>
              <a:spcAft>
                <a:spcPts val="1200"/>
              </a:spcAft>
            </a:pPr>
            <a:r>
              <a:rPr lang="tr-TR" dirty="0">
                <a:solidFill>
                  <a:schemeClr val="tx1"/>
                </a:solidFill>
                <a:latin typeface="Arial" panose="020B0604020202020204" pitchFamily="34" charset="0"/>
                <a:cs typeface="Arial" panose="020B0604020202020204" pitchFamily="34" charset="0"/>
              </a:rPr>
              <a:t>AG için derinlik 90 cm, genişlik min. 40 cm olmalıdır. </a:t>
            </a:r>
          </a:p>
          <a:p>
            <a:pPr>
              <a:lnSpc>
                <a:spcPct val="125000"/>
              </a:lnSpc>
              <a:spcBef>
                <a:spcPts val="600"/>
              </a:spcBef>
              <a:spcAft>
                <a:spcPts val="1200"/>
              </a:spcAft>
            </a:pPr>
            <a:r>
              <a:rPr lang="tr-TR" dirty="0">
                <a:solidFill>
                  <a:schemeClr val="tx1"/>
                </a:solidFill>
                <a:latin typeface="Arial" panose="020B0604020202020204" pitchFamily="34" charset="0"/>
                <a:cs typeface="Arial" panose="020B0604020202020204" pitchFamily="34" charset="0"/>
              </a:rPr>
              <a:t>Kanal kazılırken açılan kanalın yüksekliği ne kadar ise çıkan toprak da o kadar ileriye depolanmalıdır. </a:t>
            </a:r>
          </a:p>
          <a:p>
            <a:pPr>
              <a:lnSpc>
                <a:spcPct val="125000"/>
              </a:lnSpc>
              <a:spcBef>
                <a:spcPts val="600"/>
              </a:spcBef>
              <a:spcAft>
                <a:spcPts val="1200"/>
              </a:spcAft>
            </a:pPr>
            <a:r>
              <a:rPr lang="tr-TR" dirty="0">
                <a:solidFill>
                  <a:schemeClr val="tx1"/>
                </a:solidFill>
                <a:latin typeface="Arial" panose="020B0604020202020204" pitchFamily="34" charset="0"/>
                <a:cs typeface="Arial" panose="020B0604020202020204" pitchFamily="34" charset="0"/>
              </a:rPr>
              <a:t>Kazı alanının etrafına parmaklık konulmalıdır.</a:t>
            </a:r>
          </a:p>
          <a:p>
            <a:pPr>
              <a:lnSpc>
                <a:spcPct val="125000"/>
              </a:lnSpc>
              <a:spcBef>
                <a:spcPts val="600"/>
              </a:spcBef>
            </a:pPr>
            <a:r>
              <a:rPr lang="tr-TR" dirty="0">
                <a:solidFill>
                  <a:schemeClr val="tx1"/>
                </a:solidFill>
                <a:latin typeface="Arial" panose="020B0604020202020204" pitchFamily="34" charset="0"/>
                <a:cs typeface="Arial" panose="020B0604020202020204" pitchFamily="34" charset="0"/>
              </a:rPr>
              <a:t>Çalışanlar muhakak baret, elektrikçi koruyucu ayak giyeceği,</a:t>
            </a:r>
            <a:r>
              <a:rPr lang="x-none" dirty="0">
                <a:solidFill>
                  <a:schemeClr val="tx1"/>
                </a:solidFill>
                <a:latin typeface="Arial" panose="020B0604020202020204" pitchFamily="34" charset="0"/>
                <a:cs typeface="Arial" panose="020B0604020202020204" pitchFamily="34" charset="0"/>
              </a:rPr>
              <a:t> </a:t>
            </a:r>
            <a:r>
              <a:rPr lang="tr-TR" dirty="0">
                <a:solidFill>
                  <a:schemeClr val="tx1"/>
                </a:solidFill>
                <a:latin typeface="Arial" panose="020B0604020202020204" pitchFamily="34" charset="0"/>
                <a:cs typeface="Arial" panose="020B0604020202020204" pitchFamily="34" charset="0"/>
              </a:rPr>
              <a:t>fosforlu ve reflektörlü yelek ve eldiven kullanmalıdır.</a:t>
            </a:r>
          </a:p>
        </p:txBody>
      </p:sp>
    </p:spTree>
    <p:extLst>
      <p:ext uri="{BB962C8B-B14F-4D97-AF65-F5344CB8AC3E}">
        <p14:creationId xmlns:p14="http://schemas.microsoft.com/office/powerpoint/2010/main" val="3036731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  KAZI İŞLERİ</a:t>
            </a:r>
          </a:p>
        </p:txBody>
      </p:sp>
      <p:pic>
        <p:nvPicPr>
          <p:cNvPr id="4" name="Content Placeholder 3">
            <a:extLst>
              <a:ext uri="{FF2B5EF4-FFF2-40B4-BE49-F238E27FC236}">
                <a16:creationId xmlns:a16="http://schemas.microsoft.com/office/drawing/2014/main" id="{200C88F8-E07F-4C6F-8A5B-3BF6DC78E2F7}"/>
              </a:ext>
            </a:extLst>
          </p:cNvPr>
          <p:cNvPicPr>
            <a:picLocks noGrp="1"/>
          </p:cNvPicPr>
          <p:nvPr>
            <p:ph idx="1"/>
          </p:nvPr>
        </p:nvPicPr>
        <p:blipFill rotWithShape="1">
          <a:blip r:embed="rId2"/>
          <a:srcRect l="18768" t="11791" r="19055" b="7386"/>
          <a:stretch/>
        </p:blipFill>
        <p:spPr bwMode="auto">
          <a:xfrm>
            <a:off x="3578086" y="863600"/>
            <a:ext cx="8017565" cy="5121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8605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pic>
        <p:nvPicPr>
          <p:cNvPr id="6" name="Content Placeholder 5">
            <a:extLst>
              <a:ext uri="{FF2B5EF4-FFF2-40B4-BE49-F238E27FC236}">
                <a16:creationId xmlns:a16="http://schemas.microsoft.com/office/drawing/2014/main" id="{6A0269CD-28BC-D656-B241-8435AC7F48BD}"/>
              </a:ext>
            </a:extLst>
          </p:cNvPr>
          <p:cNvPicPr>
            <a:picLocks noGrp="1" noChangeAspect="1"/>
          </p:cNvPicPr>
          <p:nvPr>
            <p:ph idx="1"/>
          </p:nvPr>
        </p:nvPicPr>
        <p:blipFill>
          <a:blip r:embed="rId2"/>
          <a:stretch>
            <a:fillRect/>
          </a:stretch>
        </p:blipFill>
        <p:spPr>
          <a:xfrm>
            <a:off x="3558987" y="863600"/>
            <a:ext cx="7888941" cy="5121275"/>
          </a:xfrm>
          <a:prstGeom prst="rect">
            <a:avLst/>
          </a:prstGeom>
        </p:spPr>
      </p:pic>
    </p:spTree>
    <p:extLst>
      <p:ext uri="{BB962C8B-B14F-4D97-AF65-F5344CB8AC3E}">
        <p14:creationId xmlns:p14="http://schemas.microsoft.com/office/powerpoint/2010/main" val="810285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pic>
        <p:nvPicPr>
          <p:cNvPr id="5" name="Content Placeholder 4">
            <a:extLst>
              <a:ext uri="{FF2B5EF4-FFF2-40B4-BE49-F238E27FC236}">
                <a16:creationId xmlns:a16="http://schemas.microsoft.com/office/drawing/2014/main" id="{AEEB7860-E8B4-1651-5F1F-D0D52237A6CD}"/>
              </a:ext>
            </a:extLst>
          </p:cNvPr>
          <p:cNvPicPr>
            <a:picLocks noGrp="1" noChangeAspect="1"/>
          </p:cNvPicPr>
          <p:nvPr>
            <p:ph idx="1"/>
          </p:nvPr>
        </p:nvPicPr>
        <p:blipFill>
          <a:blip r:embed="rId2"/>
          <a:stretch>
            <a:fillRect/>
          </a:stretch>
        </p:blipFill>
        <p:spPr>
          <a:xfrm>
            <a:off x="4512701" y="774256"/>
            <a:ext cx="4374399" cy="5307762"/>
          </a:xfrm>
          <a:prstGeom prst="rect">
            <a:avLst/>
          </a:prstGeom>
        </p:spPr>
      </p:pic>
    </p:spTree>
    <p:extLst>
      <p:ext uri="{BB962C8B-B14F-4D97-AF65-F5344CB8AC3E}">
        <p14:creationId xmlns:p14="http://schemas.microsoft.com/office/powerpoint/2010/main" val="1975088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a:xfrm>
            <a:off x="3852490" y="1123837"/>
            <a:ext cx="7315200" cy="4496457"/>
          </a:xfrm>
        </p:spPr>
        <p:txBody>
          <a:bodyPr anchor="t">
            <a:normAutofit/>
          </a:bodyPr>
          <a:lstStyle/>
          <a:p>
            <a:pPr marL="0" indent="0">
              <a:spcBef>
                <a:spcPts val="0"/>
              </a:spcBef>
              <a:spcAft>
                <a:spcPts val="3600"/>
              </a:spcAft>
              <a:buNone/>
            </a:pPr>
            <a:r>
              <a:rPr lang="tr-TR" sz="2400" b="1" dirty="0">
                <a:solidFill>
                  <a:schemeClr val="tx1">
                    <a:lumMod val="50000"/>
                    <a:lumOff val="50000"/>
                  </a:schemeClr>
                </a:solidFill>
                <a:latin typeface="Arial" panose="020B0604020202020204" pitchFamily="34" charset="0"/>
                <a:cs typeface="Arial" panose="020B0604020202020204" pitchFamily="34" charset="0"/>
              </a:rPr>
              <a:t>Yeraltı Kablo İşlerinde Tehlikeler Nelerdir?</a:t>
            </a:r>
          </a:p>
          <a:p>
            <a:pPr>
              <a:spcAft>
                <a:spcPts val="1800"/>
              </a:spcAft>
            </a:pPr>
            <a:r>
              <a:rPr lang="tr-TR" b="1" u="sng" dirty="0">
                <a:solidFill>
                  <a:schemeClr val="tx1"/>
                </a:solidFill>
                <a:latin typeface="Arial" panose="020B0604020202020204" pitchFamily="34" charset="0"/>
                <a:cs typeface="Arial" panose="020B0604020202020204" pitchFamily="34" charset="0"/>
              </a:rPr>
              <a:t>Elektrik</a:t>
            </a:r>
            <a:endParaRPr lang="tr-TR" dirty="0">
              <a:solidFill>
                <a:schemeClr val="tx1"/>
              </a:solidFill>
              <a:latin typeface="Arial" panose="020B0604020202020204" pitchFamily="34" charset="0"/>
              <a:cs typeface="Arial" panose="020B0604020202020204" pitchFamily="34" charset="0"/>
            </a:endParaRPr>
          </a:p>
          <a:p>
            <a:pPr>
              <a:spcAft>
                <a:spcPts val="1800"/>
              </a:spcAft>
            </a:pPr>
            <a:r>
              <a:rPr lang="tr-TR" dirty="0">
                <a:solidFill>
                  <a:schemeClr val="tx1"/>
                </a:solidFill>
                <a:latin typeface="Arial" panose="020B0604020202020204" pitchFamily="34" charset="0"/>
                <a:cs typeface="Arial" panose="020B0604020202020204" pitchFamily="34" charset="0"/>
              </a:rPr>
              <a:t>Yeraltı kablo arızalarının giderilmesinde en büyük tehlike elektriktir.</a:t>
            </a:r>
          </a:p>
          <a:p>
            <a:pPr>
              <a:spcAft>
                <a:spcPts val="1800"/>
              </a:spcAft>
            </a:pPr>
            <a:r>
              <a:rPr lang="tr-TR" dirty="0">
                <a:solidFill>
                  <a:schemeClr val="tx1"/>
                </a:solidFill>
                <a:latin typeface="Arial" panose="020B0604020202020204" pitchFamily="34" charset="0"/>
                <a:cs typeface="Arial" panose="020B0604020202020204" pitchFamily="34" charset="0"/>
              </a:rPr>
              <a:t>Yeraltı kablosu tamir edilmeye başlamadan önce elektrik kesilmelidir.</a:t>
            </a:r>
          </a:p>
          <a:p>
            <a:r>
              <a:rPr lang="tr-TR" dirty="0">
                <a:solidFill>
                  <a:schemeClr val="tx1"/>
                </a:solidFill>
                <a:latin typeface="Arial" panose="020B0604020202020204" pitchFamily="34" charset="0"/>
                <a:cs typeface="Arial" panose="020B0604020202020204" pitchFamily="34" charset="0"/>
              </a:rPr>
              <a:t>Yeraltı kablosu tamir için patlatma cihazıyla kesilmelidir.</a:t>
            </a:r>
          </a:p>
        </p:txBody>
      </p:sp>
    </p:spTree>
    <p:extLst>
      <p:ext uri="{BB962C8B-B14F-4D97-AF65-F5344CB8AC3E}">
        <p14:creationId xmlns:p14="http://schemas.microsoft.com/office/powerpoint/2010/main" val="2606808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p:txBody>
          <a:bodyPr>
            <a:normAutofit/>
          </a:bodyPr>
          <a:lstStyle/>
          <a:p>
            <a:pPr marL="0" indent="0">
              <a:buNone/>
            </a:pPr>
            <a:endParaRPr lang="tr-TR" dirty="0">
              <a:latin typeface="Arial" panose="020B0604020202020204" pitchFamily="34" charset="0"/>
              <a:cs typeface="Arial" panose="020B0604020202020204" pitchFamily="34" charset="0"/>
            </a:endParaRPr>
          </a:p>
          <a:p>
            <a:endParaRPr lang="tr-TR" dirty="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09DCC78-C8D2-4363-9937-9F3F7708A626}"/>
              </a:ext>
            </a:extLst>
          </p:cNvPr>
          <p:cNvPicPr>
            <a:picLocks noChangeAspect="1"/>
          </p:cNvPicPr>
          <p:nvPr/>
        </p:nvPicPr>
        <p:blipFill>
          <a:blip r:embed="rId2"/>
          <a:stretch>
            <a:fillRect/>
          </a:stretch>
        </p:blipFill>
        <p:spPr>
          <a:xfrm>
            <a:off x="3498575" y="768626"/>
            <a:ext cx="3955314" cy="5340626"/>
          </a:xfrm>
          <a:prstGeom prst="rect">
            <a:avLst/>
          </a:prstGeom>
        </p:spPr>
      </p:pic>
      <p:pic>
        <p:nvPicPr>
          <p:cNvPr id="5" name="Picture 4">
            <a:extLst>
              <a:ext uri="{FF2B5EF4-FFF2-40B4-BE49-F238E27FC236}">
                <a16:creationId xmlns:a16="http://schemas.microsoft.com/office/drawing/2014/main" id="{9D2DBC54-71CE-4B0E-9196-94ED580C821D}"/>
              </a:ext>
            </a:extLst>
          </p:cNvPr>
          <p:cNvPicPr>
            <a:picLocks noChangeAspect="1"/>
          </p:cNvPicPr>
          <p:nvPr/>
        </p:nvPicPr>
        <p:blipFill>
          <a:blip r:embed="rId3"/>
          <a:stretch>
            <a:fillRect/>
          </a:stretch>
        </p:blipFill>
        <p:spPr>
          <a:xfrm>
            <a:off x="7566164" y="758687"/>
            <a:ext cx="4175262" cy="5340626"/>
          </a:xfrm>
          <a:prstGeom prst="rect">
            <a:avLst/>
          </a:prstGeom>
        </p:spPr>
      </p:pic>
    </p:spTree>
    <p:extLst>
      <p:ext uri="{BB962C8B-B14F-4D97-AF65-F5344CB8AC3E}">
        <p14:creationId xmlns:p14="http://schemas.microsoft.com/office/powerpoint/2010/main" val="1283161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a:xfrm>
            <a:off x="3886046" y="1317113"/>
            <a:ext cx="7315200" cy="3959562"/>
          </a:xfrm>
        </p:spPr>
        <p:txBody>
          <a:bodyPr anchor="t">
            <a:normAutofit/>
          </a:bodyPr>
          <a:lstStyle/>
          <a:p>
            <a:pPr marL="0" indent="0">
              <a:spcAft>
                <a:spcPts val="3600"/>
              </a:spcAft>
              <a:buNone/>
            </a:pPr>
            <a:r>
              <a:rPr lang="tr-TR" sz="2400" b="1" dirty="0">
                <a:solidFill>
                  <a:schemeClr val="tx1">
                    <a:lumMod val="50000"/>
                    <a:lumOff val="50000"/>
                  </a:schemeClr>
                </a:solidFill>
                <a:latin typeface="Arial" panose="020B0604020202020204" pitchFamily="34" charset="0"/>
                <a:cs typeface="Arial" panose="020B0604020202020204" pitchFamily="34" charset="0"/>
              </a:rPr>
              <a:t>Yeraltı Kablo İşlerinde Tehlikeler Nelerdir?</a:t>
            </a:r>
          </a:p>
          <a:p>
            <a:pPr>
              <a:spcAft>
                <a:spcPts val="2400"/>
              </a:spcAft>
            </a:pPr>
            <a:r>
              <a:rPr lang="tr-TR" b="1" u="sng" dirty="0">
                <a:solidFill>
                  <a:schemeClr val="tx1"/>
                </a:solidFill>
                <a:latin typeface="Arial" panose="020B0604020202020204" pitchFamily="34" charset="0"/>
                <a:cs typeface="Arial" panose="020B0604020202020204" pitchFamily="34" charset="0"/>
              </a:rPr>
              <a:t>Tüp gaz</a:t>
            </a:r>
          </a:p>
          <a:p>
            <a:pPr>
              <a:spcAft>
                <a:spcPts val="1800"/>
              </a:spcAft>
            </a:pPr>
            <a:r>
              <a:rPr lang="tr-TR" dirty="0">
                <a:solidFill>
                  <a:schemeClr val="tx1"/>
                </a:solidFill>
                <a:latin typeface="Arial" panose="020B0604020202020204" pitchFamily="34" charset="0"/>
                <a:cs typeface="Arial" panose="020B0604020202020204" pitchFamily="34" charset="0"/>
              </a:rPr>
              <a:t>Yeraltı kablosunun tamiri için gerekli olan ateş, tüp gaz kullanılarak sağlanmaktadır.</a:t>
            </a:r>
          </a:p>
          <a:p>
            <a:r>
              <a:rPr lang="tr-TR" dirty="0">
                <a:solidFill>
                  <a:schemeClr val="tx1"/>
                </a:solidFill>
                <a:latin typeface="Arial" panose="020B0604020202020204" pitchFamily="34" charset="0"/>
                <a:cs typeface="Arial" panose="020B0604020202020204" pitchFamily="34" charset="0"/>
              </a:rPr>
              <a:t>Kullanılacak olan tüp gazın, gaz kaçağı kontrolleri yapılmalıdır.</a:t>
            </a:r>
          </a:p>
        </p:txBody>
      </p:sp>
    </p:spTree>
    <p:extLst>
      <p:ext uri="{BB962C8B-B14F-4D97-AF65-F5344CB8AC3E}">
        <p14:creationId xmlns:p14="http://schemas.microsoft.com/office/powerpoint/2010/main" val="1604281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53C4-36F4-4764-AFBC-4328BB67DF83}"/>
              </a:ext>
            </a:extLst>
          </p:cNvPr>
          <p:cNvSpPr>
            <a:spLocks noGrp="1"/>
          </p:cNvSpPr>
          <p:nvPr>
            <p:ph type="title"/>
          </p:nvPr>
        </p:nvSpPr>
        <p:spPr/>
        <p:txBody>
          <a:bodyPr/>
          <a:lstStyle/>
          <a:p>
            <a:r>
              <a:rPr lang="tr-TR" dirty="0"/>
              <a:t>KAZI İŞLERİ NEDİR ?</a:t>
            </a:r>
          </a:p>
        </p:txBody>
      </p:sp>
      <p:sp>
        <p:nvSpPr>
          <p:cNvPr id="3" name="Content Placeholder 2">
            <a:extLst>
              <a:ext uri="{FF2B5EF4-FFF2-40B4-BE49-F238E27FC236}">
                <a16:creationId xmlns:a16="http://schemas.microsoft.com/office/drawing/2014/main" id="{2189BB50-BEB0-4E88-8687-4C62B63EA16F}"/>
              </a:ext>
            </a:extLst>
          </p:cNvPr>
          <p:cNvSpPr>
            <a:spLocks noGrp="1"/>
          </p:cNvSpPr>
          <p:nvPr>
            <p:ph idx="1"/>
          </p:nvPr>
        </p:nvSpPr>
        <p:spPr>
          <a:xfrm>
            <a:off x="3844101" y="931219"/>
            <a:ext cx="7315200" cy="4915907"/>
          </a:xfrm>
        </p:spPr>
        <p:txBody>
          <a:bodyPr>
            <a:normAutofit/>
          </a:bodyPr>
          <a:lstStyle/>
          <a:p>
            <a:pPr algn="just">
              <a:lnSpc>
                <a:spcPct val="125000"/>
              </a:lnSpc>
              <a:spcAft>
                <a:spcPts val="1800"/>
              </a:spcAft>
            </a:pPr>
            <a:r>
              <a:rPr lang="tr-TR" altLang="tr-TR" dirty="0">
                <a:solidFill>
                  <a:schemeClr val="tx1"/>
                </a:solidFill>
                <a:latin typeface="Arial" panose="020B0604020202020204" pitchFamily="34" charset="0"/>
                <a:cs typeface="Arial" panose="020B0604020202020204" pitchFamily="34" charset="0"/>
              </a:rPr>
              <a:t>Doğal olmayan yollarla toprağın yarılması, oyulması, çukur açılması, ve/veya toprak çıkarmadan ötürü oluşan çukur, gibi işlere Kazı İşleri denir.</a:t>
            </a:r>
          </a:p>
          <a:p>
            <a:pPr algn="just">
              <a:lnSpc>
                <a:spcPct val="125000"/>
              </a:lnSpc>
              <a:spcAft>
                <a:spcPts val="1800"/>
              </a:spcAft>
            </a:pPr>
            <a:r>
              <a:rPr lang="tr-TR" altLang="tr-TR" dirty="0">
                <a:solidFill>
                  <a:schemeClr val="tx1"/>
                </a:solidFill>
                <a:latin typeface="Arial" panose="020B0604020202020204" pitchFamily="34" charset="0"/>
                <a:cs typeface="Arial" panose="020B0604020202020204" pitchFamily="34" charset="0"/>
              </a:rPr>
              <a:t>Kazı işleri yapılırken, muhakak planlama yapılmalı ve yapılan plana uyulmalıdır.</a:t>
            </a:r>
          </a:p>
          <a:p>
            <a:pPr algn="just">
              <a:lnSpc>
                <a:spcPct val="125000"/>
              </a:lnSpc>
            </a:pPr>
            <a:r>
              <a:rPr lang="tr-TR" altLang="tr-TR" dirty="0">
                <a:solidFill>
                  <a:schemeClr val="tx1"/>
                </a:solidFill>
                <a:latin typeface="Arial" panose="020B0604020202020204" pitchFamily="34" charset="0"/>
                <a:cs typeface="Arial" panose="020B0604020202020204" pitchFamily="34" charset="0"/>
              </a:rPr>
              <a:t>Kazı işleri  kendi içerisinde bir çok tehlikeleri barındırmaktadır. </a:t>
            </a:r>
            <a:endParaRPr lang="tr-TR" altLang="tr-T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734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p:txBody>
          <a:bodyPr>
            <a:normAutofit/>
          </a:bodyPr>
          <a:lstStyle/>
          <a:p>
            <a:pPr marL="0" indent="0">
              <a:buNone/>
            </a:pPr>
            <a:endParaRPr lang="tr-TR" b="1" u="sng" dirty="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B5AC56-6F4E-4805-BACC-197DBC741E5B}"/>
              </a:ext>
            </a:extLst>
          </p:cNvPr>
          <p:cNvPicPr>
            <a:picLocks noChangeAspect="1"/>
          </p:cNvPicPr>
          <p:nvPr/>
        </p:nvPicPr>
        <p:blipFill>
          <a:blip r:embed="rId2"/>
          <a:stretch>
            <a:fillRect/>
          </a:stretch>
        </p:blipFill>
        <p:spPr>
          <a:xfrm>
            <a:off x="3578087" y="873251"/>
            <a:ext cx="8044070" cy="5111497"/>
          </a:xfrm>
          <a:prstGeom prst="rect">
            <a:avLst/>
          </a:prstGeom>
        </p:spPr>
      </p:pic>
    </p:spTree>
    <p:extLst>
      <p:ext uri="{BB962C8B-B14F-4D97-AF65-F5344CB8AC3E}">
        <p14:creationId xmlns:p14="http://schemas.microsoft.com/office/powerpoint/2010/main" val="792295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a:xfrm>
            <a:off x="3877657" y="1390119"/>
            <a:ext cx="7315200" cy="3783393"/>
          </a:xfrm>
        </p:spPr>
        <p:txBody>
          <a:bodyPr anchor="t">
            <a:normAutofit/>
          </a:bodyPr>
          <a:lstStyle/>
          <a:p>
            <a:pPr marL="0" indent="0">
              <a:lnSpc>
                <a:spcPct val="150000"/>
              </a:lnSpc>
              <a:spcAft>
                <a:spcPts val="3600"/>
              </a:spcAft>
              <a:buNone/>
            </a:pPr>
            <a:r>
              <a:rPr lang="tr-TR" sz="2400" b="1" dirty="0">
                <a:solidFill>
                  <a:schemeClr val="tx1">
                    <a:lumMod val="50000"/>
                    <a:lumOff val="50000"/>
                  </a:schemeClr>
                </a:solidFill>
                <a:latin typeface="Arial" panose="020B0604020202020204" pitchFamily="34" charset="0"/>
                <a:cs typeface="Arial" panose="020B0604020202020204" pitchFamily="34" charset="0"/>
              </a:rPr>
              <a:t>Yeraltı Kablo İşlerinde Tehlikeler Nelerdir?</a:t>
            </a:r>
          </a:p>
          <a:p>
            <a:pPr>
              <a:lnSpc>
                <a:spcPct val="150000"/>
              </a:lnSpc>
              <a:spcAft>
                <a:spcPts val="1200"/>
              </a:spcAft>
            </a:pPr>
            <a:r>
              <a:rPr lang="tr-TR" b="1" u="sng" dirty="0">
                <a:solidFill>
                  <a:schemeClr val="tx1"/>
                </a:solidFill>
                <a:latin typeface="Arial" panose="020B0604020202020204" pitchFamily="34" charset="0"/>
                <a:cs typeface="Arial" panose="020B0604020202020204" pitchFamily="34" charset="0"/>
              </a:rPr>
              <a:t>Ateş</a:t>
            </a:r>
            <a:endParaRPr lang="tr-TR" dirty="0">
              <a:solidFill>
                <a:schemeClr val="tx1"/>
              </a:solidFill>
              <a:latin typeface="Arial" panose="020B0604020202020204" pitchFamily="34" charset="0"/>
              <a:cs typeface="Arial" panose="020B0604020202020204" pitchFamily="34" charset="0"/>
            </a:endParaRPr>
          </a:p>
          <a:p>
            <a:pPr>
              <a:lnSpc>
                <a:spcPct val="150000"/>
              </a:lnSpc>
            </a:pPr>
            <a:r>
              <a:rPr lang="tr-TR" dirty="0">
                <a:solidFill>
                  <a:schemeClr val="tx1"/>
                </a:solidFill>
                <a:latin typeface="Arial" panose="020B0604020202020204" pitchFamily="34" charset="0"/>
                <a:cs typeface="Arial" panose="020B0604020202020204" pitchFamily="34" charset="0"/>
              </a:rPr>
              <a:t>Kullanılan ateş için eldiven kullanılmalıdır.</a:t>
            </a:r>
          </a:p>
          <a:p>
            <a:pPr>
              <a:lnSpc>
                <a:spcPct val="150000"/>
              </a:lnSpc>
            </a:pPr>
            <a:r>
              <a:rPr lang="tr-TR" dirty="0">
                <a:solidFill>
                  <a:schemeClr val="tx1"/>
                </a:solidFill>
                <a:latin typeface="Arial" panose="020B0604020202020204" pitchFamily="34" charset="0"/>
                <a:cs typeface="Arial" panose="020B0604020202020204" pitchFamily="34" charset="0"/>
              </a:rPr>
              <a:t>Ateş ile çalışmalarda iki kişi çalışmalıdır.</a:t>
            </a:r>
          </a:p>
        </p:txBody>
      </p:sp>
    </p:spTree>
    <p:extLst>
      <p:ext uri="{BB962C8B-B14F-4D97-AF65-F5344CB8AC3E}">
        <p14:creationId xmlns:p14="http://schemas.microsoft.com/office/powerpoint/2010/main" val="1570175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pic>
        <p:nvPicPr>
          <p:cNvPr id="4" name="Content Placeholder 3">
            <a:extLst>
              <a:ext uri="{FF2B5EF4-FFF2-40B4-BE49-F238E27FC236}">
                <a16:creationId xmlns:a16="http://schemas.microsoft.com/office/drawing/2014/main" id="{0A0E0827-780C-45E4-9FE4-6F3DCDB3903A}"/>
              </a:ext>
            </a:extLst>
          </p:cNvPr>
          <p:cNvPicPr>
            <a:picLocks noGrp="1" noChangeAspect="1"/>
          </p:cNvPicPr>
          <p:nvPr>
            <p:ph idx="1"/>
          </p:nvPr>
        </p:nvPicPr>
        <p:blipFill>
          <a:blip r:embed="rId2"/>
          <a:stretch>
            <a:fillRect/>
          </a:stretch>
        </p:blipFill>
        <p:spPr>
          <a:xfrm>
            <a:off x="3617843" y="863600"/>
            <a:ext cx="7421218" cy="5121275"/>
          </a:xfrm>
          <a:prstGeom prst="rect">
            <a:avLst/>
          </a:prstGeom>
        </p:spPr>
      </p:pic>
    </p:spTree>
    <p:extLst>
      <p:ext uri="{BB962C8B-B14F-4D97-AF65-F5344CB8AC3E}">
        <p14:creationId xmlns:p14="http://schemas.microsoft.com/office/powerpoint/2010/main" val="141136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a:xfrm>
            <a:off x="3852490" y="1526797"/>
            <a:ext cx="7315200" cy="3263318"/>
          </a:xfrm>
        </p:spPr>
        <p:txBody>
          <a:bodyPr anchor="t">
            <a:normAutofit/>
          </a:bodyPr>
          <a:lstStyle/>
          <a:p>
            <a:pPr marL="0" indent="0">
              <a:spcAft>
                <a:spcPts val="4200"/>
              </a:spcAft>
              <a:buNone/>
            </a:pPr>
            <a:r>
              <a:rPr lang="tr-TR" sz="2400" b="1" dirty="0">
                <a:solidFill>
                  <a:schemeClr val="tx1">
                    <a:lumMod val="50000"/>
                    <a:lumOff val="50000"/>
                  </a:schemeClr>
                </a:solidFill>
                <a:latin typeface="Arial" panose="020B0604020202020204" pitchFamily="34" charset="0"/>
                <a:cs typeface="Arial" panose="020B0604020202020204" pitchFamily="34" charset="0"/>
              </a:rPr>
              <a:t>Yeraltı Kablo İşlerinde Tehlikeler Nelerdir?</a:t>
            </a:r>
          </a:p>
          <a:p>
            <a:pPr>
              <a:spcAft>
                <a:spcPts val="1200"/>
              </a:spcAft>
            </a:pPr>
            <a:r>
              <a:rPr lang="tr-TR" b="1" u="sng" dirty="0">
                <a:solidFill>
                  <a:schemeClr val="tx1"/>
                </a:solidFill>
                <a:latin typeface="Arial" panose="020B0604020202020204" pitchFamily="34" charset="0"/>
                <a:cs typeface="Arial" panose="020B0604020202020204" pitchFamily="34" charset="0"/>
              </a:rPr>
              <a:t>Cisim Düşmesi</a:t>
            </a:r>
            <a:endParaRPr lang="tr-TR" dirty="0">
              <a:solidFill>
                <a:schemeClr val="tx1"/>
              </a:solidFill>
              <a:latin typeface="Arial" panose="020B0604020202020204" pitchFamily="34" charset="0"/>
              <a:cs typeface="Arial" panose="020B0604020202020204" pitchFamily="34" charset="0"/>
            </a:endParaRPr>
          </a:p>
          <a:p>
            <a:pPr>
              <a:lnSpc>
                <a:spcPct val="150000"/>
              </a:lnSpc>
            </a:pPr>
            <a:r>
              <a:rPr lang="tr-TR" dirty="0">
                <a:solidFill>
                  <a:schemeClr val="tx1"/>
                </a:solidFill>
                <a:latin typeface="Arial" panose="020B0604020202020204" pitchFamily="34" charset="0"/>
                <a:cs typeface="Arial" panose="020B0604020202020204" pitchFamily="34" charset="0"/>
              </a:rPr>
              <a:t>Kanal çalışmalarında baret muhakak kullanılmalıdır. Cisim düşmesi, sıçraması, fırlaması olma ihtimali yüksektir.</a:t>
            </a:r>
          </a:p>
        </p:txBody>
      </p:sp>
    </p:spTree>
    <p:extLst>
      <p:ext uri="{BB962C8B-B14F-4D97-AF65-F5344CB8AC3E}">
        <p14:creationId xmlns:p14="http://schemas.microsoft.com/office/powerpoint/2010/main" val="2713108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p:txBody>
          <a:bodyPr>
            <a:normAutofit/>
          </a:bodyPr>
          <a:lstStyle/>
          <a:p>
            <a:pPr marL="0" indent="0">
              <a:spcAft>
                <a:spcPts val="3000"/>
              </a:spcAft>
              <a:buNone/>
            </a:pPr>
            <a:r>
              <a:rPr lang="tr-TR" sz="2400" b="1" dirty="0">
                <a:solidFill>
                  <a:schemeClr val="tx1">
                    <a:lumMod val="50000"/>
                    <a:lumOff val="50000"/>
                  </a:schemeClr>
                </a:solidFill>
                <a:latin typeface="Arial" panose="020B0604020202020204" pitchFamily="34" charset="0"/>
                <a:cs typeface="Arial" panose="020B0604020202020204" pitchFamily="34" charset="0"/>
              </a:rPr>
              <a:t>Yeraltı Kablo İşlerinde Tehlikeler Nelerdir?</a:t>
            </a:r>
          </a:p>
          <a:p>
            <a:pPr>
              <a:spcAft>
                <a:spcPts val="1200"/>
              </a:spcAft>
            </a:pPr>
            <a:r>
              <a:rPr lang="tr-TR" b="1" u="sng" dirty="0">
                <a:solidFill>
                  <a:schemeClr val="tx1"/>
                </a:solidFill>
                <a:latin typeface="Arial" panose="020B0604020202020204" pitchFamily="34" charset="0"/>
                <a:cs typeface="Arial" panose="020B0604020202020204" pitchFamily="34" charset="0"/>
              </a:rPr>
              <a:t>Toprak göçmesi</a:t>
            </a:r>
            <a:endParaRPr lang="tr-TR" dirty="0">
              <a:solidFill>
                <a:schemeClr val="tx1"/>
              </a:solidFill>
              <a:latin typeface="Arial" panose="020B0604020202020204" pitchFamily="34" charset="0"/>
              <a:cs typeface="Arial" panose="020B0604020202020204" pitchFamily="34" charset="0"/>
            </a:endParaRPr>
          </a:p>
          <a:p>
            <a:pPr>
              <a:spcAft>
                <a:spcPts val="1200"/>
              </a:spcAft>
            </a:pPr>
            <a:r>
              <a:rPr lang="tr-TR" dirty="0">
                <a:solidFill>
                  <a:schemeClr val="tx1"/>
                </a:solidFill>
                <a:latin typeface="Arial" panose="020B0604020202020204" pitchFamily="34" charset="0"/>
                <a:cs typeface="Arial" panose="020B0604020202020204" pitchFamily="34" charset="0"/>
              </a:rPr>
              <a:t>Yapılan kazı sonrası kanal duvarlarının göçmesi olası bir tehlikedir. </a:t>
            </a:r>
          </a:p>
          <a:p>
            <a:pPr>
              <a:spcAft>
                <a:spcPts val="1200"/>
              </a:spcAft>
            </a:pPr>
            <a:r>
              <a:rPr lang="tr-TR" dirty="0">
                <a:solidFill>
                  <a:schemeClr val="tx1"/>
                </a:solidFill>
                <a:latin typeface="Arial" panose="020B0604020202020204" pitchFamily="34" charset="0"/>
                <a:cs typeface="Arial" panose="020B0604020202020204" pitchFamily="34" charset="0"/>
              </a:rPr>
              <a:t>1m³ toprak neredeyse bir araba ağırlığında olduğu unutulmamalıdır.</a:t>
            </a:r>
          </a:p>
          <a:p>
            <a:pPr>
              <a:spcAft>
                <a:spcPts val="1200"/>
              </a:spcAft>
            </a:pPr>
            <a:r>
              <a:rPr lang="tr-TR" dirty="0">
                <a:solidFill>
                  <a:schemeClr val="tx1"/>
                </a:solidFill>
                <a:latin typeface="Arial" panose="020B0604020202020204" pitchFamily="34" charset="0"/>
                <a:cs typeface="Arial" panose="020B0604020202020204" pitchFamily="34" charset="0"/>
              </a:rPr>
              <a:t>Kazı alanında tek çalışılmamalıdır.</a:t>
            </a:r>
          </a:p>
          <a:p>
            <a:pPr>
              <a:spcAft>
                <a:spcPts val="1200"/>
              </a:spcAft>
            </a:pPr>
            <a:r>
              <a:rPr lang="tr-TR" dirty="0">
                <a:solidFill>
                  <a:schemeClr val="tx1"/>
                </a:solidFill>
                <a:latin typeface="Arial" panose="020B0604020202020204" pitchFamily="34" charset="0"/>
                <a:cs typeface="Arial" panose="020B0604020202020204" pitchFamily="34" charset="0"/>
              </a:rPr>
              <a:t>Kanal içerisinde gerek görülürse tedbirler alınmalıdır.</a:t>
            </a:r>
          </a:p>
        </p:txBody>
      </p:sp>
    </p:spTree>
    <p:extLst>
      <p:ext uri="{BB962C8B-B14F-4D97-AF65-F5344CB8AC3E}">
        <p14:creationId xmlns:p14="http://schemas.microsoft.com/office/powerpoint/2010/main" val="440099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p:txBody>
          <a:bodyPr anchor="t">
            <a:normAutofit/>
          </a:bodyPr>
          <a:lstStyle/>
          <a:p>
            <a:pPr marL="0" indent="0">
              <a:spcBef>
                <a:spcPts val="0"/>
              </a:spcBef>
              <a:spcAft>
                <a:spcPts val="1800"/>
              </a:spcAft>
              <a:buNone/>
            </a:pPr>
            <a:r>
              <a:rPr lang="tr-TR" sz="2400" b="1" dirty="0">
                <a:solidFill>
                  <a:schemeClr val="tx1">
                    <a:lumMod val="50000"/>
                    <a:lumOff val="50000"/>
                  </a:schemeClr>
                </a:solidFill>
                <a:latin typeface="Arial" panose="020B0604020202020204" pitchFamily="34" charset="0"/>
                <a:cs typeface="Arial" panose="020B0604020202020204" pitchFamily="34" charset="0"/>
              </a:rPr>
              <a:t>Yeraltı Kablo İşlerinde Tehlikeler Nelerdir?</a:t>
            </a:r>
          </a:p>
          <a:p>
            <a:pPr>
              <a:spcAft>
                <a:spcPts val="1200"/>
              </a:spcAft>
            </a:pPr>
            <a:r>
              <a:rPr lang="tr-TR" b="1" u="sng" dirty="0">
                <a:solidFill>
                  <a:schemeClr val="tx1"/>
                </a:solidFill>
                <a:latin typeface="Arial" panose="020B0604020202020204" pitchFamily="34" charset="0"/>
                <a:cs typeface="Arial" panose="020B0604020202020204" pitchFamily="34" charset="0"/>
              </a:rPr>
              <a:t>Kesici Alet</a:t>
            </a:r>
            <a:endParaRPr lang="tr-TR" dirty="0">
              <a:solidFill>
                <a:schemeClr val="tx1"/>
              </a:solidFill>
              <a:latin typeface="Arial" panose="020B0604020202020204" pitchFamily="34" charset="0"/>
              <a:cs typeface="Arial" panose="020B0604020202020204" pitchFamily="34" charset="0"/>
            </a:endParaRPr>
          </a:p>
          <a:p>
            <a:pPr>
              <a:spcAft>
                <a:spcPts val="1200"/>
              </a:spcAft>
            </a:pPr>
            <a:r>
              <a:rPr lang="tr-TR" dirty="0">
                <a:solidFill>
                  <a:schemeClr val="tx1"/>
                </a:solidFill>
                <a:latin typeface="Arial" panose="020B0604020202020204" pitchFamily="34" charset="0"/>
                <a:cs typeface="Arial" panose="020B0604020202020204" pitchFamily="34" charset="0"/>
              </a:rPr>
              <a:t>Yeraltı kablosu tamir edilirken, maket bıçağı vb. kesici aletler kullanılmaktadır.</a:t>
            </a:r>
          </a:p>
          <a:p>
            <a:r>
              <a:rPr lang="tr-TR" dirty="0">
                <a:solidFill>
                  <a:schemeClr val="tx1"/>
                </a:solidFill>
                <a:latin typeface="Arial" panose="020B0604020202020204" pitchFamily="34" charset="0"/>
                <a:cs typeface="Arial" panose="020B0604020202020204" pitchFamily="34" charset="0"/>
              </a:rPr>
              <a:t>Kesici aletlere karşı muhakak kesilmelere dayanıklı koruyucu eldiven kullanılmalıdır.</a:t>
            </a:r>
            <a:endParaRPr lang="tr-TR"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53BFF51-5C01-4F7D-9B23-6E43FA90A216}"/>
              </a:ext>
            </a:extLst>
          </p:cNvPr>
          <p:cNvPicPr>
            <a:picLocks noChangeAspect="1"/>
          </p:cNvPicPr>
          <p:nvPr/>
        </p:nvPicPr>
        <p:blipFill>
          <a:blip r:embed="rId2"/>
          <a:stretch>
            <a:fillRect/>
          </a:stretch>
        </p:blipFill>
        <p:spPr>
          <a:xfrm>
            <a:off x="3954993" y="3747442"/>
            <a:ext cx="3572242" cy="2246450"/>
          </a:xfrm>
          <a:prstGeom prst="rect">
            <a:avLst/>
          </a:prstGeom>
        </p:spPr>
      </p:pic>
      <p:pic>
        <p:nvPicPr>
          <p:cNvPr id="5" name="Picture 4">
            <a:extLst>
              <a:ext uri="{FF2B5EF4-FFF2-40B4-BE49-F238E27FC236}">
                <a16:creationId xmlns:a16="http://schemas.microsoft.com/office/drawing/2014/main" id="{69E08964-9965-4F4B-AE4D-2ADF60ED5636}"/>
              </a:ext>
            </a:extLst>
          </p:cNvPr>
          <p:cNvPicPr>
            <a:picLocks noChangeAspect="1"/>
          </p:cNvPicPr>
          <p:nvPr/>
        </p:nvPicPr>
        <p:blipFill>
          <a:blip r:embed="rId3"/>
          <a:stretch>
            <a:fillRect/>
          </a:stretch>
        </p:blipFill>
        <p:spPr>
          <a:xfrm>
            <a:off x="7612960" y="3848059"/>
            <a:ext cx="3293395" cy="2136689"/>
          </a:xfrm>
          <a:prstGeom prst="rect">
            <a:avLst/>
          </a:prstGeom>
        </p:spPr>
      </p:pic>
    </p:spTree>
    <p:extLst>
      <p:ext uri="{BB962C8B-B14F-4D97-AF65-F5344CB8AC3E}">
        <p14:creationId xmlns:p14="http://schemas.microsoft.com/office/powerpoint/2010/main" val="1200069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F029-E00F-4DC8-BF23-D76AE86CCE2E}"/>
              </a:ext>
            </a:extLst>
          </p:cNvPr>
          <p:cNvSpPr>
            <a:spLocks noGrp="1"/>
          </p:cNvSpPr>
          <p:nvPr>
            <p:ph type="title"/>
          </p:nvPr>
        </p:nvSpPr>
        <p:spPr/>
        <p:txBody>
          <a:bodyPr/>
          <a:lstStyle/>
          <a:p>
            <a:r>
              <a:rPr lang="tr-TR" dirty="0"/>
              <a:t>KAZI İŞLERİ</a:t>
            </a:r>
          </a:p>
        </p:txBody>
      </p:sp>
      <p:sp>
        <p:nvSpPr>
          <p:cNvPr id="3" name="Content Placeholder 2">
            <a:extLst>
              <a:ext uri="{FF2B5EF4-FFF2-40B4-BE49-F238E27FC236}">
                <a16:creationId xmlns:a16="http://schemas.microsoft.com/office/drawing/2014/main" id="{5A3192F9-0684-4CC1-B94F-904C615DC9E6}"/>
              </a:ext>
            </a:extLst>
          </p:cNvPr>
          <p:cNvSpPr>
            <a:spLocks noGrp="1"/>
          </p:cNvSpPr>
          <p:nvPr>
            <p:ph idx="1"/>
          </p:nvPr>
        </p:nvSpPr>
        <p:spPr>
          <a:xfrm>
            <a:off x="3869268" y="780176"/>
            <a:ext cx="7315200" cy="5301842"/>
          </a:xfrm>
        </p:spPr>
        <p:txBody>
          <a:bodyPr>
            <a:normAutofit fontScale="92500" lnSpcReduction="20000"/>
          </a:bodyPr>
          <a:lstStyle/>
          <a:p>
            <a:pPr marL="0" indent="0">
              <a:lnSpc>
                <a:spcPct val="114000"/>
              </a:lnSpc>
              <a:spcAft>
                <a:spcPts val="1200"/>
              </a:spcAft>
              <a:buNone/>
            </a:pPr>
            <a:r>
              <a:rPr lang="tr-TR" sz="3500" b="1" dirty="0">
                <a:solidFill>
                  <a:schemeClr val="tx1"/>
                </a:solidFill>
                <a:latin typeface="Arial" panose="020B0604020202020204" pitchFamily="34" charset="0"/>
                <a:cs typeface="Arial" panose="020B0604020202020204" pitchFamily="34" charset="0"/>
              </a:rPr>
              <a:t>YAŞANMIŞ İŞ KAZASI ÖRNEKLERİ</a:t>
            </a:r>
            <a:endParaRPr lang="tr-TR" sz="3500" b="1" dirty="0">
              <a:latin typeface="Arial" panose="020B0604020202020204" pitchFamily="34" charset="0"/>
              <a:cs typeface="Arial" panose="020B0604020202020204" pitchFamily="34" charset="0"/>
            </a:endParaRPr>
          </a:p>
          <a:p>
            <a:pPr>
              <a:lnSpc>
                <a:spcPct val="114000"/>
              </a:lnSpc>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Lefkoşa da Yeraltı Kablosunun patlaması sonucu Hafif Yaralanma (2016)</a:t>
            </a:r>
          </a:p>
          <a:p>
            <a:pPr>
              <a:lnSpc>
                <a:spcPct val="114000"/>
              </a:lnSpc>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Yeraltı Kablosunun Başa Çarpması (2017)</a:t>
            </a:r>
          </a:p>
          <a:p>
            <a:pPr>
              <a:lnSpc>
                <a:spcPct val="114000"/>
              </a:lnSpc>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Yeraltı Kablosunun Göze Çarpması (2018)</a:t>
            </a:r>
          </a:p>
          <a:p>
            <a:pPr>
              <a:lnSpc>
                <a:spcPct val="114000"/>
              </a:lnSpc>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Yeraltı Kablosu Çekerken Kas Zedelenmesi (2018)</a:t>
            </a:r>
          </a:p>
          <a:p>
            <a:pPr>
              <a:lnSpc>
                <a:spcPct val="114000"/>
              </a:lnSpc>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Yeraltı Kablosunda Bulunan Sac ın El Kesmesi (2019)</a:t>
            </a:r>
          </a:p>
          <a:p>
            <a:pPr>
              <a:lnSpc>
                <a:spcPct val="114000"/>
              </a:lnSpc>
              <a:spcAft>
                <a:spcPts val="1200"/>
              </a:spcAft>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Yeraltı Kablosu Patlaması sonucu 2 kişi yaralandı. (2021)</a:t>
            </a:r>
          </a:p>
          <a:p>
            <a:pPr>
              <a:lnSpc>
                <a:spcPct val="120000"/>
              </a:lnSpc>
              <a:buFont typeface="Wingdings" panose="05000000000000000000" pitchFamily="2" charset="2"/>
              <a:buChar char="Ø"/>
            </a:pPr>
            <a:r>
              <a:rPr lang="tr-TR" dirty="0">
                <a:solidFill>
                  <a:schemeClr val="tx1"/>
                </a:solidFill>
                <a:latin typeface="Arial" panose="020B0604020202020204" pitchFamily="34" charset="0"/>
                <a:cs typeface="Arial" panose="020B0604020202020204" pitchFamily="34" charset="0"/>
              </a:rPr>
              <a:t>Yeraltı Kablosu Soyarken Maket Bıçağı İle El Kesmesi (2022,2023)</a:t>
            </a:r>
          </a:p>
        </p:txBody>
      </p:sp>
    </p:spTree>
    <p:extLst>
      <p:ext uri="{BB962C8B-B14F-4D97-AF65-F5344CB8AC3E}">
        <p14:creationId xmlns:p14="http://schemas.microsoft.com/office/powerpoint/2010/main" val="3653701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4A7FC5-56F0-4FE3-8383-04EE929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orking">
            <a:extLst>
              <a:ext uri="{FF2B5EF4-FFF2-40B4-BE49-F238E27FC236}">
                <a16:creationId xmlns:a16="http://schemas.microsoft.com/office/drawing/2014/main" id="{BC829010-59E7-4B6E-AE76-EEE7D0ED0D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053" y="0"/>
            <a:ext cx="11873927" cy="6680765"/>
          </a:xfrm>
          <a:prstGeom prst="rect">
            <a:avLst/>
          </a:prstGeom>
        </p:spPr>
      </p:pic>
      <p:sp>
        <p:nvSpPr>
          <p:cNvPr id="12" name="Rectangle 11">
            <a:extLst>
              <a:ext uri="{FF2B5EF4-FFF2-40B4-BE49-F238E27FC236}">
                <a16:creationId xmlns:a16="http://schemas.microsoft.com/office/drawing/2014/main" id="{DE6BEBC3-6A99-4A53-9835-9875E0841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993299F-3E8A-4BF7-9C3D-B9F22CF94C4E}"/>
              </a:ext>
            </a:extLst>
          </p:cNvPr>
          <p:cNvSpPr>
            <a:spLocks noGrp="1"/>
          </p:cNvSpPr>
          <p:nvPr>
            <p:ph type="ctrTitle"/>
          </p:nvPr>
        </p:nvSpPr>
        <p:spPr>
          <a:xfrm>
            <a:off x="318053" y="1298448"/>
            <a:ext cx="8560904" cy="2677204"/>
          </a:xfrm>
        </p:spPr>
        <p:txBody>
          <a:bodyPr>
            <a:normAutofit/>
          </a:bodyPr>
          <a:lstStyle/>
          <a:p>
            <a:r>
              <a:rPr lang="tr-TR" dirty="0"/>
              <a:t>BENİ DİNLEDİĞİNİZ İÇİN         	    TEŞEKKÜRLER</a:t>
            </a:r>
            <a:endParaRPr lang="en-US" dirty="0"/>
          </a:p>
        </p:txBody>
      </p:sp>
      <p:sp>
        <p:nvSpPr>
          <p:cNvPr id="14" name="Rectangle 13">
            <a:extLst>
              <a:ext uri="{FF2B5EF4-FFF2-40B4-BE49-F238E27FC236}">
                <a16:creationId xmlns:a16="http://schemas.microsoft.com/office/drawing/2014/main" id="{D1006911-EDB8-4CDF-AEAA-A3FA06085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816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a:xfrm>
            <a:off x="252918" y="1123837"/>
            <a:ext cx="3195361" cy="4601183"/>
          </a:xfrm>
        </p:spPr>
        <p:txBody>
          <a:bodyPr/>
          <a:lstStyle/>
          <a:p>
            <a:r>
              <a:rPr lang="tr-TR" dirty="0"/>
              <a:t>KAZI İŞLERİNİN PLANLANMASI</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p:txBody>
          <a:bodyPr anchor="t"/>
          <a:lstStyle/>
          <a:p>
            <a:pPr marL="0" indent="0">
              <a:buNone/>
            </a:pPr>
            <a:r>
              <a:rPr lang="tr-TR" sz="2400" b="1" dirty="0">
                <a:solidFill>
                  <a:schemeClr val="tx1"/>
                </a:solidFill>
                <a:latin typeface="Arial" panose="020B0604020202020204" pitchFamily="34" charset="0"/>
                <a:cs typeface="Arial" panose="020B0604020202020204" pitchFamily="34" charset="0"/>
              </a:rPr>
              <a:t>Kazı öncesi aşağıda belirtilen tehlikelere karşı plan yapılmalı.</a:t>
            </a:r>
          </a:p>
          <a:p>
            <a:pPr marL="0" indent="0">
              <a:buNone/>
            </a:pPr>
            <a:endParaRPr lang="tr-TR" dirty="0">
              <a:solidFill>
                <a:schemeClr val="tx1"/>
              </a:solidFill>
              <a:latin typeface="Arial" panose="020B0604020202020204" pitchFamily="34" charset="0"/>
              <a:cs typeface="Arial" panose="020B0604020202020204" pitchFamily="34" charset="0"/>
            </a:endParaRPr>
          </a:p>
          <a:p>
            <a:pPr>
              <a:spcAft>
                <a:spcPts val="1200"/>
              </a:spcAft>
            </a:pPr>
            <a:r>
              <a:rPr lang="tr-TR" dirty="0">
                <a:solidFill>
                  <a:schemeClr val="tx1"/>
                </a:solidFill>
                <a:latin typeface="Arial" panose="020B0604020202020204" pitchFamily="34" charset="0"/>
                <a:cs typeface="Arial" panose="020B0604020202020204" pitchFamily="34" charset="0"/>
              </a:rPr>
              <a:t>Kenarların çökmesi</a:t>
            </a:r>
          </a:p>
          <a:p>
            <a:pPr>
              <a:spcAft>
                <a:spcPts val="1200"/>
              </a:spcAft>
            </a:pPr>
            <a:r>
              <a:rPr lang="tr-TR" dirty="0">
                <a:solidFill>
                  <a:schemeClr val="tx1"/>
                </a:solidFill>
                <a:latin typeface="Arial" panose="020B0604020202020204" pitchFamily="34" charset="0"/>
                <a:cs typeface="Arial" panose="020B0604020202020204" pitchFamily="34" charset="0"/>
              </a:rPr>
              <a:t>Kazıda çalışanların üzerine malzeme düşmesi</a:t>
            </a:r>
          </a:p>
          <a:p>
            <a:pPr>
              <a:spcAft>
                <a:spcPts val="1200"/>
              </a:spcAft>
            </a:pPr>
            <a:r>
              <a:rPr lang="tr-TR" dirty="0">
                <a:solidFill>
                  <a:schemeClr val="tx1"/>
                </a:solidFill>
                <a:latin typeface="Arial" panose="020B0604020202020204" pitchFamily="34" charset="0"/>
                <a:cs typeface="Arial" panose="020B0604020202020204" pitchFamily="34" charset="0"/>
              </a:rPr>
              <a:t>Kazı alanına insan ve araçların düşmesi</a:t>
            </a:r>
          </a:p>
          <a:p>
            <a:pPr>
              <a:spcAft>
                <a:spcPts val="1200"/>
              </a:spcAft>
            </a:pPr>
            <a:r>
              <a:rPr lang="tr-TR" dirty="0">
                <a:solidFill>
                  <a:schemeClr val="tx1"/>
                </a:solidFill>
                <a:latin typeface="Arial" panose="020B0604020202020204" pitchFamily="34" charset="0"/>
                <a:cs typeface="Arial" panose="020B0604020202020204" pitchFamily="34" charset="0"/>
              </a:rPr>
              <a:t>İnsanların herhangi bir teçhizattan zarar görmesi</a:t>
            </a:r>
          </a:p>
          <a:p>
            <a:pPr>
              <a:spcAft>
                <a:spcPts val="1200"/>
              </a:spcAft>
            </a:pPr>
            <a:r>
              <a:rPr lang="tr-TR" dirty="0">
                <a:solidFill>
                  <a:schemeClr val="tx1"/>
                </a:solidFill>
                <a:latin typeface="Arial" panose="020B0604020202020204" pitchFamily="34" charset="0"/>
                <a:cs typeface="Arial" panose="020B0604020202020204" pitchFamily="34" charset="0"/>
              </a:rPr>
              <a:t>Kazı alanına giriş</a:t>
            </a:r>
          </a:p>
          <a:p>
            <a:pPr>
              <a:spcAft>
                <a:spcPts val="1200"/>
              </a:spcAft>
            </a:pPr>
            <a:r>
              <a:rPr lang="tr-TR" dirty="0">
                <a:solidFill>
                  <a:schemeClr val="tx1"/>
                </a:solidFill>
                <a:latin typeface="Arial" panose="020B0604020202020204" pitchFamily="34" charset="0"/>
                <a:cs typeface="Arial" panose="020B0604020202020204" pitchFamily="34" charset="0"/>
              </a:rPr>
              <a:t>Eksoz Dumanı</a:t>
            </a:r>
          </a:p>
          <a:p>
            <a:r>
              <a:rPr lang="tr-TR" dirty="0">
                <a:solidFill>
                  <a:schemeClr val="tx1"/>
                </a:solidFill>
                <a:latin typeface="Arial" panose="020B0604020202020204" pitchFamily="34" charset="0"/>
                <a:cs typeface="Arial" panose="020B0604020202020204" pitchFamily="34" charset="0"/>
              </a:rPr>
              <a:t>Halka yönelik kazalar</a:t>
            </a:r>
          </a:p>
        </p:txBody>
      </p:sp>
    </p:spTree>
    <p:extLst>
      <p:ext uri="{BB962C8B-B14F-4D97-AF65-F5344CB8AC3E}">
        <p14:creationId xmlns:p14="http://schemas.microsoft.com/office/powerpoint/2010/main" val="1823591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a:xfrm>
            <a:off x="117446" y="1123837"/>
            <a:ext cx="3322040" cy="4601183"/>
          </a:xfrm>
        </p:spPr>
        <p:txBody>
          <a:bodyPr/>
          <a:lstStyle/>
          <a:p>
            <a:pPr algn="ctr"/>
            <a:r>
              <a:rPr lang="tr-TR" dirty="0"/>
              <a:t>KAZI İŞLERİNİN PLANLANMASI</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p:txBody>
          <a:bodyPr anchor="t">
            <a:normAutofit lnSpcReduction="10000"/>
          </a:bodyPr>
          <a:lstStyle/>
          <a:p>
            <a:pPr marL="0" indent="0">
              <a:spcBef>
                <a:spcPts val="0"/>
              </a:spcBef>
              <a:spcAft>
                <a:spcPts val="1200"/>
              </a:spcAft>
              <a:buNone/>
            </a:pPr>
            <a:r>
              <a:rPr lang="tr-TR" sz="2400" b="1" dirty="0">
                <a:solidFill>
                  <a:schemeClr val="tx1"/>
                </a:solidFill>
                <a:latin typeface="Arial" panose="020B0604020202020204" pitchFamily="34" charset="0"/>
                <a:cs typeface="Arial" panose="020B0604020202020204" pitchFamily="34" charset="0"/>
              </a:rPr>
              <a:t>Kazı alanının çökmemesi için</a:t>
            </a:r>
          </a:p>
          <a:p>
            <a:pPr marL="0" indent="0">
              <a:lnSpc>
                <a:spcPct val="125000"/>
              </a:lnSpc>
              <a:spcAft>
                <a:spcPts val="1800"/>
              </a:spcAft>
              <a:buNone/>
            </a:pPr>
            <a:r>
              <a:rPr lang="sv-SE" dirty="0">
                <a:solidFill>
                  <a:schemeClr val="tx1"/>
                </a:solidFill>
                <a:latin typeface="Arial" panose="020B0604020202020204" pitchFamily="34" charset="0"/>
                <a:cs typeface="Arial" panose="020B0604020202020204" pitchFamily="34" charset="0"/>
              </a:rPr>
              <a:t>• </a:t>
            </a:r>
            <a:r>
              <a:rPr lang="sv-SE" b="1" dirty="0">
                <a:solidFill>
                  <a:schemeClr val="tx1"/>
                </a:solidFill>
                <a:latin typeface="Arial" panose="020B0604020202020204" pitchFamily="34" charset="0"/>
                <a:cs typeface="Arial" panose="020B0604020202020204" pitchFamily="34" charset="0"/>
              </a:rPr>
              <a:t>1</a:t>
            </a:r>
            <a:r>
              <a:rPr lang="tr-TR" b="1" dirty="0">
                <a:solidFill>
                  <a:schemeClr val="tx1"/>
                </a:solidFill>
                <a:latin typeface="Arial" panose="020B0604020202020204" pitchFamily="34" charset="0"/>
                <a:cs typeface="Arial" panose="020B0604020202020204" pitchFamily="34" charset="0"/>
              </a:rPr>
              <a:t>.</a:t>
            </a:r>
            <a:r>
              <a:rPr lang="sv-SE" b="1" dirty="0">
                <a:solidFill>
                  <a:schemeClr val="tx1"/>
                </a:solidFill>
                <a:latin typeface="Arial" panose="020B0604020202020204" pitchFamily="34" charset="0"/>
                <a:cs typeface="Arial" panose="020B0604020202020204" pitchFamily="34" charset="0"/>
              </a:rPr>
              <a:t>2m</a:t>
            </a:r>
            <a:r>
              <a:rPr lang="tr-TR" b="1" dirty="0">
                <a:solidFill>
                  <a:schemeClr val="tx1"/>
                </a:solidFill>
                <a:latin typeface="Arial" panose="020B0604020202020204" pitchFamily="34" charset="0"/>
                <a:cs typeface="Arial" panose="020B0604020202020204" pitchFamily="34" charset="0"/>
              </a:rPr>
              <a:t> </a:t>
            </a:r>
            <a:r>
              <a:rPr lang="sv-SE" dirty="0">
                <a:solidFill>
                  <a:schemeClr val="tx1"/>
                </a:solidFill>
                <a:latin typeface="Arial" panose="020B0604020202020204" pitchFamily="34" charset="0"/>
                <a:cs typeface="Arial" panose="020B0604020202020204" pitchFamily="34" charset="0"/>
              </a:rPr>
              <a:t>veya daha derin olan kazıların</a:t>
            </a:r>
            <a:r>
              <a:rPr lang="tr-TR" dirty="0">
                <a:solidFill>
                  <a:schemeClr val="tx1"/>
                </a:solidFill>
                <a:latin typeface="Arial" panose="020B0604020202020204" pitchFamily="34" charset="0"/>
                <a:cs typeface="Arial" panose="020B0604020202020204" pitchFamily="34" charset="0"/>
              </a:rPr>
              <a:t> kenarları güvenli bir açı vererek ya da kereste, plaka veya uygun sistemler ile desteklenmelidir.</a:t>
            </a:r>
          </a:p>
          <a:p>
            <a:pPr marL="0" indent="0">
              <a:lnSpc>
                <a:spcPct val="125000"/>
              </a:lnSpc>
              <a:spcAft>
                <a:spcPts val="1800"/>
              </a:spcAft>
              <a:buNone/>
            </a:pPr>
            <a:r>
              <a:rPr lang="tr-TR" dirty="0">
                <a:solidFill>
                  <a:schemeClr val="tx1"/>
                </a:solidFill>
                <a:latin typeface="Arial" panose="020B0604020202020204" pitchFamily="34" charset="0"/>
                <a:cs typeface="Arial" panose="020B0604020202020204" pitchFamily="34" charset="0"/>
              </a:rPr>
              <a:t>• </a:t>
            </a:r>
            <a:r>
              <a:rPr lang="tr-TR" b="1" i="1" dirty="0">
                <a:solidFill>
                  <a:schemeClr val="tx1"/>
                </a:solidFill>
                <a:latin typeface="Arial" panose="020B0604020202020204" pitchFamily="34" charset="0"/>
                <a:cs typeface="Arial" panose="020B0604020202020204" pitchFamily="34" charset="0"/>
              </a:rPr>
              <a:t>Kazı yığınları </a:t>
            </a:r>
            <a:r>
              <a:rPr lang="tr-TR" dirty="0">
                <a:solidFill>
                  <a:schemeClr val="tx1"/>
                </a:solidFill>
                <a:latin typeface="Arial" panose="020B0604020202020204" pitchFamily="34" charset="0"/>
                <a:cs typeface="Arial" panose="020B0604020202020204" pitchFamily="34" charset="0"/>
              </a:rPr>
              <a:t>veya diğer malzemeler, kazı alanının kenarlarından </a:t>
            </a:r>
            <a:r>
              <a:rPr lang="tr-TR" b="1" dirty="0">
                <a:solidFill>
                  <a:schemeClr val="tx1"/>
                </a:solidFill>
                <a:latin typeface="Arial" panose="020B0604020202020204" pitchFamily="34" charset="0"/>
                <a:cs typeface="Arial" panose="020B0604020202020204" pitchFamily="34" charset="0"/>
              </a:rPr>
              <a:t>1.0m</a:t>
            </a:r>
            <a:r>
              <a:rPr lang="tr-TR" dirty="0">
                <a:solidFill>
                  <a:schemeClr val="tx1"/>
                </a:solidFill>
                <a:latin typeface="Arial" panose="020B0604020202020204" pitchFamily="34" charset="0"/>
                <a:cs typeface="Arial" panose="020B0604020202020204" pitchFamily="34" charset="0"/>
              </a:rPr>
              <a:t>’den uzak olacak şekilde depolanmalıdır.</a:t>
            </a:r>
          </a:p>
          <a:p>
            <a:pPr marL="0" indent="0">
              <a:lnSpc>
                <a:spcPct val="125000"/>
              </a:lnSpc>
              <a:spcAft>
                <a:spcPts val="1800"/>
              </a:spcAft>
              <a:buNone/>
            </a:pPr>
            <a:r>
              <a:rPr lang="tr-TR" dirty="0">
                <a:solidFill>
                  <a:schemeClr val="tx1"/>
                </a:solidFill>
                <a:latin typeface="Arial" panose="020B0604020202020204" pitchFamily="34" charset="0"/>
                <a:cs typeface="Arial" panose="020B0604020202020204" pitchFamily="34" charset="0"/>
              </a:rPr>
              <a:t>• </a:t>
            </a:r>
            <a:r>
              <a:rPr lang="tr-TR" b="1" i="1" dirty="0">
                <a:solidFill>
                  <a:schemeClr val="tx1"/>
                </a:solidFill>
                <a:latin typeface="Arial" panose="020B0604020202020204" pitchFamily="34" charset="0"/>
                <a:cs typeface="Arial" panose="020B0604020202020204" pitchFamily="34" charset="0"/>
              </a:rPr>
              <a:t>Kazı alanı kenarlarına </a:t>
            </a:r>
            <a:r>
              <a:rPr lang="tr-TR" dirty="0">
                <a:solidFill>
                  <a:schemeClr val="tx1"/>
                </a:solidFill>
                <a:latin typeface="Arial" panose="020B0604020202020204" pitchFamily="34" charset="0"/>
                <a:cs typeface="Arial" panose="020B0604020202020204" pitchFamily="34" charset="0"/>
              </a:rPr>
              <a:t>gerekli olduğu takdirde </a:t>
            </a:r>
            <a:r>
              <a:rPr lang="tr-TR" b="1" i="1" dirty="0">
                <a:solidFill>
                  <a:schemeClr val="tx1"/>
                </a:solidFill>
                <a:latin typeface="Arial" panose="020B0604020202020204" pitchFamily="34" charset="0"/>
                <a:cs typeface="Arial" panose="020B0604020202020204" pitchFamily="34" charset="0"/>
              </a:rPr>
              <a:t>eteklik </a:t>
            </a:r>
            <a:r>
              <a:rPr lang="tr-TR" dirty="0">
                <a:solidFill>
                  <a:schemeClr val="tx1"/>
                </a:solidFill>
                <a:latin typeface="Arial" panose="020B0604020202020204" pitchFamily="34" charset="0"/>
                <a:cs typeface="Arial" panose="020B0604020202020204" pitchFamily="34" charset="0"/>
              </a:rPr>
              <a:t>konmalı, etrafı şerit ile çevrelenmeli, trafik dubası konmalı ve gerekirse işaret levhası konmalıdır.</a:t>
            </a:r>
          </a:p>
          <a:p>
            <a:pPr marL="0" indent="0">
              <a:buNone/>
            </a:pPr>
            <a:r>
              <a:rPr lang="tr-TR" dirty="0">
                <a:solidFill>
                  <a:schemeClr val="tx1"/>
                </a:solidFill>
                <a:latin typeface="Arial" panose="020B0604020202020204" pitchFamily="34" charset="0"/>
                <a:cs typeface="Arial" panose="020B0604020202020204" pitchFamily="34" charset="0"/>
              </a:rPr>
              <a:t>• Kazı alanında çalışırken mutlaka </a:t>
            </a:r>
            <a:r>
              <a:rPr lang="tr-TR" b="1" dirty="0">
                <a:solidFill>
                  <a:schemeClr val="tx1"/>
                </a:solidFill>
                <a:latin typeface="Arial" panose="020B0604020202020204" pitchFamily="34" charset="0"/>
                <a:cs typeface="Arial" panose="020B0604020202020204" pitchFamily="34" charset="0"/>
              </a:rPr>
              <a:t>baret </a:t>
            </a:r>
            <a:r>
              <a:rPr lang="tr-TR" dirty="0">
                <a:solidFill>
                  <a:schemeClr val="tx1"/>
                </a:solidFill>
                <a:latin typeface="Arial" panose="020B0604020202020204" pitchFamily="34" charset="0"/>
                <a:cs typeface="Arial" panose="020B0604020202020204" pitchFamily="34" charset="0"/>
              </a:rPr>
              <a:t>kullanılmalıdır.</a:t>
            </a:r>
          </a:p>
        </p:txBody>
      </p:sp>
    </p:spTree>
    <p:extLst>
      <p:ext uri="{BB962C8B-B14F-4D97-AF65-F5344CB8AC3E}">
        <p14:creationId xmlns:p14="http://schemas.microsoft.com/office/powerpoint/2010/main" val="1081460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a:xfrm>
            <a:off x="75500" y="1123837"/>
            <a:ext cx="3313651" cy="4601183"/>
          </a:xfrm>
        </p:spPr>
        <p:txBody>
          <a:bodyPr/>
          <a:lstStyle/>
          <a:p>
            <a:pPr algn="ctr"/>
            <a:r>
              <a:rPr lang="tr-TR" dirty="0"/>
              <a:t>KAZI İŞLERİNİN PLANLANMASI</a:t>
            </a:r>
          </a:p>
        </p:txBody>
      </p:sp>
      <p:pic>
        <p:nvPicPr>
          <p:cNvPr id="4" name="Picture 5" descr="C:\My Documents\My Pictures\trench1.jpg">
            <a:extLst>
              <a:ext uri="{FF2B5EF4-FFF2-40B4-BE49-F238E27FC236}">
                <a16:creationId xmlns:a16="http://schemas.microsoft.com/office/drawing/2014/main" id="{6AB97BF3-7FEA-495C-950B-2BA65B0F8C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7843" y="742122"/>
            <a:ext cx="3658008" cy="533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70D2B42D-BFB7-4859-8D0D-C21C5005B68E}"/>
              </a:ext>
            </a:extLst>
          </p:cNvPr>
          <p:cNvSpPr>
            <a:spLocks noChangeArrowheads="1"/>
          </p:cNvSpPr>
          <p:nvPr/>
        </p:nvSpPr>
        <p:spPr bwMode="auto">
          <a:xfrm>
            <a:off x="7398236" y="742122"/>
            <a:ext cx="4343190" cy="551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nSpc>
                <a:spcPct val="250000"/>
              </a:lnSpc>
            </a:pPr>
            <a:r>
              <a:rPr lang="tr-TR" altLang="tr-TR" sz="2400" b="1" dirty="0"/>
              <a:t>Resim </a:t>
            </a:r>
            <a:r>
              <a:rPr lang="en-GB" altLang="tr-TR" sz="2400" b="1" dirty="0"/>
              <a:t>de g</a:t>
            </a:r>
            <a:r>
              <a:rPr lang="tr-TR" altLang="tr-TR" sz="2400" b="1" dirty="0">
                <a:cs typeface="Arial" panose="020B0604020202020204" pitchFamily="34" charset="0"/>
              </a:rPr>
              <a:t>ö</a:t>
            </a:r>
            <a:r>
              <a:rPr lang="en-GB" altLang="tr-TR" sz="2400" b="1" dirty="0"/>
              <a:t>r</a:t>
            </a:r>
            <a:r>
              <a:rPr lang="tr-TR" altLang="tr-TR" sz="2400" b="1" dirty="0"/>
              <a:t>ülen</a:t>
            </a:r>
            <a:r>
              <a:rPr lang="en-GB" altLang="tr-TR" sz="2400" b="1" dirty="0"/>
              <a:t> </a:t>
            </a:r>
            <a:r>
              <a:rPr lang="tr-TR" altLang="tr-TR" sz="2400" b="1" dirty="0"/>
              <a:t>işçi koruyucu sistemi  olmayan, kenarlarında eğim olmayan ve</a:t>
            </a:r>
            <a:r>
              <a:rPr lang="en-GB" altLang="tr-TR" sz="2400" b="1" dirty="0"/>
              <a:t> </a:t>
            </a:r>
            <a:r>
              <a:rPr lang="tr-TR" altLang="tr-TR" sz="2400" b="1" dirty="0"/>
              <a:t>ayrı</a:t>
            </a:r>
            <a:r>
              <a:rPr lang="en-GB" altLang="tr-TR" sz="2400" b="1" dirty="0"/>
              <a:t>ca </a:t>
            </a:r>
            <a:r>
              <a:rPr lang="tr-TR" altLang="tr-TR" sz="2400" b="1" dirty="0"/>
              <a:t>çıkışı bulunmayan bir hendekte çalışmakta</a:t>
            </a:r>
            <a:r>
              <a:rPr lang="en-GB" altLang="tr-TR" sz="2400" b="1" dirty="0"/>
              <a:t>d</a:t>
            </a:r>
            <a:r>
              <a:rPr lang="tr-TR" altLang="tr-TR" sz="2400" b="1" dirty="0"/>
              <a:t>ı</a:t>
            </a:r>
            <a:r>
              <a:rPr lang="en-GB" altLang="tr-TR" sz="2400" b="1" dirty="0"/>
              <a:t>r</a:t>
            </a:r>
            <a:r>
              <a:rPr lang="tr-TR" altLang="tr-TR" sz="2400" b="1" dirty="0"/>
              <a:t>.</a:t>
            </a:r>
            <a:endParaRPr lang="en-US" altLang="tr-TR" sz="2400" b="1" dirty="0">
              <a:latin typeface="Times New Roman" panose="02020603050405020304" pitchFamily="18" charset="0"/>
            </a:endParaRPr>
          </a:p>
        </p:txBody>
      </p:sp>
    </p:spTree>
    <p:extLst>
      <p:ext uri="{BB962C8B-B14F-4D97-AF65-F5344CB8AC3E}">
        <p14:creationId xmlns:p14="http://schemas.microsoft.com/office/powerpoint/2010/main" val="2779395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a:xfrm>
            <a:off x="117446" y="1123837"/>
            <a:ext cx="3280095" cy="4601183"/>
          </a:xfrm>
        </p:spPr>
        <p:txBody>
          <a:bodyPr/>
          <a:lstStyle/>
          <a:p>
            <a:r>
              <a:rPr lang="tr-TR" dirty="0"/>
              <a:t>KAZI İŞLERİNİN PLANLANMASI</a:t>
            </a:r>
          </a:p>
        </p:txBody>
      </p:sp>
      <p:sp>
        <p:nvSpPr>
          <p:cNvPr id="3" name="Content Placeholder 2">
            <a:extLst>
              <a:ext uri="{FF2B5EF4-FFF2-40B4-BE49-F238E27FC236}">
                <a16:creationId xmlns:a16="http://schemas.microsoft.com/office/drawing/2014/main" id="{D176C917-9ECE-4E2D-BA4D-6D8938DB7A79}"/>
              </a:ext>
            </a:extLst>
          </p:cNvPr>
          <p:cNvSpPr>
            <a:spLocks noGrp="1"/>
          </p:cNvSpPr>
          <p:nvPr>
            <p:ph idx="1"/>
          </p:nvPr>
        </p:nvSpPr>
        <p:spPr>
          <a:xfrm>
            <a:off x="4041546" y="864108"/>
            <a:ext cx="7315200" cy="5120640"/>
          </a:xfrm>
        </p:spPr>
        <p:txBody>
          <a:bodyPr anchor="t">
            <a:normAutofit/>
          </a:bodyPr>
          <a:lstStyle/>
          <a:p>
            <a:pPr marL="0" indent="0">
              <a:buNone/>
            </a:pPr>
            <a:r>
              <a:rPr lang="tr-TR" sz="2800" b="1" dirty="0">
                <a:solidFill>
                  <a:schemeClr val="tx1"/>
                </a:solidFill>
                <a:latin typeface="Arial" panose="020B0604020202020204" pitchFamily="34" charset="0"/>
                <a:cs typeface="Arial" panose="020B0604020202020204" pitchFamily="34" charset="0"/>
              </a:rPr>
              <a:t>Kazı alanlarına insan ve araç düşmesi</a:t>
            </a:r>
          </a:p>
          <a:p>
            <a:pPr>
              <a:lnSpc>
                <a:spcPct val="125000"/>
              </a:lnSpc>
              <a:spcAft>
                <a:spcPts val="1200"/>
              </a:spcAft>
            </a:pPr>
            <a:r>
              <a:rPr lang="tr-TR" dirty="0">
                <a:solidFill>
                  <a:schemeClr val="tx1"/>
                </a:solidFill>
                <a:latin typeface="Arial" panose="020B0604020202020204" pitchFamily="34" charset="0"/>
                <a:cs typeface="Arial" panose="020B0604020202020204" pitchFamily="34" charset="0"/>
              </a:rPr>
              <a:t>Derinliği 2m ve üzeri olan kazı alanlarında</a:t>
            </a:r>
            <a:r>
              <a:rPr lang="tr-TR" b="1" dirty="0">
                <a:solidFill>
                  <a:schemeClr val="tx1"/>
                </a:solidFill>
                <a:latin typeface="Arial" panose="020B0604020202020204" pitchFamily="34" charset="0"/>
                <a:cs typeface="Arial" panose="020B0604020202020204" pitchFamily="34" charset="0"/>
              </a:rPr>
              <a:t> parmaklık </a:t>
            </a:r>
            <a:r>
              <a:rPr lang="tr-TR" dirty="0">
                <a:solidFill>
                  <a:schemeClr val="tx1"/>
                </a:solidFill>
                <a:latin typeface="Arial" panose="020B0604020202020204" pitchFamily="34" charset="0"/>
                <a:cs typeface="Arial" panose="020B0604020202020204" pitchFamily="34" charset="0"/>
              </a:rPr>
              <a:t>ve </a:t>
            </a:r>
            <a:r>
              <a:rPr lang="tr-TR" b="1" dirty="0">
                <a:solidFill>
                  <a:schemeClr val="tx1"/>
                </a:solidFill>
                <a:latin typeface="Arial" panose="020B0604020202020204" pitchFamily="34" charset="0"/>
                <a:cs typeface="Arial" panose="020B0604020202020204" pitchFamily="34" charset="0"/>
              </a:rPr>
              <a:t>eteklik </a:t>
            </a:r>
            <a:r>
              <a:rPr lang="tr-TR" dirty="0">
                <a:solidFill>
                  <a:schemeClr val="tx1"/>
                </a:solidFill>
                <a:latin typeface="Arial" panose="020B0604020202020204" pitchFamily="34" charset="0"/>
                <a:cs typeface="Arial" panose="020B0604020202020204" pitchFamily="34" charset="0"/>
              </a:rPr>
              <a:t>gibi dayanıklı bariyerler kullanılmalıdır.</a:t>
            </a:r>
          </a:p>
          <a:p>
            <a:pPr>
              <a:lnSpc>
                <a:spcPct val="125000"/>
              </a:lnSpc>
              <a:spcAft>
                <a:spcPts val="1200"/>
              </a:spcAft>
            </a:pPr>
            <a:r>
              <a:rPr lang="tr-TR" dirty="0">
                <a:solidFill>
                  <a:schemeClr val="tx1"/>
                </a:solidFill>
                <a:latin typeface="Arial" panose="020B0604020202020204" pitchFamily="34" charset="0"/>
                <a:cs typeface="Arial" panose="020B0604020202020204" pitchFamily="34" charset="0"/>
              </a:rPr>
              <a:t>Derinliği 2m altında olan kazı alanlarında </a:t>
            </a:r>
            <a:r>
              <a:rPr lang="tr-TR" b="1" dirty="0">
                <a:solidFill>
                  <a:schemeClr val="tx1"/>
                </a:solidFill>
                <a:latin typeface="Arial" panose="020B0604020202020204" pitchFamily="34" charset="0"/>
                <a:cs typeface="Arial" panose="020B0604020202020204" pitchFamily="34" charset="0"/>
              </a:rPr>
              <a:t>uyarıcı levha </a:t>
            </a:r>
            <a:r>
              <a:rPr lang="tr-TR" dirty="0">
                <a:solidFill>
                  <a:schemeClr val="tx1"/>
                </a:solidFill>
                <a:latin typeface="Arial" panose="020B0604020202020204" pitchFamily="34" charset="0"/>
                <a:cs typeface="Arial" panose="020B0604020202020204" pitchFamily="34" charset="0"/>
              </a:rPr>
              <a:t>ve </a:t>
            </a:r>
            <a:r>
              <a:rPr lang="tr-TR" b="1" dirty="0">
                <a:solidFill>
                  <a:schemeClr val="tx1"/>
                </a:solidFill>
                <a:latin typeface="Arial" panose="020B0604020202020204" pitchFamily="34" charset="0"/>
                <a:cs typeface="Arial" panose="020B0604020202020204" pitchFamily="34" charset="0"/>
              </a:rPr>
              <a:t>emniyet şeridi </a:t>
            </a:r>
            <a:r>
              <a:rPr lang="tr-TR" dirty="0">
                <a:solidFill>
                  <a:schemeClr val="tx1"/>
                </a:solidFill>
                <a:latin typeface="Arial" panose="020B0604020202020204" pitchFamily="34" charset="0"/>
                <a:cs typeface="Arial" panose="020B0604020202020204" pitchFamily="34" charset="0"/>
              </a:rPr>
              <a:t>kullanılmalıdır.</a:t>
            </a:r>
          </a:p>
          <a:p>
            <a:pPr>
              <a:lnSpc>
                <a:spcPct val="125000"/>
              </a:lnSpc>
              <a:spcAft>
                <a:spcPts val="1200"/>
              </a:spcAft>
            </a:pPr>
            <a:r>
              <a:rPr lang="tr-TR" dirty="0">
                <a:solidFill>
                  <a:schemeClr val="tx1"/>
                </a:solidFill>
                <a:latin typeface="Arial" panose="020B0604020202020204" pitchFamily="34" charset="0"/>
                <a:cs typeface="Arial" panose="020B0604020202020204" pitchFamily="34" charset="0"/>
              </a:rPr>
              <a:t>Mümkün olduğunca </a:t>
            </a:r>
            <a:r>
              <a:rPr lang="tr-TR" i="1" dirty="0">
                <a:solidFill>
                  <a:schemeClr val="tx1"/>
                </a:solidFill>
                <a:latin typeface="Arial" panose="020B0604020202020204" pitchFamily="34" charset="0"/>
                <a:cs typeface="Arial" panose="020B0604020202020204" pitchFamily="34" charset="0"/>
              </a:rPr>
              <a:t>araçlar kazı alanlarından uzak tutulmalıdır. </a:t>
            </a:r>
            <a:r>
              <a:rPr lang="tr-TR" dirty="0">
                <a:solidFill>
                  <a:schemeClr val="tx1"/>
                </a:solidFill>
                <a:latin typeface="Arial" panose="020B0604020202020204" pitchFamily="34" charset="0"/>
                <a:cs typeface="Arial" panose="020B0604020202020204" pitchFamily="34" charset="0"/>
              </a:rPr>
              <a:t>Gerekli olan yerlerde </a:t>
            </a:r>
            <a:r>
              <a:rPr lang="tr-TR" i="1" dirty="0">
                <a:solidFill>
                  <a:schemeClr val="tx1"/>
                </a:solidFill>
                <a:latin typeface="Arial" panose="020B0604020202020204" pitchFamily="34" charset="0"/>
                <a:cs typeface="Arial" panose="020B0604020202020204" pitchFamily="34" charset="0"/>
              </a:rPr>
              <a:t>parlak boyanmış kirişler, bantlar </a:t>
            </a:r>
            <a:r>
              <a:rPr lang="tr-TR" dirty="0">
                <a:solidFill>
                  <a:schemeClr val="tx1"/>
                </a:solidFill>
                <a:latin typeface="Arial" panose="020B0604020202020204" pitchFamily="34" charset="0"/>
                <a:cs typeface="Arial" panose="020B0604020202020204" pitchFamily="34" charset="0"/>
              </a:rPr>
              <a:t>ya da </a:t>
            </a:r>
            <a:r>
              <a:rPr lang="tr-TR" i="1" dirty="0">
                <a:solidFill>
                  <a:schemeClr val="tx1"/>
                </a:solidFill>
                <a:latin typeface="Arial" panose="020B0604020202020204" pitchFamily="34" charset="0"/>
                <a:cs typeface="Arial" panose="020B0604020202020204" pitchFamily="34" charset="0"/>
              </a:rPr>
              <a:t>bariyerler </a:t>
            </a:r>
            <a:r>
              <a:rPr lang="tr-TR" dirty="0">
                <a:solidFill>
                  <a:schemeClr val="tx1"/>
                </a:solidFill>
                <a:latin typeface="Arial" panose="020B0604020202020204" pitchFamily="34" charset="0"/>
                <a:cs typeface="Arial" panose="020B0604020202020204" pitchFamily="34" charset="0"/>
              </a:rPr>
              <a:t>kullanılmalıdır.</a:t>
            </a:r>
          </a:p>
          <a:p>
            <a:pPr>
              <a:lnSpc>
                <a:spcPct val="125000"/>
              </a:lnSpc>
            </a:pPr>
            <a:r>
              <a:rPr lang="tr-TR" dirty="0">
                <a:solidFill>
                  <a:schemeClr val="tx1"/>
                </a:solidFill>
                <a:latin typeface="Arial" panose="020B0604020202020204" pitchFamily="34" charset="0"/>
                <a:cs typeface="Arial" panose="020B0604020202020204" pitchFamily="34" charset="0"/>
              </a:rPr>
              <a:t>Kazı alanına malzeme boşaltımı yapan araçlarının kazı içerisine düşmemesi için </a:t>
            </a:r>
            <a:r>
              <a:rPr lang="tr-TR" b="1" dirty="0">
                <a:solidFill>
                  <a:schemeClr val="tx1"/>
                </a:solidFill>
                <a:latin typeface="Arial" panose="020B0604020202020204" pitchFamily="34" charset="0"/>
                <a:cs typeface="Arial" panose="020B0604020202020204" pitchFamily="34" charset="0"/>
              </a:rPr>
              <a:t>durdurma blokları </a:t>
            </a:r>
            <a:r>
              <a:rPr lang="tr-TR" dirty="0">
                <a:solidFill>
                  <a:schemeClr val="tx1"/>
                </a:solidFill>
                <a:latin typeface="Arial" panose="020B0604020202020204" pitchFamily="34" charset="0"/>
                <a:cs typeface="Arial" panose="020B0604020202020204" pitchFamily="34" charset="0"/>
              </a:rPr>
              <a:t>kullanılmalıdır</a:t>
            </a:r>
          </a:p>
        </p:txBody>
      </p:sp>
    </p:spTree>
    <p:extLst>
      <p:ext uri="{BB962C8B-B14F-4D97-AF65-F5344CB8AC3E}">
        <p14:creationId xmlns:p14="http://schemas.microsoft.com/office/powerpoint/2010/main" val="1912833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535-6357-4F65-BE16-DCA141ACBF82}"/>
              </a:ext>
            </a:extLst>
          </p:cNvPr>
          <p:cNvSpPr>
            <a:spLocks noGrp="1"/>
          </p:cNvSpPr>
          <p:nvPr>
            <p:ph type="title"/>
          </p:nvPr>
        </p:nvSpPr>
        <p:spPr>
          <a:xfrm>
            <a:off x="92279" y="1123837"/>
            <a:ext cx="3305262" cy="4601183"/>
          </a:xfrm>
        </p:spPr>
        <p:txBody>
          <a:bodyPr/>
          <a:lstStyle/>
          <a:p>
            <a:r>
              <a:rPr lang="tr-TR" dirty="0"/>
              <a:t>KAZI İŞLERİNİN PLANLANMASI</a:t>
            </a:r>
          </a:p>
        </p:txBody>
      </p:sp>
      <p:pic>
        <p:nvPicPr>
          <p:cNvPr id="4" name="Picture 5" descr="C:\A-MAIN FILE\OUTREACH\Presentation7\Slide1.JPG">
            <a:extLst>
              <a:ext uri="{FF2B5EF4-FFF2-40B4-BE49-F238E27FC236}">
                <a16:creationId xmlns:a16="http://schemas.microsoft.com/office/drawing/2014/main" id="{3AA9FEE0-3F17-40D7-A815-92775E2FE2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000" t="19260" r="20000" b="18518"/>
          <a:stretch>
            <a:fillRect/>
          </a:stretch>
        </p:blipFill>
        <p:spPr bwMode="auto">
          <a:xfrm>
            <a:off x="3505201" y="742123"/>
            <a:ext cx="4287077" cy="535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DEF8F056-E1DC-4D4F-B4CE-4EF25DBAC574}"/>
              </a:ext>
            </a:extLst>
          </p:cNvPr>
          <p:cNvSpPr txBox="1">
            <a:spLocks noChangeArrowheads="1"/>
          </p:cNvSpPr>
          <p:nvPr/>
        </p:nvSpPr>
        <p:spPr>
          <a:xfrm>
            <a:off x="7899937" y="762000"/>
            <a:ext cx="3878205" cy="533400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a:lnSpc>
                <a:spcPct val="120000"/>
              </a:lnSpc>
              <a:spcAft>
                <a:spcPts val="1800"/>
              </a:spcAft>
              <a:buFontTx/>
              <a:buChar char="•"/>
            </a:pPr>
            <a:r>
              <a:rPr lang="tr-TR" altLang="tr-TR" b="1" dirty="0">
                <a:solidFill>
                  <a:schemeClr val="tx1"/>
                </a:solidFill>
                <a:latin typeface="Arial" panose="020B0604020202020204" pitchFamily="34" charset="0"/>
                <a:cs typeface="Arial" panose="020B0604020202020204" pitchFamily="34" charset="0"/>
              </a:rPr>
              <a:t>Hendeklerin etrafına Barikat koymak</a:t>
            </a:r>
            <a:endParaRPr lang="en-US" altLang="tr-TR" b="1" dirty="0">
              <a:solidFill>
                <a:schemeClr val="tx1"/>
              </a:solidFill>
              <a:latin typeface="Arial" panose="020B0604020202020204" pitchFamily="34" charset="0"/>
              <a:cs typeface="Arial" panose="020B0604020202020204" pitchFamily="34" charset="0"/>
            </a:endParaRPr>
          </a:p>
          <a:p>
            <a:pPr>
              <a:lnSpc>
                <a:spcPct val="120000"/>
              </a:lnSpc>
              <a:spcAft>
                <a:spcPts val="1800"/>
              </a:spcAft>
              <a:buFontTx/>
              <a:buChar char="•"/>
            </a:pPr>
            <a:r>
              <a:rPr lang="tr-TR" altLang="tr-TR" b="1" dirty="0">
                <a:solidFill>
                  <a:schemeClr val="tx1"/>
                </a:solidFill>
                <a:latin typeface="Arial" panose="020B0604020202020204" pitchFamily="34" charset="0"/>
                <a:cs typeface="Arial" panose="020B0604020202020204" pitchFamily="34" charset="0"/>
              </a:rPr>
              <a:t>El sinyalleri veya mekanik sinyaller kullanmak</a:t>
            </a:r>
            <a:endParaRPr lang="en-US" altLang="tr-TR" b="1" dirty="0">
              <a:solidFill>
                <a:schemeClr val="tx1"/>
              </a:solidFill>
              <a:latin typeface="Arial" panose="020B0604020202020204" pitchFamily="34" charset="0"/>
              <a:cs typeface="Arial" panose="020B0604020202020204" pitchFamily="34" charset="0"/>
            </a:endParaRPr>
          </a:p>
          <a:p>
            <a:pPr>
              <a:lnSpc>
                <a:spcPct val="120000"/>
              </a:lnSpc>
              <a:spcAft>
                <a:spcPts val="1800"/>
              </a:spcAft>
              <a:buFontTx/>
              <a:buChar char="•"/>
            </a:pPr>
            <a:r>
              <a:rPr lang="tr-TR" altLang="tr-TR" b="1" dirty="0">
                <a:solidFill>
                  <a:schemeClr val="tx1"/>
                </a:solidFill>
                <a:latin typeface="Arial" panose="020B0604020202020204" pitchFamily="34" charset="0"/>
                <a:cs typeface="Arial" panose="020B0604020202020204" pitchFamily="34" charset="0"/>
              </a:rPr>
              <a:t>Kazının duvarlarını eğimli yapmak.</a:t>
            </a:r>
          </a:p>
          <a:p>
            <a:pPr>
              <a:lnSpc>
                <a:spcPct val="120000"/>
              </a:lnSpc>
              <a:spcAft>
                <a:spcPts val="1800"/>
              </a:spcAft>
              <a:buFontTx/>
              <a:buChar char="•"/>
            </a:pPr>
            <a:r>
              <a:rPr lang="tr-TR" altLang="tr-TR" b="1" dirty="0">
                <a:solidFill>
                  <a:schemeClr val="tx1"/>
                </a:solidFill>
                <a:latin typeface="Arial" panose="020B0604020202020204" pitchFamily="34" charset="0"/>
                <a:cs typeface="Arial" panose="020B0604020202020204" pitchFamily="34" charset="0"/>
              </a:rPr>
              <a:t>Hendeklerin   etrafına geceleri ışıklı barikat koymak.</a:t>
            </a:r>
            <a:endParaRPr lang="en-US" altLang="tr-TR"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070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5AE5D-63EC-3A5E-E22A-BC3BD21F2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A95A2F-22EC-30AD-11A0-CB6E7FB921D8}"/>
              </a:ext>
            </a:extLst>
          </p:cNvPr>
          <p:cNvSpPr>
            <a:spLocks noGrp="1"/>
          </p:cNvSpPr>
          <p:nvPr>
            <p:ph type="title"/>
          </p:nvPr>
        </p:nvSpPr>
        <p:spPr>
          <a:xfrm>
            <a:off x="92279" y="1123837"/>
            <a:ext cx="3305262" cy="4601183"/>
          </a:xfrm>
        </p:spPr>
        <p:txBody>
          <a:bodyPr/>
          <a:lstStyle/>
          <a:p>
            <a:r>
              <a:rPr lang="tr-TR" dirty="0"/>
              <a:t>KAZI İŞLERİNİN PLANLANMASI</a:t>
            </a:r>
          </a:p>
        </p:txBody>
      </p:sp>
      <p:sp>
        <p:nvSpPr>
          <p:cNvPr id="5" name="Rectangle 3">
            <a:extLst>
              <a:ext uri="{FF2B5EF4-FFF2-40B4-BE49-F238E27FC236}">
                <a16:creationId xmlns:a16="http://schemas.microsoft.com/office/drawing/2014/main" id="{F1F9239F-0798-4B4D-03A3-7B479001BC1F}"/>
              </a:ext>
            </a:extLst>
          </p:cNvPr>
          <p:cNvSpPr txBox="1">
            <a:spLocks noChangeArrowheads="1"/>
          </p:cNvSpPr>
          <p:nvPr/>
        </p:nvSpPr>
        <p:spPr>
          <a:xfrm>
            <a:off x="7392319" y="1456063"/>
            <a:ext cx="4264638" cy="3655764"/>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a:lnSpc>
                <a:spcPct val="120000"/>
              </a:lnSpc>
              <a:spcAft>
                <a:spcPts val="1800"/>
              </a:spcAft>
              <a:buFontTx/>
              <a:buChar char="•"/>
            </a:pPr>
            <a:r>
              <a:rPr lang="tr-TR" altLang="tr-TR" sz="2400" dirty="0">
                <a:solidFill>
                  <a:schemeClr val="tx1"/>
                </a:solidFill>
                <a:latin typeface="Arial" panose="020B0604020202020204" pitchFamily="34" charset="0"/>
                <a:cs typeface="Arial" panose="020B0604020202020204" pitchFamily="34" charset="0"/>
              </a:rPr>
              <a:t>Kazı duvarlarını destekleyici Takoz koymak</a:t>
            </a:r>
            <a:endParaRPr lang="x-none" altLang="tr-TR" sz="2400" dirty="0">
              <a:solidFill>
                <a:schemeClr val="tx1"/>
              </a:solidFill>
              <a:latin typeface="Arial" panose="020B0604020202020204" pitchFamily="34" charset="0"/>
              <a:cs typeface="Arial" panose="020B0604020202020204" pitchFamily="34" charset="0"/>
            </a:endParaRPr>
          </a:p>
          <a:p>
            <a:pPr>
              <a:lnSpc>
                <a:spcPct val="120000"/>
              </a:lnSpc>
              <a:spcAft>
                <a:spcPts val="1800"/>
              </a:spcAft>
              <a:buFontTx/>
              <a:buChar char="•"/>
            </a:pPr>
            <a:r>
              <a:rPr lang="x-none" altLang="tr-TR" sz="2400" dirty="0">
                <a:solidFill>
                  <a:schemeClr val="tx1"/>
                </a:solidFill>
                <a:latin typeface="Arial" panose="020B0604020202020204" pitchFamily="34" charset="0"/>
                <a:cs typeface="Arial" panose="020B0604020202020204" pitchFamily="34" charset="0"/>
              </a:rPr>
              <a:t>İniş çıkış merdiveni koymak</a:t>
            </a:r>
            <a:endParaRPr lang="en-US" altLang="tr-TR" sz="2400" dirty="0">
              <a:solidFill>
                <a:schemeClr val="tx1"/>
              </a:solidFill>
              <a:latin typeface="Arial" panose="020B0604020202020204" pitchFamily="34" charset="0"/>
              <a:cs typeface="Arial" panose="020B0604020202020204" pitchFamily="34" charset="0"/>
            </a:endParaRPr>
          </a:p>
        </p:txBody>
      </p:sp>
      <p:pic>
        <p:nvPicPr>
          <p:cNvPr id="7" name="İçerik Yer Tutucusu 6">
            <a:extLst>
              <a:ext uri="{FF2B5EF4-FFF2-40B4-BE49-F238E27FC236}">
                <a16:creationId xmlns:a16="http://schemas.microsoft.com/office/drawing/2014/main" id="{279B6636-818A-967D-C76D-38036497481D}"/>
              </a:ext>
            </a:extLst>
          </p:cNvPr>
          <p:cNvPicPr>
            <a:picLocks noGrp="1" noChangeAspect="1"/>
          </p:cNvPicPr>
          <p:nvPr>
            <p:ph idx="1"/>
          </p:nvPr>
        </p:nvPicPr>
        <p:blipFill>
          <a:blip r:embed="rId2"/>
          <a:stretch>
            <a:fillRect/>
          </a:stretch>
        </p:blipFill>
        <p:spPr>
          <a:xfrm>
            <a:off x="3945119" y="566334"/>
            <a:ext cx="3305262" cy="5514791"/>
          </a:xfrm>
        </p:spPr>
      </p:pic>
    </p:spTree>
    <p:extLst>
      <p:ext uri="{BB962C8B-B14F-4D97-AF65-F5344CB8AC3E}">
        <p14:creationId xmlns:p14="http://schemas.microsoft.com/office/powerpoint/2010/main" val="3864577802"/>
      </p:ext>
    </p:extLst>
  </p:cSld>
  <p:clrMapOvr>
    <a:masterClrMapping/>
  </p:clrMapOvr>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A82F57F-EFCE-45E0-9F75-822371CB5F7C}">
  <ds:schemaRefs>
    <ds:schemaRef ds:uri="http://schemas.microsoft.com/sharepoint/v3/contenttype/forms"/>
  </ds:schemaRefs>
</ds:datastoreItem>
</file>

<file path=customXml/itemProps2.xml><?xml version="1.0" encoding="utf-8"?>
<ds:datastoreItem xmlns:ds="http://schemas.openxmlformats.org/officeDocument/2006/customXml" ds:itemID="{1179D151-6AED-4C4E-9A23-4BEC5BA436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668657-C50E-4365-A5FD-AC07593EBE57}">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Architecture design</Template>
  <TotalTime>5</TotalTime>
  <Words>1252</Words>
  <Application>Microsoft Office PowerPoint</Application>
  <PresentationFormat>Widescreen</PresentationFormat>
  <Paragraphs>165</Paragraphs>
  <Slides>37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Calibri-Bold</vt:lpstr>
      <vt:lpstr>Corbel</vt:lpstr>
      <vt:lpstr>Times New Roman</vt:lpstr>
      <vt:lpstr>Wingdings</vt:lpstr>
      <vt:lpstr>Wingdings 2</vt:lpstr>
      <vt:lpstr>Frame</vt:lpstr>
      <vt:lpstr>KAZI İŞLERİNDE İŞ SAĞLIĞI VE GÜVENLİĞİ</vt:lpstr>
      <vt:lpstr>KONU BASLIKLARI</vt:lpstr>
      <vt:lpstr>KAZI İŞLERİ NEDİR ?</vt:lpstr>
      <vt:lpstr>KAZI İŞLERİNİN PLANLANMASI</vt:lpstr>
      <vt:lpstr>KAZI İŞLERİNİN PLANLANMASI</vt:lpstr>
      <vt:lpstr>KAZI İŞLERİNİN PLANLANMASI</vt:lpstr>
      <vt:lpstr>KAZI İŞLERİNİN PLANLANMASI</vt:lpstr>
      <vt:lpstr>KAZI İŞLERİNİN PLANLANMASI</vt:lpstr>
      <vt:lpstr>KAZI İŞLERİNİN PLANLANMASI</vt:lpstr>
      <vt:lpstr>KAZI İŞLERİNİN PLANLANMASI</vt:lpstr>
      <vt:lpstr>KAZI İŞLERİNDEKİ DİĞER FAKTÖRLER</vt:lpstr>
      <vt:lpstr>KAZI İŞLERİNDEKİ DİĞER FAKTÖRLER</vt:lpstr>
      <vt:lpstr>KAZI İŞLERİNDEKİ DİĞER FAKTÖRLER</vt:lpstr>
      <vt:lpstr>KAZI İŞLERİNDEKİ DİĞER FAKTÖRLER</vt:lpstr>
      <vt:lpstr>KAZI İŞLERİNDEKİ DİĞER FAKTÖRLER</vt:lpstr>
      <vt:lpstr>KAZI İŞLERİNDEKİ DİĞER FAKTÖRLER</vt:lpstr>
      <vt:lpstr>KAZI İŞLERİNDEKİ DİĞER FAKTÖRLER</vt:lpstr>
      <vt:lpstr>KAZI İŞLERİNDEKİ DİĞER FAKTÖRLER</vt:lpstr>
      <vt:lpstr>KAZI İŞLERİNDEKİ DİĞER FAKTÖRLER</vt:lpstr>
      <vt:lpstr>KAZI İŞLERİ</vt:lpstr>
      <vt:lpstr>  KAZI İŞLERİ</vt:lpstr>
      <vt:lpstr>KAZI İŞLERİ</vt:lpstr>
      <vt:lpstr>KAZI İŞLERİ</vt:lpstr>
      <vt:lpstr>  KAZI İŞLERİ</vt:lpstr>
      <vt:lpstr>KAZI İŞLERİ</vt:lpstr>
      <vt:lpstr>KAZI İŞLERİ</vt:lpstr>
      <vt:lpstr>KAZI İŞLERİ</vt:lpstr>
      <vt:lpstr>KAZI İŞLERİ</vt:lpstr>
      <vt:lpstr>KAZI İŞLERİ</vt:lpstr>
      <vt:lpstr>KAZI İŞLERİ</vt:lpstr>
      <vt:lpstr>KAZI İŞLERİ</vt:lpstr>
      <vt:lpstr>KAZI İŞLERİ</vt:lpstr>
      <vt:lpstr>KAZI İŞLERİ</vt:lpstr>
      <vt:lpstr>KAZI İŞLERİ</vt:lpstr>
      <vt:lpstr>KAZI İŞLERİ</vt:lpstr>
      <vt:lpstr>KAZI İŞLERİ</vt:lpstr>
      <vt:lpstr>BENİ DİNLEDİĞİNİZ İÇİN              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KAZI İŞLERİNDE İŞ SAĞLIĞI VE GÜVENLİĞİ</dc:title>
  <dc:creator/>
  <cp:lastModifiedBy>HP</cp:lastModifiedBy>
  <cp:revision>4</cp:revision>
  <dcterms:created xsi:type="dcterms:W3CDTF">2025-03-18T05:46:11Z</dcterms:created>
  <dcterms:modified xsi:type="dcterms:W3CDTF">2025-11-26T09:51:13Z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