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1"/>
  </p:notesMasterIdLst>
  <p:sldIdLst>
    <p:sldId id="257" r:id="rId2"/>
    <p:sldId id="258" r:id="rId3"/>
    <p:sldId id="336" r:id="rId4"/>
    <p:sldId id="337" r:id="rId5"/>
    <p:sldId id="338" r:id="rId6"/>
    <p:sldId id="339" r:id="rId7"/>
    <p:sldId id="341" r:id="rId8"/>
    <p:sldId id="342" r:id="rId9"/>
    <p:sldId id="343" r:id="rId10"/>
    <p:sldId id="340" r:id="rId11"/>
    <p:sldId id="344" r:id="rId12"/>
    <p:sldId id="345" r:id="rId13"/>
    <p:sldId id="346" r:id="rId14"/>
    <p:sldId id="347"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85" r:id="rId40"/>
    <p:sldId id="375" r:id="rId41"/>
    <p:sldId id="386" r:id="rId42"/>
    <p:sldId id="376" r:id="rId43"/>
    <p:sldId id="377" r:id="rId44"/>
    <p:sldId id="378" r:id="rId45"/>
    <p:sldId id="379" r:id="rId46"/>
    <p:sldId id="380" r:id="rId47"/>
    <p:sldId id="381" r:id="rId48"/>
    <p:sldId id="382" r:id="rId49"/>
    <p:sldId id="383" r:id="rId50"/>
  </p:sldIdLst>
  <p:sldSz cx="12192000" cy="6858000"/>
  <p:notesSz cx="6889750" cy="96710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E789FB-2FBB-41A6-8265-DB4DD41886F7}">
          <p14:sldIdLst>
            <p14:sldId id="257"/>
            <p14:sldId id="258"/>
            <p14:sldId id="336"/>
            <p14:sldId id="337"/>
          </p14:sldIdLst>
        </p14:section>
        <p14:section name="Untitled Section" id="{9DE5C85C-3800-4604-9121-B01BBFCFDC90}">
          <p14:sldIdLst>
            <p14:sldId id="338"/>
            <p14:sldId id="339"/>
            <p14:sldId id="341"/>
            <p14:sldId id="342"/>
            <p14:sldId id="343"/>
            <p14:sldId id="340"/>
            <p14:sldId id="344"/>
            <p14:sldId id="345"/>
            <p14:sldId id="346"/>
            <p14:sldId id="347"/>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85"/>
            <p14:sldId id="375"/>
            <p14:sldId id="386"/>
            <p14:sldId id="376"/>
            <p14:sldId id="377"/>
            <p14:sldId id="378"/>
            <p14:sldId id="379"/>
            <p14:sldId id="380"/>
            <p14:sldId id="381"/>
            <p14:sldId id="382"/>
            <p14:sldId id="38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snapToGrid="0">
      <p:cViewPr>
        <p:scale>
          <a:sx n="77" d="100"/>
          <a:sy n="77" d="100"/>
        </p:scale>
        <p:origin x="-354"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tr-TR"/>
          </a:p>
        </p:txBody>
      </p:sp>
      <p:sp>
        <p:nvSpPr>
          <p:cNvPr id="3" name="Veri Yer Tutucusu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4856A311-E138-4FE5-B44B-6A00328264B4}" type="datetimeFigureOut">
              <a:rPr lang="tr-TR" smtClean="0"/>
              <a:pPr/>
              <a:t>26.11.2019</a:t>
            </a:fld>
            <a:endParaRPr lang="tr-TR"/>
          </a:p>
        </p:txBody>
      </p:sp>
      <p:sp>
        <p:nvSpPr>
          <p:cNvPr id="4" name="Slayt Görüntüsü Yer Tutucusu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tr-TR"/>
          </a:p>
        </p:txBody>
      </p:sp>
      <p:sp>
        <p:nvSpPr>
          <p:cNvPr id="5" name="Not Yer Tutucusu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tr-TR"/>
          </a:p>
        </p:txBody>
      </p:sp>
      <p:sp>
        <p:nvSpPr>
          <p:cNvPr id="7" name="Slayt Numarası Yer Tutucusu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C4E385C3-1263-4101-B8C2-5930F992F160}" type="slidenum">
              <a:rPr lang="tr-TR" smtClean="0"/>
              <a:pPr/>
              <a:t>‹#›</a:t>
            </a:fld>
            <a:endParaRPr lang="tr-TR"/>
          </a:p>
        </p:txBody>
      </p:sp>
    </p:spTree>
    <p:extLst>
      <p:ext uri="{BB962C8B-B14F-4D97-AF65-F5344CB8AC3E}">
        <p14:creationId xmlns:p14="http://schemas.microsoft.com/office/powerpoint/2010/main" val="190394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918633" y="805921"/>
            <a:ext cx="4958388" cy="3915432"/>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16387"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404442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17</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18</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19</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20</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21</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22</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23</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24</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25</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26</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899495" y="800884"/>
            <a:ext cx="4958388" cy="3915432"/>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20483"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1310702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27</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28</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29</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30</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31</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32</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33</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34</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35</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36</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10</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37</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38</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40</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41</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42</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11</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12</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13</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14</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15</a:t>
            </a:fld>
            <a:endParaRPr lang="tr-TR"/>
          </a:p>
        </p:txBody>
      </p:sp>
    </p:spTree>
    <p:extLst>
      <p:ext uri="{BB962C8B-B14F-4D97-AF65-F5344CB8AC3E}">
        <p14:creationId xmlns:p14="http://schemas.microsoft.com/office/powerpoint/2010/main" val="362735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385C3-1263-4101-B8C2-5930F992F160}" type="slidenum">
              <a:rPr lang="tr-TR" smtClean="0"/>
              <a:pPr/>
              <a:t>16</a:t>
            </a:fld>
            <a:endParaRPr lang="tr-TR"/>
          </a:p>
        </p:txBody>
      </p:sp>
    </p:spTree>
    <p:extLst>
      <p:ext uri="{BB962C8B-B14F-4D97-AF65-F5344CB8AC3E}">
        <p14:creationId xmlns:p14="http://schemas.microsoft.com/office/powerpoint/2010/main" val="362735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24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83660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38396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914400" y="141288"/>
            <a:ext cx="10354733" cy="1431925"/>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914401" y="1657350"/>
            <a:ext cx="5075767" cy="2566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3367" y="1657350"/>
            <a:ext cx="5075767" cy="2566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914401" y="4376739"/>
            <a:ext cx="5075767" cy="2568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6193367" y="4376739"/>
            <a:ext cx="5075767" cy="2568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3"/>
          <p:cNvSpPr>
            <a:spLocks noGrp="1" noChangeArrowheads="1"/>
          </p:cNvSpPr>
          <p:nvPr>
            <p:ph type="dt" idx="10"/>
          </p:nvPr>
        </p:nvSpPr>
        <p:spPr/>
        <p:txBody>
          <a:bodyPr/>
          <a:lstStyle>
            <a:lvl1pPr>
              <a:defRPr/>
            </a:lvl1pPr>
          </a:lstStyle>
          <a:p>
            <a:pPr>
              <a:defRPr/>
            </a:pPr>
            <a:r>
              <a:rPr lang="tr-TR"/>
              <a:t>Rev.13 may 2008 </a:t>
            </a:r>
            <a:endParaRPr lang="en-GB"/>
          </a:p>
        </p:txBody>
      </p:sp>
      <p:sp>
        <p:nvSpPr>
          <p:cNvPr id="8" name="Rectangle 4"/>
          <p:cNvSpPr>
            <a:spLocks noGrp="1" noChangeArrowheads="1"/>
          </p:cNvSpPr>
          <p:nvPr>
            <p:ph type="ftr" idx="11"/>
          </p:nvPr>
        </p:nvSpPr>
        <p:spPr/>
        <p:txBody>
          <a:bodyPr/>
          <a:lstStyle>
            <a:lvl1pPr>
              <a:defRPr/>
            </a:lvl1pPr>
          </a:lstStyle>
          <a:p>
            <a:pPr>
              <a:defRPr/>
            </a:pPr>
            <a:r>
              <a:rPr lang="en-GB"/>
              <a:t>CMC International (UK) Ltd</a:t>
            </a:r>
          </a:p>
          <a:p>
            <a:pPr>
              <a:defRPr/>
            </a:pPr>
            <a:endParaRPr lang="en-GB"/>
          </a:p>
        </p:txBody>
      </p:sp>
    </p:spTree>
    <p:extLst>
      <p:ext uri="{BB962C8B-B14F-4D97-AF65-F5344CB8AC3E}">
        <p14:creationId xmlns:p14="http://schemas.microsoft.com/office/powerpoint/2010/main" val="195187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409866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1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56027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24934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3198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63680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1600AA-3DB1-4DE0-9895-BC14457EB060}" type="datetimeFigureOut">
              <a:rPr lang="tr-TR" smtClean="0"/>
              <a:pPr/>
              <a:t>26.11.2019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8E9B15-D926-440B-8755-B99C40D1803D}" type="slidenum">
              <a:rPr lang="tr-TR" smtClean="0"/>
              <a:pPr/>
              <a:t>‹#›</a:t>
            </a:fld>
            <a:endParaRPr lang="tr-TR"/>
          </a:p>
        </p:txBody>
      </p:sp>
    </p:spTree>
    <p:extLst>
      <p:ext uri="{BB962C8B-B14F-4D97-AF65-F5344CB8AC3E}">
        <p14:creationId xmlns:p14="http://schemas.microsoft.com/office/powerpoint/2010/main" val="174103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A1600AA-3DB1-4DE0-9895-BC14457EB060}" type="datetimeFigureOut">
              <a:rPr lang="tr-TR" smtClean="0"/>
              <a:pPr/>
              <a:t>26.11.2019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60892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1600AA-3DB1-4DE0-9895-BC14457EB060}" type="datetimeFigureOut">
              <a:rPr lang="tr-TR" smtClean="0"/>
              <a:pPr/>
              <a:t>26.11.2019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8E9B15-D926-440B-8755-B99C40D1803D}"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7266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699638" y="1369772"/>
            <a:ext cx="7086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a:lnSpc>
                <a:spcPct val="160000"/>
              </a:lnSpc>
              <a:buClr>
                <a:srgbClr val="000000"/>
              </a:buClr>
              <a:buSzPct val="100000"/>
              <a:buFont typeface="Times New Roman" panose="02020603050405020304" pitchFamily="18" charset="0"/>
              <a:buNone/>
            </a:pPr>
            <a:endParaRPr lang="en-GB" altLang="tr-TR" sz="4000" b="1">
              <a:solidFill>
                <a:srgbClr val="000000"/>
              </a:solidFill>
            </a:endParaRPr>
          </a:p>
          <a:p>
            <a:pPr algn="ctr">
              <a:buClr>
                <a:srgbClr val="FF6600"/>
              </a:buClr>
              <a:buSzPct val="100000"/>
              <a:buFont typeface="Times New Roman" panose="02020603050405020304" pitchFamily="18" charset="0"/>
              <a:buNone/>
            </a:pPr>
            <a:r>
              <a:rPr lang="en-GB" altLang="tr-TR" sz="4000" b="1">
                <a:solidFill>
                  <a:srgbClr val="FF6600"/>
                </a:solidFill>
              </a:rPr>
              <a:t> </a:t>
            </a:r>
          </a:p>
        </p:txBody>
      </p:sp>
      <p:sp>
        <p:nvSpPr>
          <p:cNvPr id="4099" name="Rectangle 18"/>
          <p:cNvSpPr>
            <a:spLocks noGrp="1" noChangeArrowheads="1"/>
          </p:cNvSpPr>
          <p:nvPr>
            <p:ph type="title" sz="quarter"/>
          </p:nvPr>
        </p:nvSpPr>
        <p:spPr>
          <a:xfrm>
            <a:off x="1766658" y="1566937"/>
            <a:ext cx="8581856" cy="3080062"/>
          </a:xfrm>
        </p:spPr>
        <p:txBody>
          <a:bodyPr>
            <a:normAutofit/>
          </a:bodyPr>
          <a:lstStyle/>
          <a:p>
            <a:pPr algn="ctr" eaLnBrk="1" hangingPunct="1">
              <a:spcBef>
                <a:spcPct val="50000"/>
              </a:spcBef>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kumimoji="1" lang="tr-TR" sz="3600" b="1" dirty="0">
                <a:ln w="12700">
                  <a:solidFill>
                    <a:schemeClr val="tx2">
                      <a:satMod val="155000"/>
                    </a:schemeClr>
                  </a:solidFill>
                  <a:prstDash val="solid"/>
                </a:ln>
                <a:latin typeface="Arial" panose="020B0604020202020204" pitchFamily="34" charset="0"/>
                <a:cs typeface="Arial" panose="020B0604020202020204" pitchFamily="34" charset="0"/>
              </a:rPr>
              <a:t>ELEKTRİK </a:t>
            </a:r>
            <a:r>
              <a:rPr kumimoji="1" lang="tr-TR" sz="3600" b="1" dirty="0" smtClean="0">
                <a:ln w="12700">
                  <a:solidFill>
                    <a:schemeClr val="tx2">
                      <a:satMod val="155000"/>
                    </a:schemeClr>
                  </a:solidFill>
                  <a:prstDash val="solid"/>
                </a:ln>
                <a:latin typeface="Arial" panose="020B0604020202020204" pitchFamily="34" charset="0"/>
                <a:cs typeface="Arial" panose="020B0604020202020204" pitchFamily="34" charset="0"/>
              </a:rPr>
              <a:t>TESİSAT YÖNETMELİĞİ</a:t>
            </a:r>
            <a:br>
              <a:rPr kumimoji="1" lang="tr-TR" sz="3600" b="1" dirty="0" smtClean="0">
                <a:ln w="12700">
                  <a:solidFill>
                    <a:schemeClr val="tx2">
                      <a:satMod val="155000"/>
                    </a:schemeClr>
                  </a:solidFill>
                  <a:prstDash val="solid"/>
                </a:ln>
                <a:latin typeface="Arial" panose="020B0604020202020204" pitchFamily="34" charset="0"/>
                <a:cs typeface="Arial" panose="020B0604020202020204" pitchFamily="34" charset="0"/>
              </a:rPr>
            </a:br>
            <a:r>
              <a:rPr kumimoji="1" lang="tr-TR" sz="3600" b="1" dirty="0" smtClean="0">
                <a:ln w="12700">
                  <a:solidFill>
                    <a:schemeClr val="tx2">
                      <a:satMod val="155000"/>
                    </a:schemeClr>
                  </a:solidFill>
                  <a:prstDash val="solid"/>
                </a:ln>
                <a:latin typeface="Arial" panose="020B0604020202020204" pitchFamily="34" charset="0"/>
                <a:cs typeface="Arial" panose="020B0604020202020204" pitchFamily="34" charset="0"/>
              </a:rPr>
              <a:t>BS 7671:2001</a:t>
            </a:r>
            <a:br>
              <a:rPr kumimoji="1" lang="tr-TR" sz="3600" b="1" dirty="0" smtClean="0">
                <a:ln w="12700">
                  <a:solidFill>
                    <a:schemeClr val="tx2">
                      <a:satMod val="155000"/>
                    </a:schemeClr>
                  </a:solidFill>
                  <a:prstDash val="solid"/>
                </a:ln>
                <a:latin typeface="Arial" panose="020B0604020202020204" pitchFamily="34" charset="0"/>
                <a:cs typeface="Arial" panose="020B0604020202020204" pitchFamily="34" charset="0"/>
              </a:rPr>
            </a:br>
            <a:r>
              <a:rPr kumimoji="1" lang="tr-TR" sz="3600" b="1" dirty="0">
                <a:ln w="12700">
                  <a:solidFill>
                    <a:schemeClr val="tx2">
                      <a:satMod val="155000"/>
                    </a:schemeClr>
                  </a:solidFill>
                  <a:prstDash val="solid"/>
                </a:ln>
                <a:latin typeface="Arial" panose="020B0604020202020204" pitchFamily="34" charset="0"/>
                <a:cs typeface="Arial" panose="020B0604020202020204" pitchFamily="34" charset="0"/>
              </a:rPr>
              <a:t/>
            </a:r>
            <a:br>
              <a:rPr kumimoji="1" lang="tr-TR" sz="3600" b="1" dirty="0">
                <a:ln w="12700">
                  <a:solidFill>
                    <a:schemeClr val="tx2">
                      <a:satMod val="155000"/>
                    </a:schemeClr>
                  </a:solidFill>
                  <a:prstDash val="solid"/>
                </a:ln>
                <a:latin typeface="Arial" panose="020B0604020202020204" pitchFamily="34" charset="0"/>
                <a:cs typeface="Arial" panose="020B0604020202020204" pitchFamily="34" charset="0"/>
              </a:rPr>
            </a:br>
            <a:r>
              <a:rPr kumimoji="1" lang="tr-TR"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r>
            <a:br>
              <a:rPr kumimoji="1" lang="tr-TR"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br>
            <a:endParaRPr lang="tr-TR" sz="3600" b="1" dirty="0">
              <a:solidFill>
                <a:srgbClr val="000000"/>
              </a:solidFill>
              <a:latin typeface="Arial" panose="020B0604020202020204" pitchFamily="34" charset="0"/>
              <a:ea typeface="+mn-ea"/>
              <a:cs typeface="Arial" panose="020B0604020202020204" pitchFamily="34" charset="0"/>
            </a:endParaRPr>
          </a:p>
        </p:txBody>
      </p:sp>
      <p:pic>
        <p:nvPicPr>
          <p:cNvPr id="34818" name="Picture 2" descr="ELECTRIC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75" y="1924228"/>
            <a:ext cx="1268732" cy="1268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LECTRIC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4519" y="1949687"/>
            <a:ext cx="1268732" cy="12687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829" y="3836772"/>
            <a:ext cx="3137229" cy="184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48183" y="4046835"/>
            <a:ext cx="5943600" cy="1200329"/>
          </a:xfrm>
          <a:prstGeom prst="rect">
            <a:avLst/>
          </a:prstGeom>
          <a:noFill/>
        </p:spPr>
        <p:txBody>
          <a:bodyPr wrap="square" rtlCol="0">
            <a:spAutoFit/>
          </a:bodyPr>
          <a:lstStyle/>
          <a:p>
            <a:r>
              <a:rPr lang="tr-TR" sz="2400" b="1" dirty="0" smtClean="0"/>
              <a:t>KTMMOB ELEKTRİK MÜHENDİSLERİ ODASI</a:t>
            </a:r>
          </a:p>
          <a:p>
            <a:endParaRPr lang="tr-TR" sz="2400" b="1" dirty="0"/>
          </a:p>
          <a:p>
            <a:r>
              <a:rPr lang="tr-TR" sz="2400" b="1" dirty="0" smtClean="0"/>
              <a:t>Eğitmen : Mustafa ÖZMERT (EMO)</a:t>
            </a:r>
            <a:endParaRPr lang="en-US" sz="2400" b="1" dirty="0"/>
          </a:p>
        </p:txBody>
      </p:sp>
    </p:spTree>
    <p:extLst>
      <p:ext uri="{BB962C8B-B14F-4D97-AF65-F5344CB8AC3E}">
        <p14:creationId xmlns:p14="http://schemas.microsoft.com/office/powerpoint/2010/main" val="3870614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1</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lstStyle/>
          <a:p>
            <a:pPr algn="ctr"/>
            <a:r>
              <a:rPr lang="tr-TR" sz="2400" b="1" u="sng" dirty="0" smtClean="0"/>
              <a:t>TEMEL İLKELER</a:t>
            </a:r>
          </a:p>
          <a:p>
            <a:pPr algn="ctr"/>
            <a:endParaRPr lang="tr-TR" sz="2400" b="1" u="sng" dirty="0" smtClean="0"/>
          </a:p>
          <a:p>
            <a:pPr marL="457200" indent="-457200">
              <a:buFont typeface="+mj-lt"/>
              <a:buAutoNum type="alphaUcPeriod"/>
            </a:pPr>
            <a:r>
              <a:rPr lang="en-US" dirty="0" smtClean="0"/>
              <a:t>GÜVENLİK </a:t>
            </a:r>
            <a:r>
              <a:rPr lang="en-US" dirty="0"/>
              <a:t>İÇİN KORUMA</a:t>
            </a:r>
          </a:p>
          <a:p>
            <a:pPr marL="457200" indent="-457200">
              <a:buFont typeface="+mj-lt"/>
              <a:buAutoNum type="alphaUcPeriod"/>
            </a:pPr>
            <a:r>
              <a:rPr lang="en-US" dirty="0"/>
              <a:t>TASARIM</a:t>
            </a:r>
          </a:p>
          <a:p>
            <a:pPr marL="457200" indent="-457200">
              <a:buFont typeface="+mj-lt"/>
              <a:buAutoNum type="alphaUcPeriod"/>
            </a:pPr>
            <a:r>
              <a:rPr lang="en-US" dirty="0"/>
              <a:t>ELEKTRİK DONANIMININ SEÇİMİ</a:t>
            </a:r>
          </a:p>
          <a:p>
            <a:pPr marL="457200" indent="-457200">
              <a:buFont typeface="+mj-lt"/>
              <a:buAutoNum type="alphaUcPeriod"/>
            </a:pPr>
            <a:r>
              <a:rPr lang="en-US" dirty="0"/>
              <a:t>ELEKTRİK TESİSATLARININ MONTAJI, DOĞRULANMASI, PERİYODİK DENETİM VE </a:t>
            </a:r>
            <a:r>
              <a:rPr lang="en-US" dirty="0" smtClean="0"/>
              <a:t>TESTLERİ</a:t>
            </a:r>
            <a:endParaRPr lang="tr-TR" dirty="0" smtClean="0"/>
          </a:p>
          <a:p>
            <a:pPr marL="0" indent="0">
              <a:buNone/>
            </a:pPr>
            <a:endParaRPr lang="en-US" dirty="0"/>
          </a:p>
          <a:p>
            <a:r>
              <a:rPr lang="en-US" dirty="0" smtClean="0"/>
              <a:t>Bu </a:t>
            </a:r>
            <a:r>
              <a:rPr lang="en-US" dirty="0" err="1" smtClean="0"/>
              <a:t>temel</a:t>
            </a:r>
            <a:r>
              <a:rPr lang="en-US" dirty="0" smtClean="0"/>
              <a:t> </a:t>
            </a:r>
            <a:r>
              <a:rPr lang="en-US" dirty="0" err="1" smtClean="0"/>
              <a:t>ilkelerin</a:t>
            </a:r>
            <a:r>
              <a:rPr lang="en-US" dirty="0" smtClean="0"/>
              <a:t> </a:t>
            </a:r>
            <a:r>
              <a:rPr lang="en-US" dirty="0" err="1" smtClean="0"/>
              <a:t>sağlanması</a:t>
            </a:r>
            <a:r>
              <a:rPr lang="en-US" dirty="0" smtClean="0"/>
              <a:t> </a:t>
            </a:r>
            <a:r>
              <a:rPr lang="en-US" dirty="0" err="1" smtClean="0"/>
              <a:t>için</a:t>
            </a:r>
            <a:r>
              <a:rPr lang="en-US" dirty="0" smtClean="0"/>
              <a:t> </a:t>
            </a:r>
            <a:r>
              <a:rPr lang="en-US" dirty="0" err="1" smtClean="0"/>
              <a:t>nelerin</a:t>
            </a:r>
            <a:r>
              <a:rPr lang="en-US" dirty="0" smtClean="0"/>
              <a:t> </a:t>
            </a:r>
            <a:r>
              <a:rPr lang="en-US" dirty="0" err="1" smtClean="0"/>
              <a:t>nasıl</a:t>
            </a:r>
            <a:r>
              <a:rPr lang="en-US" dirty="0" smtClean="0"/>
              <a:t> </a:t>
            </a:r>
            <a:r>
              <a:rPr lang="en-US" dirty="0" err="1" smtClean="0"/>
              <a:t>yapılması</a:t>
            </a:r>
            <a:r>
              <a:rPr lang="en-US" dirty="0" smtClean="0"/>
              <a:t> </a:t>
            </a:r>
            <a:r>
              <a:rPr lang="en-US" dirty="0" err="1" smtClean="0"/>
              <a:t>gerektiğini</a:t>
            </a:r>
            <a:r>
              <a:rPr lang="en-US" dirty="0" smtClean="0"/>
              <a:t> </a:t>
            </a:r>
            <a:r>
              <a:rPr lang="en-US" dirty="0" err="1" smtClean="0"/>
              <a:t>teker</a:t>
            </a:r>
            <a:r>
              <a:rPr lang="en-US" dirty="0" smtClean="0"/>
              <a:t> </a:t>
            </a:r>
            <a:r>
              <a:rPr lang="en-US" dirty="0" err="1" smtClean="0"/>
              <a:t>teker</a:t>
            </a:r>
            <a:r>
              <a:rPr lang="en-US" dirty="0" smtClean="0"/>
              <a:t> </a:t>
            </a:r>
            <a:r>
              <a:rPr lang="en-US" dirty="0" err="1" smtClean="0"/>
              <a:t>ve</a:t>
            </a:r>
            <a:r>
              <a:rPr lang="en-US" dirty="0" smtClean="0"/>
              <a:t> </a:t>
            </a:r>
            <a:r>
              <a:rPr lang="en-US" dirty="0" err="1" smtClean="0"/>
              <a:t>ayrıntılı</a:t>
            </a:r>
            <a:r>
              <a:rPr lang="en-US" dirty="0" smtClean="0"/>
              <a:t> </a:t>
            </a:r>
            <a:r>
              <a:rPr lang="en-US" dirty="0" err="1" smtClean="0"/>
              <a:t>olarak</a:t>
            </a:r>
            <a:r>
              <a:rPr lang="en-US" dirty="0" smtClean="0"/>
              <a:t> </a:t>
            </a:r>
            <a:r>
              <a:rPr lang="en-US" dirty="0" err="1" smtClean="0"/>
              <a:t>inceleyeceğiz</a:t>
            </a:r>
            <a:r>
              <a:rPr lang="en-US" dirty="0" smtClean="0"/>
              <a:t>.</a:t>
            </a:r>
          </a:p>
          <a:p>
            <a:endParaRPr lang="en-US" dirty="0"/>
          </a:p>
        </p:txBody>
      </p:sp>
    </p:spTree>
    <p:extLst>
      <p:ext uri="{BB962C8B-B14F-4D97-AF65-F5344CB8AC3E}">
        <p14:creationId xmlns:p14="http://schemas.microsoft.com/office/powerpoint/2010/main" val="137547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lstStyle/>
          <a:p>
            <a:pPr algn="ctr"/>
            <a:r>
              <a:rPr lang="tr-TR" sz="2400" b="1" u="sng" dirty="0" smtClean="0"/>
              <a:t>TANIMLAR</a:t>
            </a:r>
          </a:p>
          <a:p>
            <a:r>
              <a:rPr lang="tr-TR" dirty="0" smtClean="0"/>
              <a:t>Elektrik tesisat yönetmeliğindeki içeriği anlamak için yönetmelikte bahsi geçen terminolojinin ne anlatmak istediğini tanımlar bölümündek kontrol etmelisiniz. Bu terimler her baskıda farklılık gösterebileceğinden ilgili baskıdaki tanımın okunması gereklidir.</a:t>
            </a:r>
          </a:p>
          <a:p>
            <a:r>
              <a:rPr lang="tr-TR" sz="2400" b="1" u="sng" dirty="0" smtClean="0"/>
              <a:t>Örneğin: </a:t>
            </a:r>
          </a:p>
          <a:p>
            <a:r>
              <a:rPr lang="tr-TR" dirty="0" smtClean="0"/>
              <a:t>16. baskıda canlı iletkenler yerine canlı bölümler bulunmaktaydı 17. baskıda canlı iletkenler eklenmiş fakat canlı bölümlere atıfta bulunulmaktadır. Bununla beraber yaygın bilinen kavramdan farklı olarak nötür iletkeni de canlı bölüm olarak tanımlanmıştır, veya;</a:t>
            </a:r>
          </a:p>
          <a:p>
            <a:r>
              <a:rPr lang="tr-TR" dirty="0" smtClean="0"/>
              <a:t>Topraklama iletkeni olarak tanımladığımız bölümler düzenlenerek farklı tanımlar altına yerleştirilmiştir, bu tanımlara yönetmelik içerisinde sıklıkla karşılaşacaksınız.</a:t>
            </a:r>
            <a:endParaRPr lang="tr-TR" dirty="0"/>
          </a:p>
        </p:txBody>
      </p:sp>
    </p:spTree>
    <p:extLst>
      <p:ext uri="{BB962C8B-B14F-4D97-AF65-F5344CB8AC3E}">
        <p14:creationId xmlns:p14="http://schemas.microsoft.com/office/powerpoint/2010/main" val="278693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a:t>
            </a:r>
            <a:endParaRPr lang="en-US" sz="2800" b="1" dirty="0">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9589" y="1945117"/>
            <a:ext cx="3562541" cy="435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1881746"/>
            <a:ext cx="4158520" cy="447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397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1097280" y="1845734"/>
            <a:ext cx="10058400" cy="1614158"/>
          </a:xfrm>
        </p:spPr>
        <p:txBody>
          <a:bodyPr>
            <a:normAutofit lnSpcReduction="10000"/>
          </a:bodyPr>
          <a:lstStyle/>
          <a:p>
            <a:r>
              <a:rPr lang="en-US" dirty="0" err="1"/>
              <a:t>Sistem</a:t>
            </a:r>
            <a:r>
              <a:rPr lang="en-US" dirty="0"/>
              <a:t>, </a:t>
            </a:r>
            <a:r>
              <a:rPr lang="en-US" dirty="0" err="1"/>
              <a:t>tek</a:t>
            </a:r>
            <a:r>
              <a:rPr lang="en-US" dirty="0"/>
              <a:t> </a:t>
            </a:r>
            <a:r>
              <a:rPr lang="en-US" dirty="0" err="1"/>
              <a:t>kaynağa</a:t>
            </a:r>
            <a:r>
              <a:rPr lang="en-US" dirty="0"/>
              <a:t> </a:t>
            </a:r>
            <a:r>
              <a:rPr lang="en-US" dirty="0" err="1"/>
              <a:t>bağlı</a:t>
            </a:r>
            <a:r>
              <a:rPr lang="en-US" dirty="0"/>
              <a:t> </a:t>
            </a:r>
            <a:r>
              <a:rPr lang="en-US" dirty="0" err="1"/>
              <a:t>elektrik</a:t>
            </a:r>
            <a:r>
              <a:rPr lang="en-US" dirty="0"/>
              <a:t> </a:t>
            </a:r>
            <a:r>
              <a:rPr lang="en-US" dirty="0" err="1"/>
              <a:t>enerjisi</a:t>
            </a:r>
            <a:r>
              <a:rPr lang="en-US" dirty="0"/>
              <a:t> </a:t>
            </a:r>
            <a:r>
              <a:rPr lang="en-US" dirty="0" err="1"/>
              <a:t>ve</a:t>
            </a:r>
            <a:r>
              <a:rPr lang="en-US" dirty="0"/>
              <a:t> </a:t>
            </a:r>
            <a:r>
              <a:rPr lang="en-US" dirty="0" err="1"/>
              <a:t>tesisattan</a:t>
            </a:r>
            <a:r>
              <a:rPr lang="en-US" dirty="0"/>
              <a:t> </a:t>
            </a:r>
            <a:r>
              <a:rPr lang="en-US" dirty="0" err="1"/>
              <a:t>oluşan</a:t>
            </a:r>
            <a:r>
              <a:rPr lang="en-US" dirty="0"/>
              <a:t> </a:t>
            </a:r>
            <a:r>
              <a:rPr lang="en-US" dirty="0" err="1"/>
              <a:t>elektrik</a:t>
            </a:r>
            <a:r>
              <a:rPr lang="en-US" dirty="0"/>
              <a:t> </a:t>
            </a:r>
            <a:r>
              <a:rPr lang="en-US" dirty="0" err="1"/>
              <a:t>düzenidir</a:t>
            </a:r>
            <a:r>
              <a:rPr lang="en-US" dirty="0"/>
              <a:t>. </a:t>
            </a:r>
            <a:r>
              <a:rPr lang="en-US" dirty="0" err="1"/>
              <a:t>Sistemler</a:t>
            </a:r>
            <a:r>
              <a:rPr lang="en-US" dirty="0"/>
              <a:t>; </a:t>
            </a:r>
            <a:r>
              <a:rPr lang="en-US" dirty="0" err="1"/>
              <a:t>kaynak</a:t>
            </a:r>
            <a:r>
              <a:rPr lang="en-US" dirty="0"/>
              <a:t> </a:t>
            </a:r>
            <a:r>
              <a:rPr lang="en-US" dirty="0" err="1"/>
              <a:t>ve</a:t>
            </a:r>
            <a:r>
              <a:rPr lang="en-US" dirty="0"/>
              <a:t> </a:t>
            </a:r>
            <a:r>
              <a:rPr lang="en-US" dirty="0" err="1"/>
              <a:t>tesisatın</a:t>
            </a:r>
            <a:r>
              <a:rPr lang="en-US" dirty="0"/>
              <a:t>, </a:t>
            </a:r>
            <a:r>
              <a:rPr lang="en-US" dirty="0" err="1"/>
              <a:t>ulaşılabilir</a:t>
            </a:r>
            <a:r>
              <a:rPr lang="en-US" dirty="0"/>
              <a:t> </a:t>
            </a:r>
            <a:r>
              <a:rPr lang="en-US" dirty="0" err="1"/>
              <a:t>iletken</a:t>
            </a:r>
            <a:r>
              <a:rPr lang="en-US" dirty="0"/>
              <a:t> </a:t>
            </a:r>
            <a:r>
              <a:rPr lang="en-US" dirty="0" err="1"/>
              <a:t>bölümlerin</a:t>
            </a:r>
            <a:r>
              <a:rPr lang="en-US" dirty="0"/>
              <a:t> </a:t>
            </a:r>
            <a:r>
              <a:rPr lang="en-US" dirty="0" err="1"/>
              <a:t>toprakla</a:t>
            </a:r>
            <a:r>
              <a:rPr lang="en-US" dirty="0"/>
              <a:t> </a:t>
            </a:r>
            <a:r>
              <a:rPr lang="en-US" dirty="0" err="1"/>
              <a:t>ilişkilerine</a:t>
            </a:r>
            <a:r>
              <a:rPr lang="en-US" dirty="0"/>
              <a:t> </a:t>
            </a:r>
            <a:r>
              <a:rPr lang="en-US" dirty="0" err="1"/>
              <a:t>göre</a:t>
            </a:r>
            <a:r>
              <a:rPr lang="en-US" dirty="0"/>
              <a:t> TT, IT </a:t>
            </a:r>
            <a:r>
              <a:rPr lang="en-US" dirty="0" err="1"/>
              <a:t>ve</a:t>
            </a:r>
            <a:r>
              <a:rPr lang="en-US" dirty="0"/>
              <a:t> TN </a:t>
            </a:r>
            <a:r>
              <a:rPr lang="en-US" dirty="0" err="1"/>
              <a:t>olmak</a:t>
            </a:r>
            <a:r>
              <a:rPr lang="en-US" dirty="0"/>
              <a:t> </a:t>
            </a:r>
            <a:r>
              <a:rPr lang="en-US" dirty="0" err="1"/>
              <a:t>üzere</a:t>
            </a:r>
            <a:r>
              <a:rPr lang="en-US" dirty="0"/>
              <a:t> 3 </a:t>
            </a:r>
            <a:r>
              <a:rPr lang="en-US" dirty="0" err="1"/>
              <a:t>tiptir</a:t>
            </a:r>
            <a:r>
              <a:rPr lang="en-US" dirty="0"/>
              <a:t>. </a:t>
            </a:r>
            <a:r>
              <a:rPr lang="en-US" dirty="0" err="1"/>
              <a:t>Harflerin</a:t>
            </a:r>
            <a:r>
              <a:rPr lang="en-US" dirty="0"/>
              <a:t> </a:t>
            </a:r>
            <a:r>
              <a:rPr lang="en-US" dirty="0" err="1"/>
              <a:t>anlamlarını</a:t>
            </a:r>
            <a:r>
              <a:rPr lang="en-US" dirty="0"/>
              <a:t> </a:t>
            </a:r>
            <a:r>
              <a:rPr lang="en-US" dirty="0" err="1"/>
              <a:t>bilirsek</a:t>
            </a:r>
            <a:r>
              <a:rPr lang="en-US" dirty="0"/>
              <a:t> </a:t>
            </a:r>
            <a:r>
              <a:rPr lang="en-US" dirty="0" err="1"/>
              <a:t>sistemleri</a:t>
            </a:r>
            <a:r>
              <a:rPr lang="en-US" dirty="0"/>
              <a:t> </a:t>
            </a:r>
            <a:r>
              <a:rPr lang="en-US" dirty="0" err="1"/>
              <a:t>daha</a:t>
            </a:r>
            <a:r>
              <a:rPr lang="en-US" dirty="0"/>
              <a:t> </a:t>
            </a:r>
            <a:r>
              <a:rPr lang="en-US" dirty="0" err="1"/>
              <a:t>iyi</a:t>
            </a:r>
            <a:r>
              <a:rPr lang="en-US" dirty="0"/>
              <a:t> </a:t>
            </a:r>
            <a:r>
              <a:rPr lang="en-US" dirty="0" err="1"/>
              <a:t>akılda</a:t>
            </a:r>
            <a:r>
              <a:rPr lang="en-US" dirty="0"/>
              <a:t> </a:t>
            </a:r>
            <a:r>
              <a:rPr lang="en-US" dirty="0" err="1"/>
              <a:t>tutabiliriz</a:t>
            </a:r>
            <a:r>
              <a:rPr lang="en-US" dirty="0"/>
              <a:t>..</a:t>
            </a:r>
          </a:p>
          <a:p>
            <a:r>
              <a:rPr lang="en-US" dirty="0"/>
              <a:t>İlk </a:t>
            </a:r>
            <a:r>
              <a:rPr lang="en-US" dirty="0" err="1"/>
              <a:t>harf</a:t>
            </a:r>
            <a:r>
              <a:rPr lang="en-US" dirty="0"/>
              <a:t> </a:t>
            </a:r>
            <a:r>
              <a:rPr lang="en-US" dirty="0" err="1"/>
              <a:t>besleme</a:t>
            </a:r>
            <a:r>
              <a:rPr lang="en-US" dirty="0"/>
              <a:t> </a:t>
            </a:r>
            <a:r>
              <a:rPr lang="en-US" dirty="0" err="1"/>
              <a:t>kaynağı</a:t>
            </a:r>
            <a:r>
              <a:rPr lang="en-US" dirty="0"/>
              <a:t> (</a:t>
            </a:r>
            <a:r>
              <a:rPr lang="en-US" dirty="0" err="1"/>
              <a:t>trafo</a:t>
            </a:r>
            <a:r>
              <a:rPr lang="en-US" dirty="0"/>
              <a:t>, </a:t>
            </a:r>
            <a:r>
              <a:rPr lang="en-US" dirty="0" err="1"/>
              <a:t>jeneratör</a:t>
            </a:r>
            <a:r>
              <a:rPr lang="en-US" dirty="0"/>
              <a:t>) </a:t>
            </a:r>
            <a:r>
              <a:rPr lang="en-US" dirty="0" err="1"/>
              <a:t>tarafındaki</a:t>
            </a:r>
            <a:r>
              <a:rPr lang="en-US" dirty="0"/>
              <a:t> </a:t>
            </a:r>
            <a:r>
              <a:rPr lang="en-US" dirty="0" err="1"/>
              <a:t>topraklamayı</a:t>
            </a:r>
            <a:r>
              <a:rPr lang="en-US" dirty="0"/>
              <a:t>, </a:t>
            </a:r>
            <a:r>
              <a:rPr lang="en-US" dirty="0" err="1"/>
              <a:t>ikinci</a:t>
            </a:r>
            <a:r>
              <a:rPr lang="en-US" dirty="0"/>
              <a:t> </a:t>
            </a:r>
            <a:r>
              <a:rPr lang="en-US" dirty="0" err="1"/>
              <a:t>harf</a:t>
            </a:r>
            <a:r>
              <a:rPr lang="en-US" dirty="0"/>
              <a:t> </a:t>
            </a:r>
            <a:r>
              <a:rPr lang="en-US" dirty="0" err="1"/>
              <a:t>ise</a:t>
            </a:r>
            <a:r>
              <a:rPr lang="en-US" dirty="0"/>
              <a:t> </a:t>
            </a:r>
            <a:r>
              <a:rPr lang="en-US" dirty="0" err="1"/>
              <a:t>cihaz</a:t>
            </a:r>
            <a:r>
              <a:rPr lang="en-US" dirty="0"/>
              <a:t> (</a:t>
            </a:r>
            <a:r>
              <a:rPr lang="en-US" dirty="0" err="1"/>
              <a:t>tesisat</a:t>
            </a:r>
            <a:r>
              <a:rPr lang="en-US" dirty="0"/>
              <a:t>) </a:t>
            </a:r>
            <a:r>
              <a:rPr lang="en-US" dirty="0" err="1"/>
              <a:t>tarafındaki</a:t>
            </a:r>
            <a:r>
              <a:rPr lang="en-US" dirty="0"/>
              <a:t> </a:t>
            </a:r>
            <a:r>
              <a:rPr lang="en-US" dirty="0" err="1"/>
              <a:t>topraklamayı</a:t>
            </a:r>
            <a:r>
              <a:rPr lang="en-US" dirty="0"/>
              <a:t> </a:t>
            </a:r>
            <a:r>
              <a:rPr lang="en-US" dirty="0" err="1"/>
              <a:t>gösterir</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617" y="3562737"/>
            <a:ext cx="10051500" cy="245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553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a:t>
            </a:r>
            <a:endParaRPr lang="en-US" sz="2800" b="1" dirty="0">
              <a:latin typeface="Arial" pitchFamily="34" charset="0"/>
              <a:cs typeface="Arial" pitchFamily="34"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9713" y="1848531"/>
            <a:ext cx="10839672" cy="414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272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TT -</a:t>
            </a:r>
            <a:endParaRPr lang="en-US" sz="2800" b="1" dirty="0">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372" y="1839627"/>
            <a:ext cx="6228277" cy="372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6456" y="5614940"/>
            <a:ext cx="10960444" cy="646331"/>
          </a:xfrm>
          <a:prstGeom prst="rect">
            <a:avLst/>
          </a:prstGeom>
          <a:noFill/>
        </p:spPr>
        <p:txBody>
          <a:bodyPr wrap="square" rtlCol="0">
            <a:spAutoFit/>
          </a:bodyPr>
          <a:lstStyle/>
          <a:p>
            <a:pPr algn="ctr"/>
            <a:r>
              <a:rPr lang="en-US" b="1" dirty="0" err="1"/>
              <a:t>Tesisatın</a:t>
            </a:r>
            <a:r>
              <a:rPr lang="en-US" b="1" dirty="0"/>
              <a:t> </a:t>
            </a:r>
            <a:r>
              <a:rPr lang="en-US" b="1" dirty="0" err="1"/>
              <a:t>tüm</a:t>
            </a:r>
            <a:r>
              <a:rPr lang="en-US" b="1" dirty="0"/>
              <a:t> </a:t>
            </a:r>
            <a:r>
              <a:rPr lang="en-US" b="1" dirty="0" err="1"/>
              <a:t>ulaşılabilir</a:t>
            </a:r>
            <a:r>
              <a:rPr lang="en-US" b="1" dirty="0"/>
              <a:t> </a:t>
            </a:r>
            <a:r>
              <a:rPr lang="en-US" b="1" dirty="0" err="1"/>
              <a:t>iletken</a:t>
            </a:r>
            <a:r>
              <a:rPr lang="en-US" b="1" dirty="0"/>
              <a:t> </a:t>
            </a:r>
            <a:r>
              <a:rPr lang="en-US" b="1" dirty="0" err="1"/>
              <a:t>bölümleri</a:t>
            </a:r>
            <a:r>
              <a:rPr lang="en-US" b="1" dirty="0"/>
              <a:t>, </a:t>
            </a:r>
            <a:r>
              <a:rPr lang="en-US" b="1" dirty="0" err="1"/>
              <a:t>kaynak</a:t>
            </a:r>
            <a:r>
              <a:rPr lang="en-US" b="1" dirty="0"/>
              <a:t> </a:t>
            </a:r>
            <a:r>
              <a:rPr lang="en-US" b="1" dirty="0" err="1"/>
              <a:t>topraklamasından</a:t>
            </a:r>
            <a:r>
              <a:rPr lang="en-US" b="1" dirty="0"/>
              <a:t> </a:t>
            </a:r>
            <a:r>
              <a:rPr lang="en-US" b="1" dirty="0" err="1"/>
              <a:t>elektriksel</a:t>
            </a:r>
            <a:r>
              <a:rPr lang="en-US" b="1" dirty="0"/>
              <a:t> </a:t>
            </a:r>
            <a:r>
              <a:rPr lang="en-US" b="1" dirty="0" err="1"/>
              <a:t>olarak</a:t>
            </a:r>
            <a:r>
              <a:rPr lang="en-US" b="1" dirty="0"/>
              <a:t> </a:t>
            </a:r>
            <a:r>
              <a:rPr lang="en-US" b="1" dirty="0" err="1"/>
              <a:t>bağımsız</a:t>
            </a:r>
            <a:r>
              <a:rPr lang="en-US" b="1" dirty="0"/>
              <a:t> </a:t>
            </a:r>
            <a:r>
              <a:rPr lang="en-US" b="1" dirty="0" err="1"/>
              <a:t>bir</a:t>
            </a:r>
            <a:r>
              <a:rPr lang="en-US" b="1" dirty="0"/>
              <a:t> </a:t>
            </a:r>
            <a:r>
              <a:rPr lang="en-US" b="1" dirty="0" err="1"/>
              <a:t>toprak</a:t>
            </a:r>
            <a:r>
              <a:rPr lang="en-US" b="1" dirty="0"/>
              <a:t> </a:t>
            </a:r>
            <a:r>
              <a:rPr lang="en-US" b="1" dirty="0" err="1"/>
              <a:t>elektroduna</a:t>
            </a:r>
            <a:r>
              <a:rPr lang="en-US" b="1" dirty="0"/>
              <a:t> </a:t>
            </a:r>
            <a:r>
              <a:rPr lang="en-US" b="1" dirty="0" err="1"/>
              <a:t>bağlıdır</a:t>
            </a:r>
            <a:r>
              <a:rPr lang="en-US" b="1" dirty="0"/>
              <a:t>. </a:t>
            </a:r>
          </a:p>
        </p:txBody>
      </p:sp>
    </p:spTree>
    <p:extLst>
      <p:ext uri="{BB962C8B-B14F-4D97-AF65-F5344CB8AC3E}">
        <p14:creationId xmlns:p14="http://schemas.microsoft.com/office/powerpoint/2010/main" val="1467755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IT -</a:t>
            </a:r>
            <a:endParaRPr lang="en-US" sz="2800" b="1" dirty="0">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581" y="1821979"/>
            <a:ext cx="6581043" cy="363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02042" y="5646353"/>
            <a:ext cx="10787449" cy="646331"/>
          </a:xfrm>
          <a:prstGeom prst="rect">
            <a:avLst/>
          </a:prstGeom>
          <a:noFill/>
        </p:spPr>
        <p:txBody>
          <a:bodyPr wrap="square" rtlCol="0">
            <a:spAutoFit/>
          </a:bodyPr>
          <a:lstStyle/>
          <a:p>
            <a:pPr algn="ctr"/>
            <a:r>
              <a:rPr lang="en-US" b="1" dirty="0" err="1"/>
              <a:t>Tesisatın</a:t>
            </a:r>
            <a:r>
              <a:rPr lang="en-US" b="1" dirty="0"/>
              <a:t> </a:t>
            </a:r>
            <a:r>
              <a:rPr lang="en-US" b="1" dirty="0" err="1"/>
              <a:t>tüm</a:t>
            </a:r>
            <a:r>
              <a:rPr lang="en-US" b="1" dirty="0"/>
              <a:t> </a:t>
            </a:r>
            <a:r>
              <a:rPr lang="en-US" b="1" dirty="0" err="1"/>
              <a:t>açıktaki</a:t>
            </a:r>
            <a:r>
              <a:rPr lang="en-US" b="1" dirty="0"/>
              <a:t> </a:t>
            </a:r>
            <a:r>
              <a:rPr lang="en-US" b="1" dirty="0" err="1"/>
              <a:t>iletken</a:t>
            </a:r>
            <a:r>
              <a:rPr lang="en-US" b="1" dirty="0"/>
              <a:t> </a:t>
            </a:r>
            <a:r>
              <a:rPr lang="en-US" b="1" dirty="0" err="1"/>
              <a:t>bölümleri</a:t>
            </a:r>
            <a:r>
              <a:rPr lang="en-US" b="1" dirty="0"/>
              <a:t> </a:t>
            </a:r>
            <a:r>
              <a:rPr lang="en-US" b="1" dirty="0" err="1"/>
              <a:t>bir</a:t>
            </a:r>
            <a:r>
              <a:rPr lang="en-US" b="1" dirty="0"/>
              <a:t> </a:t>
            </a:r>
            <a:r>
              <a:rPr lang="en-US" b="1" dirty="0" err="1"/>
              <a:t>toprak</a:t>
            </a:r>
            <a:r>
              <a:rPr lang="en-US" b="1" dirty="0"/>
              <a:t> </a:t>
            </a:r>
            <a:r>
              <a:rPr lang="en-US" b="1" dirty="0" err="1"/>
              <a:t>elektroduna</a:t>
            </a:r>
            <a:r>
              <a:rPr lang="en-US" b="1" dirty="0"/>
              <a:t> </a:t>
            </a:r>
            <a:r>
              <a:rPr lang="en-US" b="1" dirty="0" err="1"/>
              <a:t>bağlıdır</a:t>
            </a:r>
            <a:r>
              <a:rPr lang="en-US" b="1" dirty="0"/>
              <a:t>.</a:t>
            </a:r>
          </a:p>
          <a:p>
            <a:pPr algn="ctr"/>
            <a:r>
              <a:rPr lang="en-US" b="1" dirty="0" err="1"/>
              <a:t>Kaynak</a:t>
            </a:r>
            <a:r>
              <a:rPr lang="en-US" b="1" dirty="0"/>
              <a:t> </a:t>
            </a:r>
            <a:r>
              <a:rPr lang="en-US" b="1" dirty="0" err="1"/>
              <a:t>kasıtlı</a:t>
            </a:r>
            <a:r>
              <a:rPr lang="en-US" b="1" dirty="0"/>
              <a:t> </a:t>
            </a:r>
            <a:r>
              <a:rPr lang="en-US" b="1" dirty="0" err="1"/>
              <a:t>olarak</a:t>
            </a:r>
            <a:r>
              <a:rPr lang="en-US" b="1" dirty="0"/>
              <a:t> </a:t>
            </a:r>
            <a:r>
              <a:rPr lang="en-US" b="1" dirty="0" err="1"/>
              <a:t>bir</a:t>
            </a:r>
            <a:r>
              <a:rPr lang="en-US" b="1" dirty="0"/>
              <a:t> </a:t>
            </a:r>
            <a:r>
              <a:rPr lang="en-US" b="1" dirty="0" err="1"/>
              <a:t>topraklama</a:t>
            </a:r>
            <a:r>
              <a:rPr lang="en-US" b="1" dirty="0"/>
              <a:t> </a:t>
            </a:r>
            <a:r>
              <a:rPr lang="en-US" b="1" dirty="0" err="1"/>
              <a:t>empedansı</a:t>
            </a:r>
            <a:r>
              <a:rPr lang="en-US" b="1" dirty="0"/>
              <a:t> </a:t>
            </a:r>
            <a:r>
              <a:rPr lang="en-US" b="1" dirty="0" err="1"/>
              <a:t>üzerinden</a:t>
            </a:r>
            <a:r>
              <a:rPr lang="en-US" b="1" dirty="0"/>
              <a:t> </a:t>
            </a:r>
            <a:r>
              <a:rPr lang="en-US" b="1" dirty="0" err="1"/>
              <a:t>toprağa</a:t>
            </a:r>
            <a:r>
              <a:rPr lang="en-US" b="1" dirty="0"/>
              <a:t> </a:t>
            </a:r>
            <a:r>
              <a:rPr lang="en-US" b="1" dirty="0" err="1"/>
              <a:t>bağlanır</a:t>
            </a:r>
            <a:r>
              <a:rPr lang="en-US" b="1" dirty="0"/>
              <a:t> </a:t>
            </a:r>
            <a:r>
              <a:rPr lang="en-US" b="1" dirty="0" err="1"/>
              <a:t>veya</a:t>
            </a:r>
            <a:r>
              <a:rPr lang="en-US" b="1" dirty="0"/>
              <a:t> </a:t>
            </a:r>
            <a:r>
              <a:rPr lang="en-US" b="1" dirty="0" err="1"/>
              <a:t>topraktan</a:t>
            </a:r>
            <a:r>
              <a:rPr lang="en-US" b="1" dirty="0"/>
              <a:t> </a:t>
            </a:r>
            <a:r>
              <a:rPr lang="en-US" b="1" dirty="0" err="1"/>
              <a:t>yalıtılır</a:t>
            </a:r>
            <a:r>
              <a:rPr lang="en-US" b="1" dirty="0"/>
              <a:t>. </a:t>
            </a:r>
          </a:p>
        </p:txBody>
      </p:sp>
    </p:spTree>
    <p:extLst>
      <p:ext uri="{BB962C8B-B14F-4D97-AF65-F5344CB8AC3E}">
        <p14:creationId xmlns:p14="http://schemas.microsoft.com/office/powerpoint/2010/main" val="934770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TN-C -</a:t>
            </a:r>
            <a:endParaRPr lang="en-US" sz="2800" b="1" dirty="0">
              <a:latin typeface="Arial" pitchFamily="34" charset="0"/>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373" y="1797051"/>
            <a:ext cx="7134611" cy="37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6986" y="5671750"/>
            <a:ext cx="10577384" cy="646331"/>
          </a:xfrm>
          <a:prstGeom prst="rect">
            <a:avLst/>
          </a:prstGeom>
          <a:noFill/>
        </p:spPr>
        <p:txBody>
          <a:bodyPr wrap="square" rtlCol="0">
            <a:spAutoFit/>
          </a:bodyPr>
          <a:lstStyle/>
          <a:p>
            <a:pPr algn="ctr"/>
            <a:r>
              <a:rPr lang="en-US" b="1" dirty="0" err="1"/>
              <a:t>Sistem</a:t>
            </a:r>
            <a:r>
              <a:rPr lang="en-US" b="1" dirty="0"/>
              <a:t> </a:t>
            </a:r>
            <a:r>
              <a:rPr lang="en-US" b="1" dirty="0" err="1"/>
              <a:t>boyunca</a:t>
            </a:r>
            <a:r>
              <a:rPr lang="en-US" b="1" dirty="0"/>
              <a:t> </a:t>
            </a:r>
            <a:r>
              <a:rPr lang="en-US" b="1" dirty="0" err="1"/>
              <a:t>nötür</a:t>
            </a:r>
            <a:r>
              <a:rPr lang="en-US" b="1" dirty="0"/>
              <a:t> </a:t>
            </a:r>
            <a:r>
              <a:rPr lang="en-US" b="1" dirty="0" err="1"/>
              <a:t>ve</a:t>
            </a:r>
            <a:r>
              <a:rPr lang="en-US" b="1" dirty="0"/>
              <a:t> </a:t>
            </a:r>
            <a:r>
              <a:rPr lang="en-US" b="1" dirty="0" err="1"/>
              <a:t>koruma</a:t>
            </a:r>
            <a:r>
              <a:rPr lang="en-US" b="1" dirty="0"/>
              <a:t> </a:t>
            </a:r>
            <a:r>
              <a:rPr lang="en-US" b="1" dirty="0" err="1"/>
              <a:t>işlevleri</a:t>
            </a:r>
            <a:r>
              <a:rPr lang="en-US" b="1" dirty="0"/>
              <a:t>, </a:t>
            </a:r>
            <a:r>
              <a:rPr lang="en-US" b="1" dirty="0" err="1"/>
              <a:t>tek</a:t>
            </a:r>
            <a:r>
              <a:rPr lang="en-US" b="1" dirty="0"/>
              <a:t> </a:t>
            </a:r>
            <a:r>
              <a:rPr lang="en-US" b="1" dirty="0" err="1"/>
              <a:t>bir</a:t>
            </a:r>
            <a:r>
              <a:rPr lang="en-US" b="1" dirty="0"/>
              <a:t> </a:t>
            </a:r>
            <a:r>
              <a:rPr lang="en-US" b="1" dirty="0" err="1"/>
              <a:t>iletkene</a:t>
            </a:r>
            <a:r>
              <a:rPr lang="en-US" b="1" dirty="0"/>
              <a:t> </a:t>
            </a:r>
            <a:r>
              <a:rPr lang="en-US" b="1" dirty="0" err="1"/>
              <a:t>bağlanır</a:t>
            </a:r>
            <a:r>
              <a:rPr lang="en-US" b="1" dirty="0"/>
              <a:t>.</a:t>
            </a:r>
          </a:p>
          <a:p>
            <a:pPr algn="ctr"/>
            <a:r>
              <a:rPr lang="en-US" b="1" dirty="0" err="1"/>
              <a:t>Tesisatın</a:t>
            </a:r>
            <a:r>
              <a:rPr lang="en-US" b="1" dirty="0"/>
              <a:t> </a:t>
            </a:r>
            <a:r>
              <a:rPr lang="en-US" b="1" dirty="0" err="1"/>
              <a:t>tüm</a:t>
            </a:r>
            <a:r>
              <a:rPr lang="en-US" b="1" dirty="0"/>
              <a:t> </a:t>
            </a:r>
            <a:r>
              <a:rPr lang="en-US" b="1" dirty="0" err="1"/>
              <a:t>ulaşılabilir</a:t>
            </a:r>
            <a:r>
              <a:rPr lang="en-US" b="1" dirty="0"/>
              <a:t> </a:t>
            </a:r>
            <a:r>
              <a:rPr lang="en-US" b="1" dirty="0" err="1"/>
              <a:t>iletken</a:t>
            </a:r>
            <a:r>
              <a:rPr lang="en-US" b="1" dirty="0"/>
              <a:t> </a:t>
            </a:r>
            <a:r>
              <a:rPr lang="en-US" b="1" dirty="0" err="1"/>
              <a:t>bölümleri</a:t>
            </a:r>
            <a:r>
              <a:rPr lang="en-US" b="1" dirty="0"/>
              <a:t> PEN </a:t>
            </a:r>
            <a:r>
              <a:rPr lang="en-US" b="1" dirty="0" err="1"/>
              <a:t>iletkenine</a:t>
            </a:r>
            <a:r>
              <a:rPr lang="en-US" b="1" dirty="0"/>
              <a:t> </a:t>
            </a:r>
            <a:r>
              <a:rPr lang="en-US" b="1" dirty="0" err="1"/>
              <a:t>bağlanır</a:t>
            </a:r>
            <a:r>
              <a:rPr lang="en-US" b="1" dirty="0"/>
              <a:t>.</a:t>
            </a:r>
          </a:p>
        </p:txBody>
      </p:sp>
    </p:spTree>
    <p:extLst>
      <p:ext uri="{BB962C8B-B14F-4D97-AF65-F5344CB8AC3E}">
        <p14:creationId xmlns:p14="http://schemas.microsoft.com/office/powerpoint/2010/main" val="403142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TN-S -</a:t>
            </a:r>
            <a:endParaRPr lang="en-US" sz="2800" b="1" dirty="0">
              <a:latin typeface="Arial" pitchFamily="34" charset="0"/>
              <a:cs typeface="Arial" pitchFamily="34" charset="0"/>
            </a:endParaRPr>
          </a:p>
        </p:txBody>
      </p:sp>
      <p:sp>
        <p:nvSpPr>
          <p:cNvPr id="4" name="TextBox 3"/>
          <p:cNvSpPr txBox="1"/>
          <p:nvPr/>
        </p:nvSpPr>
        <p:spPr>
          <a:xfrm>
            <a:off x="-210473" y="5520993"/>
            <a:ext cx="12513276" cy="923330"/>
          </a:xfrm>
          <a:prstGeom prst="rect">
            <a:avLst/>
          </a:prstGeom>
          <a:noFill/>
        </p:spPr>
        <p:txBody>
          <a:bodyPr wrap="square" rtlCol="0">
            <a:spAutoFit/>
          </a:bodyPr>
          <a:lstStyle/>
          <a:p>
            <a:pPr algn="ctr"/>
            <a:r>
              <a:rPr lang="en-US" b="1" dirty="0" err="1"/>
              <a:t>Sistem</a:t>
            </a:r>
            <a:r>
              <a:rPr lang="en-US" b="1" dirty="0"/>
              <a:t> </a:t>
            </a:r>
            <a:r>
              <a:rPr lang="en-US" b="1" dirty="0" err="1"/>
              <a:t>boyunca</a:t>
            </a:r>
            <a:r>
              <a:rPr lang="en-US" b="1" dirty="0"/>
              <a:t>, </a:t>
            </a:r>
            <a:r>
              <a:rPr lang="en-US" b="1" dirty="0" err="1"/>
              <a:t>nötür</a:t>
            </a:r>
            <a:r>
              <a:rPr lang="en-US" b="1" dirty="0"/>
              <a:t> </a:t>
            </a:r>
            <a:r>
              <a:rPr lang="en-US" b="1" dirty="0" err="1"/>
              <a:t>ve</a:t>
            </a:r>
            <a:r>
              <a:rPr lang="en-US" b="1" dirty="0"/>
              <a:t> </a:t>
            </a:r>
            <a:r>
              <a:rPr lang="en-US" b="1" dirty="0" err="1"/>
              <a:t>koruma</a:t>
            </a:r>
            <a:r>
              <a:rPr lang="en-US" b="1" dirty="0"/>
              <a:t> </a:t>
            </a:r>
            <a:r>
              <a:rPr lang="en-US" b="1" dirty="0" err="1"/>
              <a:t>iletkenleri</a:t>
            </a:r>
            <a:r>
              <a:rPr lang="en-US" b="1" dirty="0"/>
              <a:t> </a:t>
            </a:r>
            <a:r>
              <a:rPr lang="en-US" b="1" dirty="0" err="1"/>
              <a:t>ayrıdır</a:t>
            </a:r>
            <a:r>
              <a:rPr lang="en-US" b="1" dirty="0"/>
              <a:t>.</a:t>
            </a:r>
          </a:p>
          <a:p>
            <a:pPr algn="ctr"/>
            <a:r>
              <a:rPr lang="en-US" b="1" dirty="0" err="1"/>
              <a:t>Koruma</a:t>
            </a:r>
            <a:r>
              <a:rPr lang="en-US" b="1" dirty="0"/>
              <a:t> </a:t>
            </a:r>
            <a:r>
              <a:rPr lang="en-US" b="1" dirty="0" err="1"/>
              <a:t>iletkeni</a:t>
            </a:r>
            <a:r>
              <a:rPr lang="en-US" b="1" dirty="0"/>
              <a:t> (PE), </a:t>
            </a:r>
            <a:r>
              <a:rPr lang="en-US" b="1" dirty="0" err="1"/>
              <a:t>tesisat</a:t>
            </a:r>
            <a:r>
              <a:rPr lang="en-US" b="1" dirty="0"/>
              <a:t> </a:t>
            </a:r>
            <a:r>
              <a:rPr lang="en-US" b="1" dirty="0" err="1"/>
              <a:t>besleme</a:t>
            </a:r>
            <a:r>
              <a:rPr lang="en-US" b="1" dirty="0"/>
              <a:t> </a:t>
            </a:r>
            <a:r>
              <a:rPr lang="en-US" b="1" dirty="0" err="1"/>
              <a:t>kablosunun</a:t>
            </a:r>
            <a:r>
              <a:rPr lang="en-US" b="1" dirty="0"/>
              <a:t> metal </a:t>
            </a:r>
            <a:r>
              <a:rPr lang="en-US" b="1" dirty="0" err="1"/>
              <a:t>kılıfı</a:t>
            </a:r>
            <a:r>
              <a:rPr lang="en-US" b="1" dirty="0"/>
              <a:t> </a:t>
            </a:r>
            <a:r>
              <a:rPr lang="en-US" b="1" dirty="0" err="1"/>
              <a:t>veya</a:t>
            </a:r>
            <a:r>
              <a:rPr lang="en-US" b="1" dirty="0"/>
              <a:t> </a:t>
            </a:r>
            <a:r>
              <a:rPr lang="en-US" b="1" dirty="0" err="1"/>
              <a:t>ayrı</a:t>
            </a:r>
            <a:r>
              <a:rPr lang="en-US" b="1" dirty="0"/>
              <a:t> </a:t>
            </a:r>
            <a:r>
              <a:rPr lang="en-US" b="1" dirty="0" err="1"/>
              <a:t>bir</a:t>
            </a:r>
            <a:r>
              <a:rPr lang="en-US" b="1" dirty="0"/>
              <a:t> </a:t>
            </a:r>
            <a:r>
              <a:rPr lang="en-US" b="1" dirty="0" err="1"/>
              <a:t>iletkendir</a:t>
            </a:r>
            <a:r>
              <a:rPr lang="en-US" b="1" dirty="0"/>
              <a:t>. </a:t>
            </a:r>
          </a:p>
          <a:p>
            <a:pPr algn="ctr"/>
            <a:r>
              <a:rPr lang="en-US" b="1" dirty="0" err="1"/>
              <a:t>Tesisatın</a:t>
            </a:r>
            <a:r>
              <a:rPr lang="en-US" b="1" dirty="0"/>
              <a:t> </a:t>
            </a:r>
            <a:r>
              <a:rPr lang="en-US" b="1" dirty="0" err="1"/>
              <a:t>tüm</a:t>
            </a:r>
            <a:r>
              <a:rPr lang="en-US" b="1" dirty="0"/>
              <a:t> </a:t>
            </a:r>
            <a:r>
              <a:rPr lang="en-US" b="1" dirty="0" err="1"/>
              <a:t>ulaşılabilir</a:t>
            </a:r>
            <a:r>
              <a:rPr lang="en-US" b="1" dirty="0"/>
              <a:t> </a:t>
            </a:r>
            <a:r>
              <a:rPr lang="en-US" b="1" dirty="0" err="1"/>
              <a:t>iletken</a:t>
            </a:r>
            <a:r>
              <a:rPr lang="en-US" b="1" dirty="0"/>
              <a:t> </a:t>
            </a:r>
            <a:r>
              <a:rPr lang="en-US" b="1" dirty="0" err="1"/>
              <a:t>bölümleri</a:t>
            </a:r>
            <a:r>
              <a:rPr lang="en-US" b="1" dirty="0"/>
              <a:t>, </a:t>
            </a:r>
            <a:r>
              <a:rPr lang="en-US" b="1" dirty="0" err="1"/>
              <a:t>bu</a:t>
            </a:r>
            <a:r>
              <a:rPr lang="en-US" b="1" dirty="0"/>
              <a:t> </a:t>
            </a:r>
            <a:r>
              <a:rPr lang="en-US" b="1" dirty="0" err="1"/>
              <a:t>koruma</a:t>
            </a:r>
            <a:r>
              <a:rPr lang="en-US" b="1" dirty="0"/>
              <a:t> </a:t>
            </a:r>
            <a:r>
              <a:rPr lang="en-US" b="1" dirty="0" err="1"/>
              <a:t>iletkenine</a:t>
            </a:r>
            <a:r>
              <a:rPr lang="en-US" b="1" dirty="0"/>
              <a:t> </a:t>
            </a:r>
            <a:r>
              <a:rPr lang="en-US" b="1" dirty="0" err="1"/>
              <a:t>tesisatın</a:t>
            </a:r>
            <a:r>
              <a:rPr lang="en-US" b="1" dirty="0"/>
              <a:t> </a:t>
            </a:r>
            <a:r>
              <a:rPr lang="en-US" b="1" dirty="0" err="1"/>
              <a:t>ana</a:t>
            </a:r>
            <a:r>
              <a:rPr lang="en-US" b="1" dirty="0"/>
              <a:t> </a:t>
            </a:r>
            <a:r>
              <a:rPr lang="en-US" b="1" dirty="0" err="1"/>
              <a:t>topraklama</a:t>
            </a:r>
            <a:r>
              <a:rPr lang="en-US" b="1" dirty="0"/>
              <a:t> </a:t>
            </a:r>
            <a:r>
              <a:rPr lang="en-US" b="1" dirty="0" err="1"/>
              <a:t>terminali</a:t>
            </a:r>
            <a:r>
              <a:rPr lang="en-US" b="1" dirty="0"/>
              <a:t> </a:t>
            </a:r>
            <a:r>
              <a:rPr lang="en-US" b="1" dirty="0" err="1"/>
              <a:t>üzerinden</a:t>
            </a:r>
            <a:r>
              <a:rPr lang="en-US" b="1" dirty="0"/>
              <a:t> </a:t>
            </a:r>
            <a:r>
              <a:rPr lang="en-US" b="1" dirty="0" err="1"/>
              <a:t>bağlanmıştır</a:t>
            </a:r>
            <a:r>
              <a:rPr lang="en-US" b="1" dirty="0"/>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99" y="1805502"/>
            <a:ext cx="5948533" cy="367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899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TN-C-S -</a:t>
            </a:r>
            <a:endParaRPr lang="en-US" sz="2800" b="1" dirty="0">
              <a:latin typeface="Arial" pitchFamily="34" charset="0"/>
              <a:cs typeface="Arial"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33" y="1844675"/>
            <a:ext cx="7807450" cy="388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887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1430981" y="713135"/>
            <a:ext cx="9393538" cy="830997"/>
          </a:xfrm>
        </p:spPr>
        <p:txBody>
          <a:bodyPr wrap="square">
            <a:spAutoFit/>
          </a:bodyPr>
          <a:lstStyle/>
          <a:p>
            <a:pPr algn="ctr">
              <a:lnSpc>
                <a:spcPct val="100000"/>
              </a:lnSpc>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chemeClr val="tx1"/>
                </a:solidFill>
                <a:latin typeface="Arial" panose="020B0604020202020204" pitchFamily="34" charset="0"/>
                <a:cs typeface="Arial" panose="020B0604020202020204" pitchFamily="34" charset="0"/>
              </a:rPr>
              <a:t>EĞİTİMİN</a:t>
            </a:r>
            <a:r>
              <a:rPr lang="en-GB" b="1" dirty="0" smtClean="0">
                <a:solidFill>
                  <a:schemeClr val="tx1"/>
                </a:solidFill>
                <a:latin typeface="Arial" panose="020B0604020202020204" pitchFamily="34" charset="0"/>
                <a:cs typeface="Arial" panose="020B0604020202020204" pitchFamily="34" charset="0"/>
              </a:rPr>
              <a:t> </a:t>
            </a:r>
            <a:r>
              <a:rPr lang="tr-TR" b="1" dirty="0" smtClean="0">
                <a:solidFill>
                  <a:schemeClr val="tx1"/>
                </a:solidFill>
                <a:latin typeface="Arial" panose="020B0604020202020204" pitchFamily="34" charset="0"/>
                <a:cs typeface="Arial" panose="020B0604020202020204" pitchFamily="34" charset="0"/>
              </a:rPr>
              <a:t>İÇERİĞİ</a:t>
            </a:r>
            <a:endParaRPr lang="en-GB" b="1" dirty="0" smtClean="0">
              <a:solidFill>
                <a:schemeClr val="tx1"/>
              </a:solidFill>
              <a:latin typeface="Arial" panose="020B0604020202020204" pitchFamily="34" charset="0"/>
              <a:cs typeface="Arial" panose="020B0604020202020204" pitchFamily="34" charset="0"/>
            </a:endParaRPr>
          </a:p>
        </p:txBody>
      </p:sp>
      <p:sp>
        <p:nvSpPr>
          <p:cNvPr id="19459" name="Rectangle 2"/>
          <p:cNvSpPr>
            <a:spLocks noGrp="1" noChangeArrowheads="1"/>
          </p:cNvSpPr>
          <p:nvPr>
            <p:ph idx="1"/>
          </p:nvPr>
        </p:nvSpPr>
        <p:spPr>
          <a:xfrm>
            <a:off x="902043" y="2547957"/>
            <a:ext cx="10416746" cy="1923604"/>
          </a:xfrm>
        </p:spPr>
        <p:txBody>
          <a:bodyPr wrap="square">
            <a:spAutoFit/>
          </a:bodyPr>
          <a:lstStyle/>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tr-TR" altLang="tr-TR" b="1" dirty="0" smtClean="0">
                <a:solidFill>
                  <a:srgbClr val="000000"/>
                </a:solidFill>
                <a:latin typeface="Arial" panose="020B0604020202020204" pitchFamily="34" charset="0"/>
                <a:cs typeface="Arial" panose="020B0604020202020204" pitchFamily="34" charset="0"/>
              </a:rPr>
              <a:t> YÖNETMELİĞİN TARİHÇESİ</a:t>
            </a:r>
          </a:p>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tr-TR" altLang="tr-TR" b="1" dirty="0" smtClean="0">
                <a:solidFill>
                  <a:srgbClr val="000000"/>
                </a:solidFill>
                <a:latin typeface="Arial" panose="020B0604020202020204" pitchFamily="34" charset="0"/>
                <a:cs typeface="Arial" panose="020B0604020202020204" pitchFamily="34" charset="0"/>
              </a:rPr>
              <a:t> ELEKTRİK TESİSAT YÖNETMELİĞİ 16. BASKININ NASIL TAKİP EDİLECEĞİ</a:t>
            </a:r>
          </a:p>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tr-TR" altLang="tr-TR" b="1" dirty="0">
                <a:solidFill>
                  <a:srgbClr val="000000"/>
                </a:solidFill>
                <a:latin typeface="Arial" panose="020B0604020202020204" pitchFamily="34" charset="0"/>
                <a:cs typeface="Arial" panose="020B0604020202020204" pitchFamily="34" charset="0"/>
              </a:rPr>
              <a:t> ELEKTRİK TESİSAT YÖNETMELİĞİ </a:t>
            </a:r>
            <a:r>
              <a:rPr lang="tr-TR" altLang="tr-TR" b="1" dirty="0" smtClean="0">
                <a:solidFill>
                  <a:srgbClr val="000000"/>
                </a:solidFill>
                <a:latin typeface="Arial" panose="020B0604020202020204" pitchFamily="34" charset="0"/>
                <a:cs typeface="Arial" panose="020B0604020202020204" pitchFamily="34" charset="0"/>
              </a:rPr>
              <a:t>16. </a:t>
            </a:r>
            <a:r>
              <a:rPr lang="tr-TR" altLang="tr-TR" b="1" dirty="0">
                <a:solidFill>
                  <a:srgbClr val="000000"/>
                </a:solidFill>
                <a:latin typeface="Arial" panose="020B0604020202020204" pitchFamily="34" charset="0"/>
                <a:cs typeface="Arial" panose="020B0604020202020204" pitchFamily="34" charset="0"/>
              </a:rPr>
              <a:t>BASKININ</a:t>
            </a:r>
            <a:r>
              <a:rPr lang="tr-TR" altLang="tr-TR" b="1" dirty="0" smtClean="0">
                <a:solidFill>
                  <a:srgbClr val="000000"/>
                </a:solidFill>
                <a:latin typeface="Arial" panose="020B0604020202020204" pitchFamily="34" charset="0"/>
                <a:cs typeface="Arial" panose="020B0604020202020204" pitchFamily="34" charset="0"/>
              </a:rPr>
              <a:t> BAŞLICA KURALLARI</a:t>
            </a:r>
          </a:p>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tr-TR" altLang="tr-TR"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574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a:latin typeface="Arial" pitchFamily="34" charset="0"/>
                <a:cs typeface="Arial" pitchFamily="34" charset="0"/>
              </a:rPr>
              <a:t>KISIM </a:t>
            </a:r>
            <a:r>
              <a:rPr lang="tr-TR" sz="2800" b="1" dirty="0" smtClean="0">
                <a:latin typeface="Arial" pitchFamily="34" charset="0"/>
                <a:cs typeface="Arial" pitchFamily="34" charset="0"/>
              </a:rPr>
              <a:t>2 - Topraklama Düzenleri TN-C-S -</a:t>
            </a:r>
            <a:endParaRPr lang="en-US" sz="2800" b="1" dirty="0">
              <a:latin typeface="Arial" pitchFamily="34" charset="0"/>
              <a:cs typeface="Arial" pitchFamily="34" charset="0"/>
            </a:endParaRPr>
          </a:p>
        </p:txBody>
      </p:sp>
      <p:sp>
        <p:nvSpPr>
          <p:cNvPr id="4" name="TextBox 3"/>
          <p:cNvSpPr txBox="1"/>
          <p:nvPr/>
        </p:nvSpPr>
        <p:spPr>
          <a:xfrm>
            <a:off x="1033442" y="1949890"/>
            <a:ext cx="10248278" cy="3693319"/>
          </a:xfrm>
          <a:prstGeom prst="rect">
            <a:avLst/>
          </a:prstGeom>
          <a:noFill/>
        </p:spPr>
        <p:txBody>
          <a:bodyPr wrap="square" rtlCol="0">
            <a:spAutoFit/>
          </a:bodyPr>
          <a:lstStyle/>
          <a:p>
            <a:r>
              <a:rPr lang="tr-TR" dirty="0" smtClean="0"/>
              <a:t>TN-C-S Sistemi en yaygın olarak kullanılan sistemdir, arıza akımının yüksek olmasından dolayı koruyucu cihazın öngörülen süreler içerisinde açmasına olanak verebilmekte bununla beraber kaçak akım cihazının sitemde kullanılabilmesine olanak vermektedir.</a:t>
            </a:r>
          </a:p>
          <a:p>
            <a:endParaRPr lang="tr-TR" dirty="0" smtClean="0"/>
          </a:p>
          <a:p>
            <a:endParaRPr lang="tr-TR" dirty="0" smtClean="0"/>
          </a:p>
          <a:p>
            <a:pPr marL="285750" indent="-285750">
              <a:buFont typeface="Arial" pitchFamily="34" charset="0"/>
              <a:buChar char="•"/>
            </a:pPr>
            <a:r>
              <a:rPr lang="en-US" dirty="0" err="1" smtClean="0"/>
              <a:t>Sistemin</a:t>
            </a:r>
            <a:r>
              <a:rPr lang="en-US" dirty="0" smtClean="0"/>
              <a:t> </a:t>
            </a:r>
            <a:r>
              <a:rPr lang="en-US" dirty="0" err="1" smtClean="0"/>
              <a:t>bir</a:t>
            </a:r>
            <a:r>
              <a:rPr lang="en-US" dirty="0" smtClean="0"/>
              <a:t> </a:t>
            </a:r>
            <a:r>
              <a:rPr lang="en-US" dirty="0" err="1" smtClean="0"/>
              <a:t>bölümünde</a:t>
            </a:r>
            <a:r>
              <a:rPr lang="en-US" dirty="0" smtClean="0"/>
              <a:t>, </a:t>
            </a:r>
            <a:r>
              <a:rPr lang="en-US" dirty="0" err="1" smtClean="0"/>
              <a:t>nötür</a:t>
            </a:r>
            <a:r>
              <a:rPr lang="en-US" dirty="0" smtClean="0"/>
              <a:t> </a:t>
            </a:r>
            <a:r>
              <a:rPr lang="en-US" dirty="0" err="1" smtClean="0"/>
              <a:t>ve</a:t>
            </a:r>
            <a:r>
              <a:rPr lang="en-US" dirty="0" smtClean="0"/>
              <a:t> </a:t>
            </a:r>
            <a:r>
              <a:rPr lang="en-US" dirty="0" err="1" smtClean="0"/>
              <a:t>koruma</a:t>
            </a:r>
            <a:r>
              <a:rPr lang="en-US" dirty="0" smtClean="0"/>
              <a:t> </a:t>
            </a:r>
            <a:r>
              <a:rPr lang="en-US" dirty="0" err="1" smtClean="0"/>
              <a:t>işlevleri</a:t>
            </a:r>
            <a:r>
              <a:rPr lang="en-US" dirty="0" smtClean="0"/>
              <a:t>, </a:t>
            </a:r>
            <a:r>
              <a:rPr lang="en-US" dirty="0" err="1" smtClean="0"/>
              <a:t>tek</a:t>
            </a:r>
            <a:r>
              <a:rPr lang="en-US" dirty="0" smtClean="0"/>
              <a:t> </a:t>
            </a:r>
            <a:r>
              <a:rPr lang="en-US" dirty="0" err="1" smtClean="0"/>
              <a:t>bir</a:t>
            </a:r>
            <a:r>
              <a:rPr lang="en-US" dirty="0" smtClean="0"/>
              <a:t> </a:t>
            </a:r>
            <a:r>
              <a:rPr lang="en-US" dirty="0" err="1" smtClean="0"/>
              <a:t>iletkende</a:t>
            </a:r>
            <a:r>
              <a:rPr lang="en-US" dirty="0" smtClean="0"/>
              <a:t> </a:t>
            </a:r>
            <a:r>
              <a:rPr lang="en-US" dirty="0" err="1" smtClean="0"/>
              <a:t>birleştirilmiştir</a:t>
            </a:r>
            <a:r>
              <a:rPr lang="en-US" dirty="0" smtClean="0"/>
              <a:t>.</a:t>
            </a:r>
          </a:p>
          <a:p>
            <a:pPr marL="285750" indent="-285750">
              <a:buFont typeface="Arial" pitchFamily="34" charset="0"/>
              <a:buChar char="•"/>
            </a:pPr>
            <a:r>
              <a:rPr lang="en-US" dirty="0" err="1" smtClean="0"/>
              <a:t>Besleme</a:t>
            </a:r>
            <a:r>
              <a:rPr lang="en-US" dirty="0" smtClean="0"/>
              <a:t> TN-C </a:t>
            </a:r>
            <a:r>
              <a:rPr lang="en-US" dirty="0" err="1" smtClean="0"/>
              <a:t>gibi</a:t>
            </a:r>
            <a:r>
              <a:rPr lang="en-US" dirty="0" smtClean="0"/>
              <a:t> </a:t>
            </a:r>
            <a:r>
              <a:rPr lang="en-US" dirty="0" err="1" smtClean="0"/>
              <a:t>ve</a:t>
            </a:r>
            <a:r>
              <a:rPr lang="en-US" dirty="0" smtClean="0"/>
              <a:t> </a:t>
            </a:r>
            <a:r>
              <a:rPr lang="en-US" dirty="0" err="1" smtClean="0"/>
              <a:t>tesisat</a:t>
            </a:r>
            <a:r>
              <a:rPr lang="en-US" dirty="0" smtClean="0"/>
              <a:t> </a:t>
            </a:r>
            <a:r>
              <a:rPr lang="en-US" dirty="0" err="1" smtClean="0"/>
              <a:t>içerisindeki</a:t>
            </a:r>
            <a:r>
              <a:rPr lang="en-US" dirty="0" smtClean="0"/>
              <a:t> </a:t>
            </a:r>
            <a:r>
              <a:rPr lang="en-US" dirty="0" err="1" smtClean="0"/>
              <a:t>düzenleme</a:t>
            </a:r>
            <a:r>
              <a:rPr lang="en-US" dirty="0" smtClean="0"/>
              <a:t> TN-S </a:t>
            </a:r>
            <a:r>
              <a:rPr lang="en-US" dirty="0" err="1" smtClean="0"/>
              <a:t>gibidir</a:t>
            </a:r>
            <a:r>
              <a:rPr lang="en-US" dirty="0" smtClean="0"/>
              <a:t>.</a:t>
            </a:r>
          </a:p>
          <a:p>
            <a:pPr marL="285750" indent="-285750">
              <a:buFont typeface="Arial" pitchFamily="34" charset="0"/>
              <a:buChar char="•"/>
            </a:pPr>
            <a:r>
              <a:rPr lang="en-US" dirty="0" err="1" smtClean="0"/>
              <a:t>Dağıtımın</a:t>
            </a:r>
            <a:r>
              <a:rPr lang="en-US" dirty="0" smtClean="0"/>
              <a:t> </a:t>
            </a:r>
            <a:r>
              <a:rPr lang="en-US" dirty="0" err="1" smtClean="0"/>
              <a:t>bu</a:t>
            </a:r>
            <a:r>
              <a:rPr lang="en-US" dirty="0" smtClean="0"/>
              <a:t> </a:t>
            </a:r>
            <a:r>
              <a:rPr lang="en-US" dirty="0" err="1" smtClean="0"/>
              <a:t>biçimi</a:t>
            </a:r>
            <a:r>
              <a:rPr lang="en-US" dirty="0" smtClean="0"/>
              <a:t>, </a:t>
            </a:r>
            <a:r>
              <a:rPr lang="en-US" dirty="0" err="1" smtClean="0"/>
              <a:t>çoklu</a:t>
            </a:r>
            <a:r>
              <a:rPr lang="en-US" dirty="0" smtClean="0"/>
              <a:t> </a:t>
            </a:r>
            <a:r>
              <a:rPr lang="en-US" dirty="0" err="1" smtClean="0"/>
              <a:t>koruma</a:t>
            </a:r>
            <a:r>
              <a:rPr lang="en-US" dirty="0" smtClean="0"/>
              <a:t> </a:t>
            </a:r>
            <a:r>
              <a:rPr lang="en-US" dirty="0" err="1" smtClean="0"/>
              <a:t>topraklaması</a:t>
            </a:r>
            <a:r>
              <a:rPr lang="en-US" dirty="0" smtClean="0"/>
              <a:t> </a:t>
            </a:r>
            <a:r>
              <a:rPr lang="en-US" dirty="0" err="1" smtClean="0"/>
              <a:t>olarak</a:t>
            </a:r>
            <a:r>
              <a:rPr lang="en-US" dirty="0" smtClean="0"/>
              <a:t> </a:t>
            </a:r>
            <a:r>
              <a:rPr lang="en-US" dirty="0" err="1" smtClean="0"/>
              <a:t>bilinir</a:t>
            </a:r>
            <a:r>
              <a:rPr lang="en-US" dirty="0" smtClean="0"/>
              <a:t> </a:t>
            </a:r>
            <a:r>
              <a:rPr lang="en-US" dirty="0" err="1" smtClean="0"/>
              <a:t>ve</a:t>
            </a:r>
            <a:r>
              <a:rPr lang="en-US" dirty="0" smtClean="0"/>
              <a:t> PEN </a:t>
            </a:r>
            <a:r>
              <a:rPr lang="en-US" dirty="0" err="1" smtClean="0"/>
              <a:t>iletkeni</a:t>
            </a:r>
            <a:r>
              <a:rPr lang="en-US" dirty="0" smtClean="0"/>
              <a:t>, </a:t>
            </a:r>
            <a:r>
              <a:rPr lang="en-US" dirty="0" err="1" smtClean="0"/>
              <a:t>birleşik</a:t>
            </a:r>
            <a:r>
              <a:rPr lang="en-US" dirty="0" smtClean="0"/>
              <a:t> </a:t>
            </a:r>
            <a:r>
              <a:rPr lang="en-US" dirty="0" err="1" smtClean="0"/>
              <a:t>nötür</a:t>
            </a:r>
            <a:r>
              <a:rPr lang="en-US" dirty="0" smtClean="0"/>
              <a:t> </a:t>
            </a:r>
            <a:r>
              <a:rPr lang="en-US" dirty="0" err="1" smtClean="0"/>
              <a:t>ve</a:t>
            </a:r>
            <a:r>
              <a:rPr lang="en-US" dirty="0" smtClean="0"/>
              <a:t> </a:t>
            </a:r>
            <a:r>
              <a:rPr lang="en-US" dirty="0" err="1" smtClean="0"/>
              <a:t>toprak</a:t>
            </a:r>
            <a:r>
              <a:rPr lang="en-US" dirty="0" smtClean="0"/>
              <a:t> </a:t>
            </a:r>
            <a:r>
              <a:rPr lang="en-US" dirty="0" err="1" smtClean="0"/>
              <a:t>iletkeni</a:t>
            </a:r>
            <a:r>
              <a:rPr lang="en-US" dirty="0" smtClean="0"/>
              <a:t> (CNE) </a:t>
            </a:r>
            <a:r>
              <a:rPr lang="en-US" dirty="0" err="1" smtClean="0"/>
              <a:t>olarak</a:t>
            </a:r>
            <a:r>
              <a:rPr lang="en-US" dirty="0" smtClean="0"/>
              <a:t> </a:t>
            </a:r>
            <a:r>
              <a:rPr lang="en-US" dirty="0" err="1" smtClean="0"/>
              <a:t>açıklanır</a:t>
            </a:r>
            <a:r>
              <a:rPr lang="en-US" dirty="0" smtClean="0"/>
              <a:t>.</a:t>
            </a:r>
          </a:p>
          <a:p>
            <a:pPr marL="285750" indent="-285750">
              <a:buFont typeface="Arial" pitchFamily="34" charset="0"/>
              <a:buChar char="•"/>
            </a:pPr>
            <a:r>
              <a:rPr lang="en-US" dirty="0" err="1" smtClean="0"/>
              <a:t>Besleme</a:t>
            </a:r>
            <a:r>
              <a:rPr lang="en-US" dirty="0" smtClean="0"/>
              <a:t> </a:t>
            </a:r>
            <a:r>
              <a:rPr lang="en-US" dirty="0" err="1" smtClean="0"/>
              <a:t>sistemi</a:t>
            </a:r>
            <a:r>
              <a:rPr lang="en-US" dirty="0" smtClean="0"/>
              <a:t> PEN </a:t>
            </a:r>
            <a:r>
              <a:rPr lang="en-US" dirty="0" err="1" smtClean="0"/>
              <a:t>iletkeni</a:t>
            </a:r>
            <a:r>
              <a:rPr lang="en-US" dirty="0" smtClean="0"/>
              <a:t>, </a:t>
            </a:r>
            <a:r>
              <a:rPr lang="en-US" dirty="0" err="1" smtClean="0"/>
              <a:t>birkaç</a:t>
            </a:r>
            <a:r>
              <a:rPr lang="en-US" dirty="0" smtClean="0"/>
              <a:t> </a:t>
            </a:r>
            <a:r>
              <a:rPr lang="en-US" dirty="0" err="1" smtClean="0"/>
              <a:t>noktadan</a:t>
            </a:r>
            <a:r>
              <a:rPr lang="en-US" dirty="0" smtClean="0"/>
              <a:t> </a:t>
            </a:r>
            <a:r>
              <a:rPr lang="en-US" dirty="0" err="1" smtClean="0"/>
              <a:t>topraklanır</a:t>
            </a:r>
            <a:r>
              <a:rPr lang="en-US" dirty="0" smtClean="0"/>
              <a:t> </a:t>
            </a:r>
            <a:r>
              <a:rPr lang="en-US" dirty="0" err="1" smtClean="0"/>
              <a:t>ve</a:t>
            </a:r>
            <a:r>
              <a:rPr lang="en-US" dirty="0" smtClean="0"/>
              <a:t> </a:t>
            </a:r>
            <a:r>
              <a:rPr lang="en-US" dirty="0" err="1" smtClean="0"/>
              <a:t>tüketici</a:t>
            </a:r>
            <a:r>
              <a:rPr lang="en-US" dirty="0" smtClean="0"/>
              <a:t> </a:t>
            </a:r>
            <a:r>
              <a:rPr lang="en-US" dirty="0" err="1" smtClean="0"/>
              <a:t>tesisatı</a:t>
            </a:r>
            <a:r>
              <a:rPr lang="en-US" dirty="0" smtClean="0"/>
              <a:t> </a:t>
            </a:r>
            <a:r>
              <a:rPr lang="en-US" dirty="0" err="1" smtClean="0"/>
              <a:t>üzerinde</a:t>
            </a:r>
            <a:r>
              <a:rPr lang="en-US" dirty="0" smtClean="0"/>
              <a:t> </a:t>
            </a:r>
            <a:r>
              <a:rPr lang="en-US" dirty="0" err="1" smtClean="0"/>
              <a:t>veya</a:t>
            </a:r>
            <a:r>
              <a:rPr lang="en-US" dirty="0" smtClean="0"/>
              <a:t> </a:t>
            </a:r>
            <a:r>
              <a:rPr lang="en-US" dirty="0" err="1" smtClean="0"/>
              <a:t>yakınında</a:t>
            </a:r>
            <a:r>
              <a:rPr lang="en-US" dirty="0" smtClean="0"/>
              <a:t> </a:t>
            </a:r>
            <a:r>
              <a:rPr lang="en-US" dirty="0" err="1" smtClean="0"/>
              <a:t>bir</a:t>
            </a:r>
            <a:r>
              <a:rPr lang="en-US" dirty="0" smtClean="0"/>
              <a:t> </a:t>
            </a:r>
            <a:r>
              <a:rPr lang="en-US" dirty="0" err="1" smtClean="0"/>
              <a:t>toprak</a:t>
            </a:r>
            <a:r>
              <a:rPr lang="en-US" dirty="0" smtClean="0"/>
              <a:t> </a:t>
            </a:r>
            <a:r>
              <a:rPr lang="en-US" dirty="0" err="1" smtClean="0"/>
              <a:t>elektrodu</a:t>
            </a:r>
            <a:r>
              <a:rPr lang="en-US" dirty="0" smtClean="0"/>
              <a:t> </a:t>
            </a:r>
            <a:r>
              <a:rPr lang="en-US" dirty="0" err="1" smtClean="0"/>
              <a:t>gerekebilir</a:t>
            </a:r>
            <a:r>
              <a:rPr lang="en-US" dirty="0" smtClean="0"/>
              <a:t>. </a:t>
            </a:r>
          </a:p>
          <a:p>
            <a:pPr marL="285750" indent="-285750">
              <a:buFont typeface="Arial" pitchFamily="34" charset="0"/>
              <a:buChar char="•"/>
            </a:pPr>
            <a:r>
              <a:rPr lang="en-US" dirty="0" err="1" smtClean="0"/>
              <a:t>Tesisatın</a:t>
            </a:r>
            <a:r>
              <a:rPr lang="en-US" dirty="0" smtClean="0"/>
              <a:t> </a:t>
            </a:r>
            <a:r>
              <a:rPr lang="en-US" dirty="0" err="1" smtClean="0"/>
              <a:t>tüm</a:t>
            </a:r>
            <a:r>
              <a:rPr lang="en-US" dirty="0" smtClean="0"/>
              <a:t> </a:t>
            </a:r>
            <a:r>
              <a:rPr lang="en-US" dirty="0" err="1" smtClean="0"/>
              <a:t>ulaşılabilir</a:t>
            </a:r>
            <a:r>
              <a:rPr lang="en-US" dirty="0" smtClean="0"/>
              <a:t> </a:t>
            </a:r>
            <a:r>
              <a:rPr lang="en-US" dirty="0" err="1" smtClean="0"/>
              <a:t>iletken</a:t>
            </a:r>
            <a:r>
              <a:rPr lang="en-US" dirty="0" smtClean="0"/>
              <a:t> </a:t>
            </a:r>
            <a:r>
              <a:rPr lang="en-US" dirty="0" err="1" smtClean="0"/>
              <a:t>bölümleri</a:t>
            </a:r>
            <a:r>
              <a:rPr lang="en-US" dirty="0" smtClean="0"/>
              <a:t>, </a:t>
            </a:r>
            <a:r>
              <a:rPr lang="en-US" dirty="0" err="1" smtClean="0"/>
              <a:t>birbirlerine</a:t>
            </a:r>
            <a:r>
              <a:rPr lang="en-US" dirty="0" smtClean="0"/>
              <a:t> </a:t>
            </a:r>
            <a:r>
              <a:rPr lang="en-US" dirty="0" err="1" smtClean="0"/>
              <a:t>bağlanmış</a:t>
            </a:r>
            <a:r>
              <a:rPr lang="en-US" dirty="0" smtClean="0"/>
              <a:t> </a:t>
            </a:r>
            <a:r>
              <a:rPr lang="en-US" dirty="0" err="1" smtClean="0"/>
              <a:t>olan</a:t>
            </a:r>
            <a:r>
              <a:rPr lang="en-US" dirty="0" smtClean="0"/>
              <a:t> </a:t>
            </a:r>
            <a:r>
              <a:rPr lang="en-US" dirty="0" err="1" smtClean="0"/>
              <a:t>tesisatın</a:t>
            </a:r>
            <a:r>
              <a:rPr lang="en-US" dirty="0" smtClean="0"/>
              <a:t> </a:t>
            </a:r>
            <a:r>
              <a:rPr lang="en-US" dirty="0" err="1" smtClean="0"/>
              <a:t>ana</a:t>
            </a:r>
            <a:r>
              <a:rPr lang="en-US" dirty="0" smtClean="0"/>
              <a:t> </a:t>
            </a:r>
            <a:r>
              <a:rPr lang="en-US" dirty="0" err="1" smtClean="0"/>
              <a:t>topraklama</a:t>
            </a:r>
            <a:r>
              <a:rPr lang="en-US" dirty="0" smtClean="0"/>
              <a:t> </a:t>
            </a:r>
            <a:r>
              <a:rPr lang="en-US" dirty="0" err="1" smtClean="0"/>
              <a:t>terminali</a:t>
            </a:r>
            <a:r>
              <a:rPr lang="en-US" dirty="0" smtClean="0"/>
              <a:t> </a:t>
            </a:r>
            <a:r>
              <a:rPr lang="en-US" dirty="0" err="1" smtClean="0"/>
              <a:t>ve</a:t>
            </a:r>
            <a:r>
              <a:rPr lang="en-US" dirty="0" smtClean="0"/>
              <a:t> </a:t>
            </a:r>
            <a:r>
              <a:rPr lang="en-US" dirty="0" err="1" smtClean="0"/>
              <a:t>nötür</a:t>
            </a:r>
            <a:r>
              <a:rPr lang="en-US" dirty="0" smtClean="0"/>
              <a:t> </a:t>
            </a:r>
            <a:r>
              <a:rPr lang="en-US" dirty="0" err="1" smtClean="0"/>
              <a:t>terminali</a:t>
            </a:r>
            <a:r>
              <a:rPr lang="en-US" dirty="0" smtClean="0"/>
              <a:t> </a:t>
            </a:r>
            <a:r>
              <a:rPr lang="en-US" dirty="0" err="1" smtClean="0"/>
              <a:t>yolu</a:t>
            </a:r>
            <a:r>
              <a:rPr lang="en-US" dirty="0" smtClean="0"/>
              <a:t> </a:t>
            </a:r>
            <a:r>
              <a:rPr lang="en-US" dirty="0" err="1" smtClean="0"/>
              <a:t>ile</a:t>
            </a:r>
            <a:r>
              <a:rPr lang="en-US" dirty="0" smtClean="0"/>
              <a:t> PEN </a:t>
            </a:r>
            <a:r>
              <a:rPr lang="en-US" dirty="0" err="1" smtClean="0"/>
              <a:t>iletkenine</a:t>
            </a:r>
            <a:r>
              <a:rPr lang="en-US" dirty="0" smtClean="0"/>
              <a:t> </a:t>
            </a:r>
            <a:r>
              <a:rPr lang="en-US" dirty="0" err="1" smtClean="0"/>
              <a:t>bağlanmıştır</a:t>
            </a:r>
            <a:r>
              <a:rPr lang="en-US" dirty="0" smtClean="0"/>
              <a:t>.</a:t>
            </a:r>
            <a:endParaRPr lang="en-US" dirty="0"/>
          </a:p>
        </p:txBody>
      </p:sp>
    </p:spTree>
    <p:extLst>
      <p:ext uri="{BB962C8B-B14F-4D97-AF65-F5344CB8AC3E}">
        <p14:creationId xmlns:p14="http://schemas.microsoft.com/office/powerpoint/2010/main" val="1835042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TOPRAKLAMA </a:t>
            </a:r>
            <a:r>
              <a:rPr lang="tr-TR" sz="2800" b="1" dirty="0" smtClean="0">
                <a:latin typeface="Arial" pitchFamily="34" charset="0"/>
                <a:cs typeface="Arial" pitchFamily="34" charset="0"/>
              </a:rPr>
              <a:t>DÜZENİNİN ARIZA AKIMINA ETKİSİ</a:t>
            </a:r>
            <a:endParaRPr lang="en-US" sz="2800" b="1" dirty="0">
              <a:latin typeface="Arial" pitchFamily="34" charset="0"/>
              <a:cs typeface="Arial" pitchFamily="34" charset="0"/>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08" y="2006686"/>
            <a:ext cx="5597953" cy="379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925" y="2006685"/>
            <a:ext cx="5123935" cy="410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25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TOPRAKLAMA </a:t>
            </a:r>
            <a:r>
              <a:rPr lang="tr-TR" sz="2800" b="1" dirty="0" smtClean="0">
                <a:latin typeface="Arial" pitchFamily="34" charset="0"/>
                <a:cs typeface="Arial" pitchFamily="34" charset="0"/>
              </a:rPr>
              <a:t>DÜZENİNİN ARIZA AKIMINA ETKİSİ</a:t>
            </a:r>
            <a:endParaRPr lang="en-US" sz="2800" b="1" dirty="0">
              <a:latin typeface="Arial" pitchFamily="34" charset="0"/>
              <a:cs typeface="Arial" pitchFamily="34"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73" y="1973263"/>
            <a:ext cx="5599285" cy="38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812" y="2059761"/>
            <a:ext cx="5529327" cy="402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19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TOPRAKLAMA </a:t>
            </a:r>
            <a:r>
              <a:rPr lang="tr-TR" sz="2800" b="1" dirty="0" smtClean="0">
                <a:latin typeface="Arial" pitchFamily="34" charset="0"/>
                <a:cs typeface="Arial" pitchFamily="34" charset="0"/>
              </a:rPr>
              <a:t>DÜZENİNİN ARIZA AKIMINA ETKİSİ</a:t>
            </a:r>
            <a:endParaRPr lang="en-US" sz="2800" b="1" dirty="0">
              <a:latin typeface="Arial" pitchFamily="34" charset="0"/>
              <a:cs typeface="Arial"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99" y="1963822"/>
            <a:ext cx="5430665" cy="398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664" y="1911176"/>
            <a:ext cx="5638189" cy="419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481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TOPRAKLAMA </a:t>
            </a:r>
            <a:r>
              <a:rPr lang="tr-TR" sz="2800" b="1" dirty="0" smtClean="0">
                <a:latin typeface="Arial" pitchFamily="34" charset="0"/>
                <a:cs typeface="Arial" pitchFamily="34" charset="0"/>
              </a:rPr>
              <a:t>DÜZENİNİN ARIZA AKIMINA ETKİSİ</a:t>
            </a:r>
            <a:endParaRPr lang="en-US" sz="2800" b="1"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89415" y="358592"/>
            <a:ext cx="4760374" cy="801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3059" y="2193711"/>
            <a:ext cx="3385752" cy="4247317"/>
          </a:xfrm>
          <a:prstGeom prst="rect">
            <a:avLst/>
          </a:prstGeom>
          <a:noFill/>
        </p:spPr>
        <p:txBody>
          <a:bodyPr wrap="square" rtlCol="0">
            <a:spAutoFit/>
          </a:bodyPr>
          <a:lstStyle/>
          <a:p>
            <a:pPr marL="285750" indent="-285750">
              <a:buFont typeface="Arial" pitchFamily="34" charset="0"/>
              <a:buChar char="•"/>
            </a:pPr>
            <a:r>
              <a:rPr lang="tr-TR" dirty="0" smtClean="0"/>
              <a:t>Yandaki şekilde gördüğümüz üzere; zaman, akım karakteristiği bizlere ölçtüğümüz veya hesapladığımız arıza akımına karşılık gelen açma süresini bulabilmekteyiz.</a:t>
            </a:r>
          </a:p>
          <a:p>
            <a:pPr marL="285750" indent="-285750">
              <a:buFont typeface="Arial" pitchFamily="34" charset="0"/>
              <a:buChar char="•"/>
            </a:pPr>
            <a:r>
              <a:rPr lang="tr-TR" dirty="0" smtClean="0"/>
              <a:t>MCB veya RCBO’ların manyetik açma karakteristiğinden dolayı nominal akımının B Tipinde 5  katında C Tipinde 10 katında ani açma eğrisine sahip olduğunu gözlemlemekteyiz.</a:t>
            </a:r>
          </a:p>
          <a:p>
            <a:pPr marL="285750" indent="-285750">
              <a:buFont typeface="Arial" pitchFamily="34" charset="0"/>
              <a:buChar char="•"/>
            </a:pPr>
            <a:r>
              <a:rPr lang="tr-TR" dirty="0" smtClean="0"/>
              <a:t>Bu eğrilere yönetmeliğin Ekler kısımından ulaşabiliriz</a:t>
            </a:r>
            <a:endParaRPr lang="en-US" dirty="0"/>
          </a:p>
        </p:txBody>
      </p:sp>
    </p:spTree>
    <p:extLst>
      <p:ext uri="{BB962C8B-B14F-4D97-AF65-F5344CB8AC3E}">
        <p14:creationId xmlns:p14="http://schemas.microsoft.com/office/powerpoint/2010/main" val="140874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383057" y="1996003"/>
            <a:ext cx="10923373" cy="2031325"/>
          </a:xfrm>
          <a:prstGeom prst="rect">
            <a:avLst/>
          </a:prstGeom>
          <a:noFill/>
        </p:spPr>
        <p:txBody>
          <a:bodyPr wrap="square" rtlCol="0">
            <a:spAutoFit/>
          </a:bodyPr>
          <a:lstStyle/>
          <a:p>
            <a:r>
              <a:rPr lang="tr-TR" dirty="0" smtClean="0"/>
              <a:t>Elektrik çarpmasına karşı koruma;</a:t>
            </a:r>
          </a:p>
          <a:p>
            <a:endParaRPr lang="tr-TR" dirty="0" smtClean="0"/>
          </a:p>
          <a:p>
            <a:pPr marL="285750" indent="-285750">
              <a:buFont typeface="Arial" pitchFamily="34" charset="0"/>
              <a:buChar char="•"/>
            </a:pPr>
            <a:r>
              <a:rPr lang="tr-TR" dirty="0" smtClean="0"/>
              <a:t>Doğrudan veya dolaylı koruma yöntemleri ile gerçekleştirilmelidir.</a:t>
            </a:r>
          </a:p>
          <a:p>
            <a:pPr marL="285750" indent="-285750">
              <a:buFont typeface="Arial" pitchFamily="34" charset="0"/>
              <a:buChar char="•"/>
            </a:pPr>
            <a:endParaRPr lang="tr-TR" dirty="0"/>
          </a:p>
          <a:p>
            <a:r>
              <a:rPr lang="tr-TR" dirty="0" smtClean="0"/>
              <a:t>Doğrudan veya dolaylı koruma için;</a:t>
            </a:r>
          </a:p>
          <a:p>
            <a:endParaRPr lang="tr-TR" dirty="0"/>
          </a:p>
          <a:p>
            <a:pPr marL="285750" indent="-285750">
              <a:buFont typeface="Arial" pitchFamily="34" charset="0"/>
              <a:buChar char="•"/>
            </a:pPr>
            <a:r>
              <a:rPr lang="tr-TR" u="sng" dirty="0" smtClean="0"/>
              <a:t>SELV</a:t>
            </a:r>
            <a:r>
              <a:rPr lang="tr-TR" dirty="0" smtClean="0"/>
              <a:t> ile koruma veya </a:t>
            </a:r>
            <a:r>
              <a:rPr lang="tr-TR" u="sng" dirty="0" smtClean="0"/>
              <a:t>enerji boşalımının sınırlandırılması</a:t>
            </a:r>
            <a:r>
              <a:rPr lang="tr-TR" dirty="0" smtClean="0"/>
              <a:t> yöntemleri kullanılmalıdır.</a:t>
            </a:r>
            <a:endParaRPr lang="en-US" dirty="0"/>
          </a:p>
        </p:txBody>
      </p:sp>
      <p:sp>
        <p:nvSpPr>
          <p:cNvPr id="4" name="TextBox 3"/>
          <p:cNvSpPr txBox="1"/>
          <p:nvPr/>
        </p:nvSpPr>
        <p:spPr>
          <a:xfrm>
            <a:off x="383057" y="4259421"/>
            <a:ext cx="8340810" cy="2031325"/>
          </a:xfrm>
          <a:prstGeom prst="rect">
            <a:avLst/>
          </a:prstGeom>
          <a:solidFill>
            <a:schemeClr val="accent3">
              <a:lumMod val="40000"/>
              <a:lumOff val="60000"/>
            </a:schemeClr>
          </a:solidFill>
        </p:spPr>
        <p:txBody>
          <a:bodyPr wrap="square" rtlCol="0">
            <a:spAutoFit/>
          </a:bodyPr>
          <a:lstStyle/>
          <a:p>
            <a:r>
              <a:rPr lang="tr-TR" b="1" u="sng" dirty="0" smtClean="0"/>
              <a:t>SELV</a:t>
            </a:r>
            <a:r>
              <a:rPr lang="tr-TR" dirty="0" smtClean="0"/>
              <a:t> : SEPERATED EXTRA LOW VOLTAGE (ayrılmış çok düşük gerilim)</a:t>
            </a:r>
          </a:p>
          <a:p>
            <a:endParaRPr lang="tr-TR" dirty="0"/>
          </a:p>
          <a:p>
            <a:r>
              <a:rPr lang="en-US" dirty="0"/>
              <a:t>SELV: </a:t>
            </a:r>
            <a:r>
              <a:rPr lang="en-US" dirty="0" err="1"/>
              <a:t>Topraktan</a:t>
            </a:r>
            <a:r>
              <a:rPr lang="en-US" dirty="0"/>
              <a:t> </a:t>
            </a:r>
            <a:r>
              <a:rPr lang="en-US" dirty="0" err="1"/>
              <a:t>ve</a:t>
            </a:r>
            <a:r>
              <a:rPr lang="en-US" dirty="0"/>
              <a:t> </a:t>
            </a:r>
            <a:r>
              <a:rPr lang="en-US" dirty="0" err="1"/>
              <a:t>diğer</a:t>
            </a:r>
            <a:r>
              <a:rPr lang="en-US" dirty="0"/>
              <a:t> </a:t>
            </a:r>
            <a:r>
              <a:rPr lang="en-US" dirty="0" err="1"/>
              <a:t>sistemlerden</a:t>
            </a:r>
            <a:r>
              <a:rPr lang="en-US" dirty="0"/>
              <a:t> </a:t>
            </a:r>
            <a:r>
              <a:rPr lang="en-US" dirty="0" err="1"/>
              <a:t>elektriksel</a:t>
            </a:r>
            <a:r>
              <a:rPr lang="en-US" dirty="0"/>
              <a:t> </a:t>
            </a:r>
            <a:r>
              <a:rPr lang="en-US" dirty="0" err="1"/>
              <a:t>olarak</a:t>
            </a:r>
            <a:r>
              <a:rPr lang="en-US" dirty="0"/>
              <a:t> </a:t>
            </a:r>
            <a:r>
              <a:rPr lang="en-US" dirty="0" err="1"/>
              <a:t>ayrılmış</a:t>
            </a:r>
            <a:r>
              <a:rPr lang="en-US" dirty="0"/>
              <a:t> </a:t>
            </a:r>
            <a:r>
              <a:rPr lang="en-US" dirty="0" err="1"/>
              <a:t>çok</a:t>
            </a:r>
            <a:r>
              <a:rPr lang="en-US" dirty="0"/>
              <a:t> </a:t>
            </a:r>
            <a:r>
              <a:rPr lang="en-US" dirty="0" err="1"/>
              <a:t>düşük</a:t>
            </a:r>
            <a:r>
              <a:rPr lang="en-US" dirty="0"/>
              <a:t> </a:t>
            </a:r>
            <a:r>
              <a:rPr lang="en-US" dirty="0" err="1"/>
              <a:t>gerilim</a:t>
            </a:r>
            <a:r>
              <a:rPr lang="en-US" dirty="0"/>
              <a:t> </a:t>
            </a:r>
            <a:r>
              <a:rPr lang="en-US" dirty="0" err="1"/>
              <a:t>sistemidir</a:t>
            </a:r>
            <a:r>
              <a:rPr lang="en-US" dirty="0"/>
              <a:t>. SELV </a:t>
            </a:r>
            <a:r>
              <a:rPr lang="en-US" dirty="0" err="1"/>
              <a:t>gerilimi</a:t>
            </a:r>
            <a:r>
              <a:rPr lang="en-US" dirty="0"/>
              <a:t> 25V </a:t>
            </a:r>
            <a:r>
              <a:rPr lang="en-US" dirty="0" err="1"/>
              <a:t>a.c</a:t>
            </a:r>
            <a:r>
              <a:rPr lang="en-US" dirty="0"/>
              <a:t> </a:t>
            </a:r>
            <a:r>
              <a:rPr lang="en-US" dirty="0" err="1"/>
              <a:t>veya</a:t>
            </a:r>
            <a:r>
              <a:rPr lang="en-US" dirty="0"/>
              <a:t> 60V </a:t>
            </a:r>
            <a:r>
              <a:rPr lang="en-US" dirty="0" err="1"/>
              <a:t>d.c</a:t>
            </a:r>
            <a:r>
              <a:rPr lang="en-US" dirty="0"/>
              <a:t> </a:t>
            </a:r>
            <a:r>
              <a:rPr lang="en-US" dirty="0" err="1"/>
              <a:t>değerini</a:t>
            </a:r>
            <a:r>
              <a:rPr lang="en-US" dirty="0"/>
              <a:t> </a:t>
            </a:r>
            <a:r>
              <a:rPr lang="en-US" dirty="0" err="1"/>
              <a:t>aşarsa</a:t>
            </a:r>
            <a:r>
              <a:rPr lang="en-US" dirty="0"/>
              <a:t> </a:t>
            </a:r>
            <a:r>
              <a:rPr lang="en-US" dirty="0" err="1"/>
              <a:t>doğrudan</a:t>
            </a:r>
            <a:r>
              <a:rPr lang="en-US" dirty="0"/>
              <a:t> </a:t>
            </a:r>
            <a:r>
              <a:rPr lang="en-US" dirty="0" err="1"/>
              <a:t>dokunmaya</a:t>
            </a:r>
            <a:r>
              <a:rPr lang="en-US" dirty="0"/>
              <a:t> </a:t>
            </a:r>
            <a:r>
              <a:rPr lang="en-US" dirty="0" err="1"/>
              <a:t>karşı</a:t>
            </a:r>
            <a:r>
              <a:rPr lang="en-US" dirty="0"/>
              <a:t> </a:t>
            </a:r>
            <a:r>
              <a:rPr lang="en-US" dirty="0" err="1"/>
              <a:t>canlı</a:t>
            </a:r>
            <a:r>
              <a:rPr lang="en-US" dirty="0"/>
              <a:t> </a:t>
            </a:r>
            <a:r>
              <a:rPr lang="en-US" dirty="0" err="1"/>
              <a:t>kısımları</a:t>
            </a:r>
            <a:r>
              <a:rPr lang="en-US" dirty="0"/>
              <a:t> </a:t>
            </a:r>
            <a:r>
              <a:rPr lang="en-US" dirty="0" err="1"/>
              <a:t>yalıtarak</a:t>
            </a:r>
            <a:r>
              <a:rPr lang="en-US" dirty="0"/>
              <a:t> </a:t>
            </a:r>
            <a:r>
              <a:rPr lang="en-US" dirty="0" err="1"/>
              <a:t>ve</a:t>
            </a:r>
            <a:r>
              <a:rPr lang="en-US" dirty="0"/>
              <a:t> </a:t>
            </a:r>
            <a:r>
              <a:rPr lang="en-US" dirty="0" err="1"/>
              <a:t>gerektiğinde</a:t>
            </a:r>
            <a:r>
              <a:rPr lang="en-US" dirty="0"/>
              <a:t> </a:t>
            </a:r>
            <a:r>
              <a:rPr lang="en-US" dirty="0" err="1"/>
              <a:t>bariyerler</a:t>
            </a:r>
            <a:r>
              <a:rPr lang="en-US" dirty="0"/>
              <a:t> (</a:t>
            </a:r>
            <a:r>
              <a:rPr lang="en-US" dirty="0" err="1"/>
              <a:t>engeller</a:t>
            </a:r>
            <a:r>
              <a:rPr lang="en-US" dirty="0"/>
              <a:t>) </a:t>
            </a:r>
            <a:r>
              <a:rPr lang="en-US" dirty="0" err="1"/>
              <a:t>veya</a:t>
            </a:r>
            <a:r>
              <a:rPr lang="en-US" dirty="0"/>
              <a:t> </a:t>
            </a:r>
            <a:r>
              <a:rPr lang="en-US" dirty="0" err="1"/>
              <a:t>mahfaza</a:t>
            </a:r>
            <a:r>
              <a:rPr lang="en-US" dirty="0"/>
              <a:t> </a:t>
            </a:r>
            <a:r>
              <a:rPr lang="en-US" dirty="0" err="1"/>
              <a:t>ile</a:t>
            </a:r>
            <a:r>
              <a:rPr lang="en-US" dirty="0"/>
              <a:t> </a:t>
            </a:r>
            <a:r>
              <a:rPr lang="en-US" dirty="0" err="1"/>
              <a:t>koruma</a:t>
            </a:r>
            <a:r>
              <a:rPr lang="en-US" dirty="0"/>
              <a:t> </a:t>
            </a:r>
            <a:r>
              <a:rPr lang="en-US" dirty="0" err="1"/>
              <a:t>yapılmalıdır</a:t>
            </a:r>
            <a:r>
              <a:rPr lang="en-US" dirty="0" smtClean="0"/>
              <a:t>.</a:t>
            </a:r>
            <a:endParaRPr lang="tr-TR" dirty="0" smtClean="0"/>
          </a:p>
          <a:p>
            <a:r>
              <a:rPr lang="tr-TR" dirty="0" smtClean="0"/>
              <a:t>Örnek : Led aydınlatmaların bazı sürücüleri, havuz lambalarının trafoları vs.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081" y="3871396"/>
            <a:ext cx="24193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649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370700" y="1817213"/>
            <a:ext cx="4905634" cy="4801314"/>
          </a:xfrm>
          <a:prstGeom prst="rect">
            <a:avLst/>
          </a:prstGeom>
          <a:noFill/>
        </p:spPr>
        <p:txBody>
          <a:bodyPr wrap="square" rtlCol="0">
            <a:spAutoFit/>
          </a:bodyPr>
          <a:lstStyle/>
          <a:p>
            <a:r>
              <a:rPr lang="tr-TR" b="1" u="sng" dirty="0" smtClean="0"/>
              <a:t>Enerji </a:t>
            </a:r>
            <a:r>
              <a:rPr lang="tr-TR" b="1" u="sng" dirty="0"/>
              <a:t>boşalımının sınırlandırılması </a:t>
            </a:r>
            <a:r>
              <a:rPr lang="tr-TR" dirty="0" smtClean="0"/>
              <a:t>;</a:t>
            </a:r>
          </a:p>
          <a:p>
            <a:endParaRPr lang="tr-TR" dirty="0"/>
          </a:p>
          <a:p>
            <a:r>
              <a:rPr lang="tr-TR" dirty="0" smtClean="0"/>
              <a:t>Doğrudan dokunmaya karşı koruma yöntemleri :</a:t>
            </a:r>
          </a:p>
          <a:p>
            <a:pPr marL="285750" indent="-285750">
              <a:buFont typeface="Arial" pitchFamily="34" charset="0"/>
              <a:buChar char="•"/>
            </a:pPr>
            <a:r>
              <a:rPr lang="tr-TR" dirty="0" smtClean="0"/>
              <a:t>Gerilimli bölümlerin yalıtılması</a:t>
            </a:r>
          </a:p>
          <a:p>
            <a:pPr marL="285750" indent="-285750">
              <a:buFont typeface="Arial" pitchFamily="34" charset="0"/>
              <a:buChar char="•"/>
            </a:pPr>
            <a:r>
              <a:rPr lang="tr-TR" dirty="0" smtClean="0"/>
              <a:t>Bariyer veya muhafazalar ile koruma</a:t>
            </a:r>
          </a:p>
          <a:p>
            <a:pPr marL="285750" indent="-285750">
              <a:buFont typeface="Arial" pitchFamily="34" charset="0"/>
              <a:buChar char="•"/>
            </a:pPr>
            <a:r>
              <a:rPr lang="tr-TR" dirty="0" smtClean="0"/>
              <a:t>Engeller ile koruma</a:t>
            </a:r>
          </a:p>
          <a:p>
            <a:pPr marL="285750" indent="-285750">
              <a:buFont typeface="Arial" pitchFamily="34" charset="0"/>
              <a:buChar char="•"/>
            </a:pPr>
            <a:r>
              <a:rPr lang="tr-TR" dirty="0" smtClean="0"/>
              <a:t>El ile ulaşılamayacak uzaklığa yerleştirme</a:t>
            </a:r>
          </a:p>
          <a:p>
            <a:endParaRPr lang="tr-TR" dirty="0"/>
          </a:p>
          <a:p>
            <a:r>
              <a:rPr lang="tr-TR" dirty="0" smtClean="0"/>
              <a:t>Dolaylı dokunmaya karşı koruma yöntemleri ;</a:t>
            </a:r>
          </a:p>
          <a:p>
            <a:pPr marL="285750" indent="-285750">
              <a:buFont typeface="Arial" pitchFamily="34" charset="0"/>
              <a:buChar char="•"/>
            </a:pPr>
            <a:r>
              <a:rPr lang="tr-TR" dirty="0" smtClean="0"/>
              <a:t>Topraklanmış eş potansiyel kuşaklama ve besleme kaynağının otomatik kesilmesi</a:t>
            </a:r>
          </a:p>
          <a:p>
            <a:pPr marL="285750" indent="-285750">
              <a:buFont typeface="Arial" pitchFamily="34" charset="0"/>
              <a:buChar char="•"/>
            </a:pPr>
            <a:r>
              <a:rPr lang="tr-TR" dirty="0" smtClean="0"/>
              <a:t>Sınıf II koruma vs.</a:t>
            </a:r>
          </a:p>
          <a:p>
            <a:pPr marL="285750" indent="-285750">
              <a:buFont typeface="Arial" pitchFamily="34" charset="0"/>
              <a:buChar char="•"/>
            </a:pPr>
            <a:endParaRPr lang="tr-TR" dirty="0"/>
          </a:p>
          <a:p>
            <a:r>
              <a:rPr lang="tr-TR" u="sng" dirty="0" smtClean="0"/>
              <a:t>Doğrudan dokunmaya karşı koruyucu önlemlerden muhafazalar ve engeller ancak bir alet kullanılarak kaldırılmalı veya kaldırıldığında enerji kesilmelidir.</a:t>
            </a:r>
          </a:p>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092" y="2162688"/>
            <a:ext cx="6813465" cy="33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973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444842" y="2014923"/>
            <a:ext cx="10750380" cy="3970318"/>
          </a:xfrm>
          <a:prstGeom prst="rect">
            <a:avLst/>
          </a:prstGeom>
          <a:noFill/>
        </p:spPr>
        <p:txBody>
          <a:bodyPr wrap="square" rtlCol="0">
            <a:spAutoFit/>
          </a:bodyPr>
          <a:lstStyle/>
          <a:p>
            <a:r>
              <a:rPr lang="tr-TR" dirty="0" smtClean="0"/>
              <a:t>Doğrudan ve dolaylı dokunma ile koruma sonucunda; </a:t>
            </a:r>
          </a:p>
          <a:p>
            <a:endParaRPr lang="tr-TR" dirty="0"/>
          </a:p>
          <a:p>
            <a:r>
              <a:rPr lang="tr-TR" dirty="0"/>
              <a:t>B</a:t>
            </a:r>
            <a:r>
              <a:rPr lang="tr-TR" dirty="0" smtClean="0"/>
              <a:t>ir </a:t>
            </a:r>
            <a:r>
              <a:rPr lang="tr-TR" dirty="0"/>
              <a:t>insan elektrik kablosunun yalıtımında hasar görmesi sonucu ortaya çıkan bir canlı iletkene dokunduğunda, canlı parçalarla doğrudan temastan </a:t>
            </a:r>
            <a:r>
              <a:rPr lang="tr-TR" dirty="0" smtClean="0"/>
              <a:t>kaynaklı elektrik çarpma riski bulunmaktadır, kablonun yalıtımı doğrudan dokunmaya karşı koruma </a:t>
            </a:r>
            <a:r>
              <a:rPr lang="tr-TR" dirty="0"/>
              <a:t>sağlamaktadır. </a:t>
            </a:r>
            <a:r>
              <a:rPr lang="tr-TR" u="sng" dirty="0"/>
              <a:t>Boya, cila, vernik veya benzer ürünlerin normal işletmede doğrudan dokunmaya karşı koruma için yeterli bir yalıtım sağlamayacağı dikkate </a:t>
            </a:r>
            <a:r>
              <a:rPr lang="tr-TR" u="sng" dirty="0" smtClean="0"/>
              <a:t>alınmalıdır.</a:t>
            </a:r>
          </a:p>
          <a:p>
            <a:endParaRPr lang="tr-TR" dirty="0" smtClean="0"/>
          </a:p>
          <a:p>
            <a:r>
              <a:rPr lang="tr-TR" dirty="0" smtClean="0"/>
              <a:t>Alternatif </a:t>
            </a:r>
            <a:r>
              <a:rPr lang="tr-TR" dirty="0"/>
              <a:t>olarak, bir elektrikli cihazın arıza sonucunda açıkta kalan metal bölümlerinin veya </a:t>
            </a:r>
            <a:r>
              <a:rPr lang="tr-TR" dirty="0" smtClean="0"/>
              <a:t>sıhhi </a:t>
            </a:r>
            <a:r>
              <a:rPr lang="tr-TR" dirty="0"/>
              <a:t>tesisat sistemi gibi iletken olan, normalde canlı olmayan fakat olası bir arıza sonucunda canlı bir iletkene dönüşebilen iletkenlere dolaylı temastan </a:t>
            </a:r>
            <a:r>
              <a:rPr lang="tr-TR" dirty="0" smtClean="0"/>
              <a:t>kaynaklı elektrik çarpma riski bulunmaktadır, yapılan topraklama sistemi ile oluşacak yüksek arıza akımı devre koruma elemanını açtıracaktır buna dolaylı koruma denilmektedir.</a:t>
            </a:r>
          </a:p>
          <a:p>
            <a:endParaRPr lang="tr-TR" dirty="0"/>
          </a:p>
          <a:p>
            <a:r>
              <a:rPr lang="tr-TR" dirty="0" smtClean="0"/>
              <a:t>Not : Arıza akımı bir sigorta veya MCB’yi istenen sürede açtıracak boyutta değilse RCD ile dolaylı dokunmaya karşı önlem alınır.</a:t>
            </a:r>
            <a:endParaRPr lang="tr-TR" dirty="0"/>
          </a:p>
        </p:txBody>
      </p:sp>
    </p:spTree>
    <p:extLst>
      <p:ext uri="{BB962C8B-B14F-4D97-AF65-F5344CB8AC3E}">
        <p14:creationId xmlns:p14="http://schemas.microsoft.com/office/powerpoint/2010/main" val="454730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444842" y="1903712"/>
            <a:ext cx="10750380" cy="646331"/>
          </a:xfrm>
          <a:prstGeom prst="rect">
            <a:avLst/>
          </a:prstGeom>
          <a:noFill/>
        </p:spPr>
        <p:txBody>
          <a:bodyPr wrap="square" rtlCol="0">
            <a:spAutoFit/>
          </a:bodyPr>
          <a:lstStyle/>
          <a:p>
            <a:r>
              <a:rPr lang="tr-TR" dirty="0" smtClean="0"/>
              <a:t>Yönetmeliğin öngördüğü sürede koruyucu cihazın açmasını sağlayacak en büyük hata çevirim empedansı değerleri yine hesaplanabildiği gibi tablolar halinde de verilmiştir.</a:t>
            </a: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667" y="2655287"/>
            <a:ext cx="7926730" cy="353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253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457197" y="1792501"/>
            <a:ext cx="11084012" cy="1754326"/>
          </a:xfrm>
          <a:prstGeom prst="rect">
            <a:avLst/>
          </a:prstGeom>
          <a:solidFill>
            <a:schemeClr val="accent3">
              <a:lumMod val="40000"/>
              <a:lumOff val="60000"/>
            </a:schemeClr>
          </a:solidFill>
        </p:spPr>
        <p:txBody>
          <a:bodyPr wrap="square" rtlCol="0">
            <a:spAutoFit/>
          </a:bodyPr>
          <a:lstStyle/>
          <a:p>
            <a:r>
              <a:rPr lang="tr-TR" b="1" dirty="0" smtClean="0"/>
              <a:t>Artık Akım Cihazı İle Yapılan </a:t>
            </a:r>
            <a:r>
              <a:rPr lang="tr-TR" b="1" u="sng" dirty="0" smtClean="0"/>
              <a:t>Ek Koruma</a:t>
            </a:r>
            <a:r>
              <a:rPr lang="tr-TR" b="1" dirty="0" smtClean="0"/>
              <a:t> : </a:t>
            </a:r>
          </a:p>
          <a:p>
            <a:endParaRPr lang="tr-TR" b="1" dirty="0"/>
          </a:p>
          <a:p>
            <a:r>
              <a:rPr lang="tr-TR" b="1" u="sng" dirty="0" smtClean="0">
                <a:solidFill>
                  <a:srgbClr val="FF0000"/>
                </a:solidFill>
              </a:rPr>
              <a:t>Bir artık akım cihazı tek başına doğrudan dokunmaya karşı koruma için kullanılmaz</a:t>
            </a:r>
          </a:p>
          <a:p>
            <a:endParaRPr lang="tr-TR" b="1" dirty="0"/>
          </a:p>
          <a:p>
            <a:r>
              <a:rPr lang="tr-TR" b="1" dirty="0" smtClean="0"/>
              <a:t>Yönetmelikte RCD olarak belirtilen </a:t>
            </a:r>
            <a:r>
              <a:rPr lang="tr-TR" b="1" dirty="0"/>
              <a:t>cihazlar </a:t>
            </a:r>
            <a:r>
              <a:rPr lang="tr-TR" b="1" dirty="0" smtClean="0"/>
              <a:t>30mA’i </a:t>
            </a:r>
            <a:r>
              <a:rPr lang="tr-TR" b="1" dirty="0"/>
              <a:t>geçmeyen (I</a:t>
            </a:r>
            <a:r>
              <a:rPr lang="el-GR" sz="1400" b="1" dirty="0"/>
              <a:t>Δ</a:t>
            </a:r>
            <a:r>
              <a:rPr lang="tr-TR" b="1" dirty="0"/>
              <a:t>n) anma artık işletme akımına ve 5.I</a:t>
            </a:r>
            <a:r>
              <a:rPr lang="el-GR" sz="1400" b="1" dirty="0"/>
              <a:t>Δ</a:t>
            </a:r>
            <a:r>
              <a:rPr lang="tr-TR" b="1" dirty="0"/>
              <a:t>n artık akımında 40ms’i geçmeyen işletme zamanına sahip olacaktır</a:t>
            </a:r>
            <a:r>
              <a:rPr lang="tr-TR" b="1" dirty="0" smtClean="0"/>
              <a:t>.</a:t>
            </a:r>
            <a:endParaRPr lang="tr-TR" b="1" dirty="0"/>
          </a:p>
        </p:txBody>
      </p:sp>
      <p:sp>
        <p:nvSpPr>
          <p:cNvPr id="4" name="TextBox 3"/>
          <p:cNvSpPr txBox="1"/>
          <p:nvPr/>
        </p:nvSpPr>
        <p:spPr>
          <a:xfrm>
            <a:off x="321273" y="3670148"/>
            <a:ext cx="11355861" cy="2862322"/>
          </a:xfrm>
          <a:prstGeom prst="rect">
            <a:avLst/>
          </a:prstGeom>
          <a:noFill/>
        </p:spPr>
        <p:txBody>
          <a:bodyPr wrap="square" rtlCol="0">
            <a:spAutoFit/>
          </a:bodyPr>
          <a:lstStyle/>
          <a:p>
            <a:r>
              <a:rPr lang="en-US" dirty="0" err="1"/>
              <a:t>Yönetmelikte</a:t>
            </a:r>
            <a:r>
              <a:rPr lang="en-US" dirty="0"/>
              <a:t> TT </a:t>
            </a:r>
            <a:r>
              <a:rPr lang="en-US" dirty="0" err="1"/>
              <a:t>Sisteminde</a:t>
            </a:r>
            <a:r>
              <a:rPr lang="en-US" dirty="0"/>
              <a:t> </a:t>
            </a:r>
            <a:r>
              <a:rPr lang="en-US" dirty="0" err="1"/>
              <a:t>dolaylı</a:t>
            </a:r>
            <a:r>
              <a:rPr lang="en-US" dirty="0"/>
              <a:t> </a:t>
            </a:r>
            <a:r>
              <a:rPr lang="en-US" dirty="0" err="1"/>
              <a:t>dokunmaya</a:t>
            </a:r>
            <a:r>
              <a:rPr lang="en-US" dirty="0"/>
              <a:t> </a:t>
            </a:r>
            <a:r>
              <a:rPr lang="en-US" dirty="0" err="1"/>
              <a:t>karşı</a:t>
            </a:r>
            <a:r>
              <a:rPr lang="en-US" dirty="0"/>
              <a:t> </a:t>
            </a:r>
            <a:r>
              <a:rPr lang="en-US" dirty="0" err="1" smtClean="0"/>
              <a:t>koruma</a:t>
            </a:r>
            <a:r>
              <a:rPr lang="tr-TR" dirty="0" smtClean="0"/>
              <a:t>da</a:t>
            </a:r>
            <a:r>
              <a:rPr lang="en-US" dirty="0" smtClean="0"/>
              <a:t>: </a:t>
            </a:r>
            <a:endParaRPr lang="tr-TR" dirty="0" smtClean="0"/>
          </a:p>
          <a:p>
            <a:r>
              <a:rPr lang="en-US" dirty="0"/>
              <a:t>Her </a:t>
            </a:r>
            <a:r>
              <a:rPr lang="en-US" dirty="0" err="1"/>
              <a:t>devre</a:t>
            </a:r>
            <a:r>
              <a:rPr lang="en-US" dirty="0"/>
              <a:t> </a:t>
            </a:r>
            <a:r>
              <a:rPr lang="en-US" dirty="0" err="1"/>
              <a:t>için</a:t>
            </a:r>
            <a:r>
              <a:rPr lang="en-US" dirty="0"/>
              <a:t>  </a:t>
            </a:r>
            <a:br>
              <a:rPr lang="en-US" dirty="0"/>
            </a:br>
            <a:r>
              <a:rPr lang="en-US" dirty="0"/>
              <a:t>i)   </a:t>
            </a:r>
            <a:r>
              <a:rPr lang="en-US" dirty="0" err="1"/>
              <a:t>kuru</a:t>
            </a:r>
            <a:r>
              <a:rPr lang="en-US" dirty="0"/>
              <a:t> </a:t>
            </a:r>
            <a:r>
              <a:rPr lang="en-US" dirty="0" err="1"/>
              <a:t>ortamlarda</a:t>
            </a:r>
            <a:r>
              <a:rPr lang="en-US" dirty="0"/>
              <a:t> R</a:t>
            </a:r>
            <a:r>
              <a:rPr lang="en-US" sz="1400" dirty="0"/>
              <a:t>A</a:t>
            </a:r>
            <a:r>
              <a:rPr lang="en-US" dirty="0"/>
              <a:t> . </a:t>
            </a:r>
            <a:r>
              <a:rPr lang="en-US" dirty="0" err="1"/>
              <a:t>I</a:t>
            </a:r>
            <a:r>
              <a:rPr lang="en-US" sz="1600" dirty="0" err="1"/>
              <a:t>a</a:t>
            </a:r>
            <a:r>
              <a:rPr lang="en-US" dirty="0"/>
              <a:t> </a:t>
            </a:r>
            <a:r>
              <a:rPr lang="en-US" dirty="0" smtClean="0"/>
              <a:t>&lt; </a:t>
            </a:r>
            <a:r>
              <a:rPr lang="en-US" dirty="0"/>
              <a:t>50V </a:t>
            </a:r>
            <a:br>
              <a:rPr lang="en-US" dirty="0"/>
            </a:br>
            <a:r>
              <a:rPr lang="en-US" dirty="0"/>
              <a:t>ii)  </a:t>
            </a:r>
            <a:r>
              <a:rPr lang="en-US" dirty="0" err="1"/>
              <a:t>şok</a:t>
            </a:r>
            <a:r>
              <a:rPr lang="en-US" dirty="0"/>
              <a:t> </a:t>
            </a:r>
            <a:r>
              <a:rPr lang="en-US" dirty="0" err="1"/>
              <a:t>riski</a:t>
            </a:r>
            <a:r>
              <a:rPr lang="en-US" dirty="0"/>
              <a:t> </a:t>
            </a:r>
            <a:r>
              <a:rPr lang="en-US" dirty="0" err="1"/>
              <a:t>yüksek</a:t>
            </a:r>
            <a:r>
              <a:rPr lang="en-US" dirty="0"/>
              <a:t> </a:t>
            </a:r>
            <a:r>
              <a:rPr lang="en-US" dirty="0" err="1"/>
              <a:t>şantiyeler</a:t>
            </a:r>
            <a:r>
              <a:rPr lang="en-US" dirty="0"/>
              <a:t>, </a:t>
            </a:r>
            <a:r>
              <a:rPr lang="en-US" dirty="0" err="1"/>
              <a:t>tarımsal</a:t>
            </a:r>
            <a:r>
              <a:rPr lang="en-US" dirty="0"/>
              <a:t> </a:t>
            </a:r>
            <a:r>
              <a:rPr lang="en-US" dirty="0" err="1"/>
              <a:t>alanlar</a:t>
            </a:r>
            <a:r>
              <a:rPr lang="en-US" dirty="0"/>
              <a:t> </a:t>
            </a:r>
            <a:r>
              <a:rPr lang="en-US" dirty="0" err="1"/>
              <a:t>ve</a:t>
            </a:r>
            <a:r>
              <a:rPr lang="en-US" dirty="0"/>
              <a:t> </a:t>
            </a:r>
            <a:r>
              <a:rPr lang="en-US" dirty="0" err="1"/>
              <a:t>tıbbi</a:t>
            </a:r>
            <a:r>
              <a:rPr lang="en-US" dirty="0"/>
              <a:t> </a:t>
            </a:r>
            <a:r>
              <a:rPr lang="en-US" dirty="0" err="1"/>
              <a:t>yerlerde</a:t>
            </a:r>
            <a:r>
              <a:rPr lang="en-US" dirty="0"/>
              <a:t> R</a:t>
            </a:r>
            <a:r>
              <a:rPr lang="en-US" sz="1400" dirty="0"/>
              <a:t>A</a:t>
            </a:r>
            <a:r>
              <a:rPr lang="en-US" dirty="0"/>
              <a:t> . </a:t>
            </a:r>
            <a:r>
              <a:rPr lang="en-US" dirty="0" err="1"/>
              <a:t>I</a:t>
            </a:r>
            <a:r>
              <a:rPr lang="en-US" sz="1600" dirty="0" err="1"/>
              <a:t>a</a:t>
            </a:r>
            <a:r>
              <a:rPr lang="en-US" dirty="0"/>
              <a:t> </a:t>
            </a:r>
            <a:r>
              <a:rPr lang="tr-TR" dirty="0" smtClean="0"/>
              <a:t> </a:t>
            </a:r>
            <a:r>
              <a:rPr lang="en-US" dirty="0" smtClean="0"/>
              <a:t>&lt;</a:t>
            </a:r>
            <a:r>
              <a:rPr lang="tr-TR" dirty="0" smtClean="0"/>
              <a:t> </a:t>
            </a:r>
            <a:r>
              <a:rPr lang="en-US" dirty="0" smtClean="0"/>
              <a:t>25V   </a:t>
            </a:r>
            <a:r>
              <a:rPr lang="en-US" dirty="0" err="1"/>
              <a:t>koşulu</a:t>
            </a:r>
            <a:r>
              <a:rPr lang="en-US" dirty="0"/>
              <a:t/>
            </a:r>
            <a:br>
              <a:rPr lang="en-US" dirty="0"/>
            </a:br>
            <a:r>
              <a:rPr lang="en-US" dirty="0"/>
              <a:t>     </a:t>
            </a:r>
            <a:r>
              <a:rPr lang="en-US" dirty="0" err="1"/>
              <a:t>gerçekleştirilecektir</a:t>
            </a:r>
            <a:r>
              <a:rPr lang="en-US" dirty="0"/>
              <a:t>. </a:t>
            </a:r>
          </a:p>
          <a:p>
            <a:r>
              <a:rPr lang="en-US" dirty="0" err="1"/>
              <a:t>Burada</a:t>
            </a:r>
            <a:r>
              <a:rPr lang="en-US" dirty="0"/>
              <a:t>:</a:t>
            </a:r>
          </a:p>
          <a:p>
            <a:r>
              <a:rPr lang="en-US" dirty="0"/>
              <a:t>R</a:t>
            </a:r>
            <a:r>
              <a:rPr lang="en-US" sz="1400" dirty="0"/>
              <a:t>A</a:t>
            </a:r>
            <a:r>
              <a:rPr lang="en-US" dirty="0"/>
              <a:t> :</a:t>
            </a:r>
            <a:r>
              <a:rPr lang="en-US" dirty="0" err="1"/>
              <a:t>Toprak</a:t>
            </a:r>
            <a:r>
              <a:rPr lang="en-US" dirty="0"/>
              <a:t> </a:t>
            </a:r>
            <a:r>
              <a:rPr lang="en-US" dirty="0" err="1"/>
              <a:t>elektrodu</a:t>
            </a:r>
            <a:r>
              <a:rPr lang="en-US" dirty="0"/>
              <a:t> </a:t>
            </a:r>
            <a:r>
              <a:rPr lang="en-US" dirty="0" err="1"/>
              <a:t>ve</a:t>
            </a:r>
            <a:r>
              <a:rPr lang="en-US" dirty="0"/>
              <a:t> </a:t>
            </a:r>
            <a:r>
              <a:rPr lang="en-US" dirty="0" err="1"/>
              <a:t>kendisini</a:t>
            </a:r>
            <a:r>
              <a:rPr lang="en-US" dirty="0"/>
              <a:t> </a:t>
            </a:r>
            <a:r>
              <a:rPr lang="en-US" dirty="0" err="1"/>
              <a:t>ulaşılabilir</a:t>
            </a:r>
            <a:r>
              <a:rPr lang="en-US" dirty="0"/>
              <a:t> </a:t>
            </a:r>
            <a:r>
              <a:rPr lang="en-US" dirty="0" err="1"/>
              <a:t>iletken</a:t>
            </a:r>
            <a:r>
              <a:rPr lang="en-US" dirty="0"/>
              <a:t> </a:t>
            </a:r>
            <a:r>
              <a:rPr lang="en-US" dirty="0" err="1"/>
              <a:t>bölüme</a:t>
            </a:r>
            <a:r>
              <a:rPr lang="en-US" dirty="0"/>
              <a:t> </a:t>
            </a:r>
            <a:r>
              <a:rPr lang="en-US" dirty="0" err="1"/>
              <a:t>bağlayan</a:t>
            </a:r>
            <a:r>
              <a:rPr lang="en-US" dirty="0"/>
              <a:t> </a:t>
            </a:r>
            <a:r>
              <a:rPr lang="en-US" dirty="0" err="1"/>
              <a:t>koruma</a:t>
            </a:r>
            <a:r>
              <a:rPr lang="en-US" dirty="0"/>
              <a:t> </a:t>
            </a:r>
            <a:r>
              <a:rPr lang="en-US" dirty="0" err="1"/>
              <a:t>iletken</a:t>
            </a:r>
            <a:r>
              <a:rPr lang="en-US" dirty="0"/>
              <a:t>(</a:t>
            </a:r>
            <a:r>
              <a:rPr lang="en-US" dirty="0" err="1"/>
              <a:t>leri</a:t>
            </a:r>
            <a:r>
              <a:rPr lang="en-US" dirty="0"/>
              <a:t>)</a:t>
            </a:r>
            <a:r>
              <a:rPr lang="en-US" dirty="0" err="1"/>
              <a:t>nin</a:t>
            </a:r>
            <a:r>
              <a:rPr lang="en-US" dirty="0"/>
              <a:t> </a:t>
            </a:r>
            <a:r>
              <a:rPr lang="en-US" dirty="0" err="1"/>
              <a:t>dirençlerinin</a:t>
            </a:r>
            <a:r>
              <a:rPr lang="en-US" dirty="0"/>
              <a:t> </a:t>
            </a:r>
            <a:r>
              <a:rPr lang="en-US" dirty="0" err="1"/>
              <a:t>toplamı</a:t>
            </a:r>
            <a:r>
              <a:rPr lang="en-US" dirty="0"/>
              <a:t>,</a:t>
            </a:r>
          </a:p>
          <a:p>
            <a:r>
              <a:rPr lang="en-US" dirty="0" err="1"/>
              <a:t>Ia</a:t>
            </a:r>
            <a:r>
              <a:rPr lang="en-US" dirty="0"/>
              <a:t> </a:t>
            </a:r>
            <a:r>
              <a:rPr lang="en-US" dirty="0" smtClean="0"/>
              <a:t>:</a:t>
            </a:r>
            <a:r>
              <a:rPr lang="tr-TR" dirty="0" smtClean="0"/>
              <a:t> </a:t>
            </a:r>
            <a:r>
              <a:rPr lang="en-US" dirty="0" err="1" smtClean="0"/>
              <a:t>Koruma</a:t>
            </a:r>
            <a:r>
              <a:rPr lang="en-US" dirty="0" smtClean="0"/>
              <a:t> </a:t>
            </a:r>
            <a:r>
              <a:rPr lang="en-US" dirty="0" err="1"/>
              <a:t>cihazının</a:t>
            </a:r>
            <a:r>
              <a:rPr lang="en-US" dirty="0"/>
              <a:t> 5s </a:t>
            </a:r>
            <a:r>
              <a:rPr lang="en-US" dirty="0" err="1"/>
              <a:t>içinde</a:t>
            </a:r>
            <a:r>
              <a:rPr lang="en-US" dirty="0"/>
              <a:t> </a:t>
            </a:r>
            <a:r>
              <a:rPr lang="en-US" dirty="0" err="1"/>
              <a:t>otomatik</a:t>
            </a:r>
            <a:r>
              <a:rPr lang="en-US" dirty="0"/>
              <a:t> </a:t>
            </a:r>
            <a:r>
              <a:rPr lang="en-US" dirty="0" err="1"/>
              <a:t>olarak</a:t>
            </a:r>
            <a:r>
              <a:rPr lang="en-US" dirty="0"/>
              <a:t> </a:t>
            </a:r>
            <a:r>
              <a:rPr lang="en-US" dirty="0" err="1"/>
              <a:t>açmasını</a:t>
            </a:r>
            <a:r>
              <a:rPr lang="en-US" dirty="0"/>
              <a:t> </a:t>
            </a:r>
            <a:r>
              <a:rPr lang="en-US" dirty="0" err="1"/>
              <a:t>sağlayan</a:t>
            </a:r>
            <a:r>
              <a:rPr lang="en-US" dirty="0"/>
              <a:t> </a:t>
            </a:r>
            <a:r>
              <a:rPr lang="en-US" dirty="0" err="1"/>
              <a:t>akımdır</a:t>
            </a:r>
            <a:r>
              <a:rPr lang="en-US" dirty="0"/>
              <a:t>. </a:t>
            </a:r>
          </a:p>
          <a:p>
            <a:r>
              <a:rPr lang="en-US" dirty="0"/>
              <a:t>	</a:t>
            </a:r>
            <a:r>
              <a:rPr lang="en-US" dirty="0" err="1"/>
              <a:t>Koruma</a:t>
            </a:r>
            <a:r>
              <a:rPr lang="en-US" dirty="0"/>
              <a:t> </a:t>
            </a:r>
            <a:r>
              <a:rPr lang="en-US" dirty="0" err="1"/>
              <a:t>cihazının</a:t>
            </a:r>
            <a:r>
              <a:rPr lang="en-US" dirty="0"/>
              <a:t> </a:t>
            </a:r>
            <a:r>
              <a:rPr lang="en-US" dirty="0" err="1"/>
              <a:t>bir</a:t>
            </a:r>
            <a:r>
              <a:rPr lang="en-US" dirty="0"/>
              <a:t> </a:t>
            </a:r>
            <a:r>
              <a:rPr lang="en-US" dirty="0" err="1"/>
              <a:t>artık</a:t>
            </a:r>
            <a:r>
              <a:rPr lang="en-US" dirty="0"/>
              <a:t> </a:t>
            </a:r>
            <a:r>
              <a:rPr lang="en-US" dirty="0" err="1"/>
              <a:t>akım</a:t>
            </a:r>
            <a:r>
              <a:rPr lang="en-US" dirty="0"/>
              <a:t> </a:t>
            </a:r>
            <a:r>
              <a:rPr lang="en-US" dirty="0" err="1"/>
              <a:t>cihazı</a:t>
            </a:r>
            <a:r>
              <a:rPr lang="en-US" dirty="0"/>
              <a:t> </a:t>
            </a:r>
            <a:r>
              <a:rPr lang="en-US" dirty="0" err="1"/>
              <a:t>olması</a:t>
            </a:r>
            <a:r>
              <a:rPr lang="en-US" dirty="0"/>
              <a:t> </a:t>
            </a:r>
            <a:r>
              <a:rPr lang="en-US" dirty="0" err="1"/>
              <a:t>halinde</a:t>
            </a:r>
            <a:r>
              <a:rPr lang="en-US" dirty="0"/>
              <a:t> </a:t>
            </a:r>
            <a:r>
              <a:rPr lang="en-US" dirty="0" err="1"/>
              <a:t>Ia</a:t>
            </a:r>
            <a:r>
              <a:rPr lang="en-US" dirty="0"/>
              <a:t>, </a:t>
            </a:r>
            <a:r>
              <a:rPr lang="en-US" dirty="0" smtClean="0"/>
              <a:t>I</a:t>
            </a:r>
            <a:r>
              <a:rPr lang="el-GR" sz="1600" dirty="0"/>
              <a:t>Δ</a:t>
            </a:r>
            <a:r>
              <a:rPr lang="en-US" dirty="0" smtClean="0"/>
              <a:t>n </a:t>
            </a:r>
            <a:r>
              <a:rPr lang="en-US" dirty="0" err="1"/>
              <a:t>Amper</a:t>
            </a:r>
            <a:r>
              <a:rPr lang="en-US" dirty="0"/>
              <a:t> </a:t>
            </a:r>
            <a:r>
              <a:rPr lang="en-US" dirty="0" err="1"/>
              <a:t>olarak</a:t>
            </a:r>
            <a:r>
              <a:rPr lang="en-US" dirty="0"/>
              <a:t> </a:t>
            </a:r>
            <a:r>
              <a:rPr lang="en-US" dirty="0" err="1"/>
              <a:t>anma</a:t>
            </a:r>
            <a:r>
              <a:rPr lang="en-US" dirty="0"/>
              <a:t> </a:t>
            </a:r>
            <a:r>
              <a:rPr lang="en-US" dirty="0" err="1"/>
              <a:t>kaçak</a:t>
            </a:r>
            <a:r>
              <a:rPr lang="en-US" dirty="0"/>
              <a:t> </a:t>
            </a:r>
            <a:r>
              <a:rPr lang="en-US" dirty="0" err="1"/>
              <a:t>akım</a:t>
            </a:r>
            <a:r>
              <a:rPr lang="en-US" dirty="0"/>
              <a:t> </a:t>
            </a:r>
            <a:r>
              <a:rPr lang="en-US" dirty="0" err="1"/>
              <a:t>değeridir</a:t>
            </a:r>
            <a:r>
              <a:rPr lang="en-US" dirty="0"/>
              <a:t>.</a:t>
            </a:r>
          </a:p>
          <a:p>
            <a:endParaRPr lang="en-US" dirty="0"/>
          </a:p>
        </p:txBody>
      </p:sp>
    </p:spTree>
    <p:extLst>
      <p:ext uri="{BB962C8B-B14F-4D97-AF65-F5344CB8AC3E}">
        <p14:creationId xmlns:p14="http://schemas.microsoft.com/office/powerpoint/2010/main" val="27240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0283"/>
          </a:xfrm>
        </p:spPr>
        <p:txBody>
          <a:bodyPr>
            <a:normAutofit/>
          </a:bodyPr>
          <a:lstStyle/>
          <a:p>
            <a:pPr algn="ctr"/>
            <a:r>
              <a:rPr lang="tr-TR" sz="3600" dirty="0" smtClean="0">
                <a:latin typeface="Arial" pitchFamily="34" charset="0"/>
                <a:cs typeface="Arial" pitchFamily="34" charset="0"/>
              </a:rPr>
              <a:t>ELEKTRİK TESİSAT YÖNETMELİĞİ TARİHÇESİ</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531342" y="1779373"/>
            <a:ext cx="11022226" cy="5078627"/>
          </a:xfrm>
        </p:spPr>
        <p:txBody>
          <a:bodyPr/>
          <a:lstStyle/>
          <a:p>
            <a:pPr marL="284163" indent="-258763">
              <a:buFont typeface="Wingdings" pitchFamily="2" charset="2"/>
              <a:buChar char="Ø"/>
            </a:pPr>
            <a:r>
              <a:rPr lang="tr-TR" b="1" dirty="0" smtClean="0"/>
              <a:t>Yönetmelik, binalarda yangın ve elektrik çarpmasına karşı daha güvenli tesisatların tesis edilmesi için bir kurallar dizisini oluşturmaktadır.</a:t>
            </a:r>
          </a:p>
          <a:p>
            <a:pPr marL="284163" indent="-258763">
              <a:buFont typeface="Wingdings" pitchFamily="2" charset="2"/>
              <a:buChar char="Ø"/>
            </a:pPr>
            <a:r>
              <a:rPr lang="tr-TR" b="1" dirty="0"/>
              <a:t> Yönetmeliğin tarihçesine bakıldığında ilk yönetmelik 1882 yılında 4 sayfa olarak yayınlanmıştı.</a:t>
            </a:r>
          </a:p>
          <a:p>
            <a:pPr marL="284163" indent="-258763">
              <a:buFont typeface="Wingdings" pitchFamily="2" charset="2"/>
              <a:buChar char="Ø"/>
            </a:pPr>
            <a:endParaRPr lang="tr-TR" b="1" dirty="0" smtClean="0"/>
          </a:p>
          <a:p>
            <a:endParaRPr lang="tr-TR" dirty="0"/>
          </a:p>
          <a:p>
            <a:endParaRPr lang="tr-TR" b="1" dirty="0" smtClean="0"/>
          </a:p>
          <a:p>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349" y="2907185"/>
            <a:ext cx="81534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994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5" name="TextBox 4"/>
          <p:cNvSpPr txBox="1"/>
          <p:nvPr/>
        </p:nvSpPr>
        <p:spPr>
          <a:xfrm>
            <a:off x="1210962" y="1816443"/>
            <a:ext cx="9947189" cy="2585323"/>
          </a:xfrm>
          <a:prstGeom prst="rect">
            <a:avLst/>
          </a:prstGeom>
          <a:noFill/>
        </p:spPr>
        <p:txBody>
          <a:bodyPr wrap="square" rtlCol="0">
            <a:spAutoFit/>
          </a:bodyPr>
          <a:lstStyle/>
          <a:p>
            <a:r>
              <a:rPr lang="en-US" dirty="0"/>
              <a:t>ISIL ETKİLERE KARŞI </a:t>
            </a:r>
            <a:r>
              <a:rPr lang="en-US" dirty="0" smtClean="0"/>
              <a:t>KORUMA</a:t>
            </a:r>
            <a:r>
              <a:rPr lang="tr-TR" dirty="0" smtClean="0"/>
              <a:t>;</a:t>
            </a:r>
            <a:endParaRPr lang="tr-TR" dirty="0"/>
          </a:p>
          <a:p>
            <a:r>
              <a:rPr lang="en-US" dirty="0" err="1"/>
              <a:t>Elektrik</a:t>
            </a:r>
            <a:r>
              <a:rPr lang="en-US" dirty="0"/>
              <a:t> </a:t>
            </a:r>
            <a:r>
              <a:rPr lang="en-US" dirty="0" err="1"/>
              <a:t>donanımı</a:t>
            </a:r>
            <a:r>
              <a:rPr lang="en-US" dirty="0"/>
              <a:t> </a:t>
            </a:r>
            <a:r>
              <a:rPr lang="en-US" dirty="0" err="1"/>
              <a:t>yanında</a:t>
            </a:r>
            <a:r>
              <a:rPr lang="en-US" dirty="0"/>
              <a:t> </a:t>
            </a:r>
            <a:r>
              <a:rPr lang="en-US" dirty="0" err="1"/>
              <a:t>bulunan</a:t>
            </a:r>
            <a:r>
              <a:rPr lang="en-US" dirty="0"/>
              <a:t> </a:t>
            </a:r>
            <a:r>
              <a:rPr lang="en-US" dirty="0" err="1"/>
              <a:t>malzemelerde</a:t>
            </a:r>
            <a:r>
              <a:rPr lang="en-US" dirty="0"/>
              <a:t> </a:t>
            </a:r>
            <a:r>
              <a:rPr lang="en-US" dirty="0" err="1"/>
              <a:t>yangın</a:t>
            </a:r>
            <a:r>
              <a:rPr lang="en-US" dirty="0"/>
              <a:t> </a:t>
            </a:r>
            <a:r>
              <a:rPr lang="en-US" dirty="0" err="1"/>
              <a:t>tehlikesi</a:t>
            </a:r>
            <a:r>
              <a:rPr lang="en-US" dirty="0"/>
              <a:t> </a:t>
            </a:r>
            <a:r>
              <a:rPr lang="en-US" dirty="0" err="1"/>
              <a:t>oluşturmayacaktır</a:t>
            </a:r>
            <a:r>
              <a:rPr lang="en-US" dirty="0"/>
              <a:t>.</a:t>
            </a:r>
          </a:p>
          <a:p>
            <a:r>
              <a:rPr lang="en-US" b="1" u="sng" dirty="0" err="1"/>
              <a:t>Zararlı</a:t>
            </a:r>
            <a:r>
              <a:rPr lang="en-US" b="1" u="sng" dirty="0"/>
              <a:t> </a:t>
            </a:r>
            <a:r>
              <a:rPr lang="en-US" b="1" u="sng" dirty="0" err="1"/>
              <a:t>ısıl</a:t>
            </a:r>
            <a:r>
              <a:rPr lang="en-US" b="1" u="sng" dirty="0"/>
              <a:t> </a:t>
            </a:r>
            <a:r>
              <a:rPr lang="en-US" b="1" u="sng" dirty="0" err="1"/>
              <a:t>etkilere</a:t>
            </a:r>
            <a:r>
              <a:rPr lang="en-US" b="1" u="sng" dirty="0"/>
              <a:t> </a:t>
            </a:r>
            <a:r>
              <a:rPr lang="en-US" b="1" u="sng" dirty="0" err="1"/>
              <a:t>ve</a:t>
            </a:r>
            <a:r>
              <a:rPr lang="en-US" b="1" u="sng" dirty="0"/>
              <a:t> </a:t>
            </a:r>
            <a:r>
              <a:rPr lang="en-US" b="1" u="sng" dirty="0" err="1"/>
              <a:t>yangına</a:t>
            </a:r>
            <a:r>
              <a:rPr lang="en-US" b="1" u="sng" dirty="0"/>
              <a:t> </a:t>
            </a:r>
            <a:r>
              <a:rPr lang="en-US" b="1" u="sng" dirty="0" err="1"/>
              <a:t>karşı</a:t>
            </a:r>
            <a:r>
              <a:rPr lang="en-US" b="1" u="sng" dirty="0"/>
              <a:t> </a:t>
            </a:r>
            <a:r>
              <a:rPr lang="en-US" b="1" u="sng" dirty="0" err="1"/>
              <a:t>koruma</a:t>
            </a:r>
            <a:r>
              <a:rPr lang="en-US" b="1" u="sng" dirty="0"/>
              <a:t> </a:t>
            </a:r>
          </a:p>
          <a:p>
            <a:r>
              <a:rPr lang="en-US" dirty="0" err="1"/>
              <a:t>Sabit</a:t>
            </a:r>
            <a:r>
              <a:rPr lang="en-US" dirty="0"/>
              <a:t> </a:t>
            </a:r>
            <a:r>
              <a:rPr lang="en-US" dirty="0" err="1"/>
              <a:t>elektrik</a:t>
            </a:r>
            <a:r>
              <a:rPr lang="en-US" dirty="0"/>
              <a:t> </a:t>
            </a:r>
            <a:r>
              <a:rPr lang="en-US" dirty="0" err="1"/>
              <a:t>donanımı</a:t>
            </a:r>
            <a:r>
              <a:rPr lang="en-US" dirty="0"/>
              <a:t>, </a:t>
            </a:r>
            <a:r>
              <a:rPr lang="en-US" dirty="0" err="1"/>
              <a:t>yakınındaki</a:t>
            </a:r>
            <a:r>
              <a:rPr lang="en-US" dirty="0"/>
              <a:t> </a:t>
            </a:r>
            <a:r>
              <a:rPr lang="en-US" dirty="0" err="1"/>
              <a:t>sabit</a:t>
            </a:r>
            <a:r>
              <a:rPr lang="en-US" dirty="0"/>
              <a:t> </a:t>
            </a:r>
            <a:r>
              <a:rPr lang="en-US" dirty="0" err="1"/>
              <a:t>malzemeye</a:t>
            </a:r>
            <a:r>
              <a:rPr lang="en-US" dirty="0"/>
              <a:t> </a:t>
            </a:r>
            <a:r>
              <a:rPr lang="en-US" dirty="0" err="1"/>
              <a:t>veya</a:t>
            </a:r>
            <a:r>
              <a:rPr lang="en-US" dirty="0"/>
              <a:t> </a:t>
            </a:r>
            <a:r>
              <a:rPr lang="en-US" dirty="0" err="1"/>
              <a:t>bu</a:t>
            </a:r>
            <a:r>
              <a:rPr lang="en-US" dirty="0"/>
              <a:t> </a:t>
            </a:r>
            <a:r>
              <a:rPr lang="en-US" dirty="0" err="1"/>
              <a:t>tür</a:t>
            </a:r>
            <a:r>
              <a:rPr lang="en-US" dirty="0"/>
              <a:t> </a:t>
            </a:r>
            <a:r>
              <a:rPr lang="en-US" dirty="0" err="1"/>
              <a:t>donanımların</a:t>
            </a:r>
            <a:r>
              <a:rPr lang="en-US" dirty="0"/>
              <a:t> </a:t>
            </a:r>
            <a:r>
              <a:rPr lang="en-US" dirty="0" err="1"/>
              <a:t>öngörülen</a:t>
            </a:r>
            <a:r>
              <a:rPr lang="en-US" dirty="0"/>
              <a:t> </a:t>
            </a:r>
            <a:r>
              <a:rPr lang="en-US" dirty="0" err="1"/>
              <a:t>yakınlıktaki</a:t>
            </a:r>
            <a:r>
              <a:rPr lang="en-US" dirty="0"/>
              <a:t> </a:t>
            </a:r>
            <a:r>
              <a:rPr lang="en-US" dirty="0" err="1"/>
              <a:t>malzemelerine</a:t>
            </a:r>
            <a:r>
              <a:rPr lang="en-US" dirty="0"/>
              <a:t>, </a:t>
            </a:r>
            <a:r>
              <a:rPr lang="en-US" dirty="0" err="1"/>
              <a:t>oluşacak</a:t>
            </a:r>
            <a:r>
              <a:rPr lang="en-US" dirty="0"/>
              <a:t> </a:t>
            </a:r>
            <a:r>
              <a:rPr lang="en-US" dirty="0" err="1"/>
              <a:t>sıcaklıktan</a:t>
            </a:r>
            <a:r>
              <a:rPr lang="en-US" dirty="0"/>
              <a:t> </a:t>
            </a:r>
            <a:r>
              <a:rPr lang="en-US" dirty="0" err="1"/>
              <a:t>dolayı</a:t>
            </a:r>
            <a:r>
              <a:rPr lang="en-US" dirty="0"/>
              <a:t> </a:t>
            </a:r>
            <a:r>
              <a:rPr lang="en-US" dirty="0" err="1"/>
              <a:t>zararlı</a:t>
            </a:r>
            <a:r>
              <a:rPr lang="en-US" dirty="0"/>
              <a:t> </a:t>
            </a:r>
            <a:r>
              <a:rPr lang="en-US" dirty="0" err="1"/>
              <a:t>etkiler</a:t>
            </a:r>
            <a:r>
              <a:rPr lang="en-US" dirty="0"/>
              <a:t> </a:t>
            </a:r>
            <a:r>
              <a:rPr lang="en-US" dirty="0" err="1"/>
              <a:t>vermeyecek</a:t>
            </a:r>
            <a:r>
              <a:rPr lang="en-US" dirty="0"/>
              <a:t> </a:t>
            </a:r>
            <a:r>
              <a:rPr lang="en-US" dirty="0" err="1"/>
              <a:t>ve</a:t>
            </a:r>
            <a:r>
              <a:rPr lang="en-US" dirty="0"/>
              <a:t> </a:t>
            </a:r>
            <a:r>
              <a:rPr lang="en-US" dirty="0" err="1"/>
              <a:t>yangına</a:t>
            </a:r>
            <a:r>
              <a:rPr lang="en-US" dirty="0"/>
              <a:t> </a:t>
            </a:r>
            <a:r>
              <a:rPr lang="en-US" dirty="0" err="1"/>
              <a:t>tehlikesi</a:t>
            </a:r>
            <a:r>
              <a:rPr lang="en-US" dirty="0"/>
              <a:t> </a:t>
            </a:r>
            <a:r>
              <a:rPr lang="en-US" dirty="0" err="1"/>
              <a:t>yaratmayacak</a:t>
            </a:r>
            <a:r>
              <a:rPr lang="en-US" dirty="0"/>
              <a:t> </a:t>
            </a:r>
            <a:r>
              <a:rPr lang="en-US" dirty="0" err="1"/>
              <a:t>biçimde</a:t>
            </a:r>
            <a:r>
              <a:rPr lang="en-US" dirty="0"/>
              <a:t> </a:t>
            </a:r>
            <a:r>
              <a:rPr lang="en-US" dirty="0" err="1"/>
              <a:t>seçilecek</a:t>
            </a:r>
            <a:r>
              <a:rPr lang="en-US" dirty="0"/>
              <a:t> </a:t>
            </a:r>
            <a:r>
              <a:rPr lang="en-US" dirty="0" err="1"/>
              <a:t>ve</a:t>
            </a:r>
            <a:r>
              <a:rPr lang="en-US" dirty="0"/>
              <a:t> </a:t>
            </a:r>
            <a:r>
              <a:rPr lang="en-US" dirty="0" err="1"/>
              <a:t>tesis</a:t>
            </a:r>
            <a:r>
              <a:rPr lang="en-US" dirty="0"/>
              <a:t> </a:t>
            </a:r>
            <a:r>
              <a:rPr lang="en-US" dirty="0" err="1"/>
              <a:t>edilecektir</a:t>
            </a:r>
            <a:r>
              <a:rPr lang="en-US" dirty="0"/>
              <a:t>.</a:t>
            </a:r>
          </a:p>
          <a:p>
            <a:r>
              <a:rPr lang="en-US" b="1" u="sng" dirty="0" err="1"/>
              <a:t>Yanmaya</a:t>
            </a:r>
            <a:r>
              <a:rPr lang="en-US" b="1" u="sng" dirty="0"/>
              <a:t> </a:t>
            </a:r>
            <a:r>
              <a:rPr lang="en-US" b="1" u="sng" dirty="0" err="1"/>
              <a:t>karşı</a:t>
            </a:r>
            <a:r>
              <a:rPr lang="en-US" b="1" u="sng" dirty="0"/>
              <a:t> </a:t>
            </a:r>
            <a:r>
              <a:rPr lang="en-US" b="1" u="sng" dirty="0" err="1"/>
              <a:t>koruma</a:t>
            </a:r>
            <a:r>
              <a:rPr lang="en-US" b="1" u="sng" dirty="0"/>
              <a:t> </a:t>
            </a:r>
          </a:p>
          <a:p>
            <a:r>
              <a:rPr lang="en-US" dirty="0" err="1"/>
              <a:t>İlgili</a:t>
            </a:r>
            <a:r>
              <a:rPr lang="en-US" dirty="0"/>
              <a:t> </a:t>
            </a:r>
            <a:r>
              <a:rPr lang="en-US" dirty="0" err="1"/>
              <a:t>standardın</a:t>
            </a:r>
            <a:r>
              <a:rPr lang="en-US" dirty="0"/>
              <a:t> </a:t>
            </a:r>
            <a:r>
              <a:rPr lang="en-US" dirty="0" err="1"/>
              <a:t>sınırlı</a:t>
            </a:r>
            <a:r>
              <a:rPr lang="en-US" dirty="0"/>
              <a:t> </a:t>
            </a:r>
            <a:r>
              <a:rPr lang="en-US" dirty="0" err="1"/>
              <a:t>sıcaklık</a:t>
            </a:r>
            <a:r>
              <a:rPr lang="en-US" dirty="0"/>
              <a:t> </a:t>
            </a:r>
            <a:r>
              <a:rPr lang="en-US" dirty="0" err="1"/>
              <a:t>değeri</a:t>
            </a:r>
            <a:r>
              <a:rPr lang="en-US" dirty="0"/>
              <a:t> </a:t>
            </a:r>
            <a:r>
              <a:rPr lang="en-US" dirty="0" err="1"/>
              <a:t>belirttiği</a:t>
            </a:r>
            <a:r>
              <a:rPr lang="en-US" dirty="0"/>
              <a:t> </a:t>
            </a:r>
            <a:r>
              <a:rPr lang="en-US" dirty="0" err="1"/>
              <a:t>cihazların</a:t>
            </a:r>
            <a:r>
              <a:rPr lang="en-US" dirty="0"/>
              <a:t> </a:t>
            </a:r>
            <a:r>
              <a:rPr lang="en-US" dirty="0" err="1"/>
              <a:t>dışında</a:t>
            </a:r>
            <a:r>
              <a:rPr lang="en-US" dirty="0"/>
              <a:t>, el </a:t>
            </a:r>
            <a:r>
              <a:rPr lang="en-US" dirty="0" err="1"/>
              <a:t>ulaşma</a:t>
            </a:r>
            <a:r>
              <a:rPr lang="en-US" dirty="0"/>
              <a:t> </a:t>
            </a:r>
            <a:r>
              <a:rPr lang="en-US" dirty="0" err="1"/>
              <a:t>uzaklığı</a:t>
            </a:r>
            <a:r>
              <a:rPr lang="en-US" dirty="0"/>
              <a:t> </a:t>
            </a:r>
            <a:r>
              <a:rPr lang="en-US" dirty="0" err="1"/>
              <a:t>içinde</a:t>
            </a:r>
            <a:r>
              <a:rPr lang="en-US" dirty="0"/>
              <a:t> </a:t>
            </a:r>
            <a:r>
              <a:rPr lang="en-US" dirty="0" err="1"/>
              <a:t>bulunan</a:t>
            </a:r>
            <a:r>
              <a:rPr lang="en-US" dirty="0"/>
              <a:t> </a:t>
            </a:r>
            <a:r>
              <a:rPr lang="en-US" dirty="0" err="1"/>
              <a:t>sabit</a:t>
            </a:r>
            <a:r>
              <a:rPr lang="en-US" dirty="0"/>
              <a:t> </a:t>
            </a:r>
            <a:r>
              <a:rPr lang="en-US" dirty="0" err="1"/>
              <a:t>elektrik</a:t>
            </a:r>
            <a:r>
              <a:rPr lang="en-US" dirty="0"/>
              <a:t> </a:t>
            </a:r>
            <a:r>
              <a:rPr lang="en-US" dirty="0" err="1"/>
              <a:t>donanımının</a:t>
            </a:r>
            <a:r>
              <a:rPr lang="en-US" dirty="0"/>
              <a:t> </a:t>
            </a:r>
            <a:r>
              <a:rPr lang="en-US" dirty="0" err="1"/>
              <a:t>sıcaklığı</a:t>
            </a:r>
            <a:r>
              <a:rPr lang="en-US" dirty="0"/>
              <a:t> </a:t>
            </a:r>
            <a:r>
              <a:rPr lang="en-US" dirty="0" err="1"/>
              <a:t>aşağıdaki</a:t>
            </a:r>
            <a:r>
              <a:rPr lang="en-US" dirty="0"/>
              <a:t> </a:t>
            </a:r>
            <a:r>
              <a:rPr lang="en-US" dirty="0" err="1"/>
              <a:t>sınırları</a:t>
            </a:r>
            <a:r>
              <a:rPr lang="en-US" dirty="0"/>
              <a:t> </a:t>
            </a:r>
            <a:r>
              <a:rPr lang="en-US" dirty="0" err="1"/>
              <a:t>aşmayacaktır</a:t>
            </a:r>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400" y="4401766"/>
            <a:ext cx="9454335" cy="230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378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5" name="TextBox 4"/>
          <p:cNvSpPr txBox="1"/>
          <p:nvPr/>
        </p:nvSpPr>
        <p:spPr>
          <a:xfrm>
            <a:off x="531340" y="1816443"/>
            <a:ext cx="10972801" cy="4247317"/>
          </a:xfrm>
          <a:prstGeom prst="rect">
            <a:avLst/>
          </a:prstGeom>
          <a:noFill/>
        </p:spPr>
        <p:txBody>
          <a:bodyPr wrap="square" rtlCol="0">
            <a:spAutoFit/>
          </a:bodyPr>
          <a:lstStyle/>
          <a:p>
            <a:pPr algn="ctr"/>
            <a:r>
              <a:rPr lang="en-US" b="1" dirty="0"/>
              <a:t>AŞIRI AKIMA KARŞI KORUMA</a:t>
            </a:r>
          </a:p>
          <a:p>
            <a:r>
              <a:rPr lang="en-US" dirty="0" err="1"/>
              <a:t>Gerilim</a:t>
            </a:r>
            <a:r>
              <a:rPr lang="en-US" dirty="0"/>
              <a:t> </a:t>
            </a:r>
            <a:r>
              <a:rPr lang="en-US" dirty="0" err="1"/>
              <a:t>altındaki</a:t>
            </a:r>
            <a:r>
              <a:rPr lang="en-US" dirty="0"/>
              <a:t> </a:t>
            </a:r>
            <a:r>
              <a:rPr lang="en-US" dirty="0" err="1"/>
              <a:t>tüm</a:t>
            </a:r>
            <a:r>
              <a:rPr lang="en-US" dirty="0"/>
              <a:t> </a:t>
            </a:r>
            <a:r>
              <a:rPr lang="en-US" dirty="0" err="1"/>
              <a:t>iletkenler</a:t>
            </a:r>
            <a:r>
              <a:rPr lang="en-US" dirty="0"/>
              <a:t>, </a:t>
            </a:r>
            <a:r>
              <a:rPr lang="en-US" dirty="0" err="1"/>
              <a:t>aşırı</a:t>
            </a:r>
            <a:r>
              <a:rPr lang="en-US" dirty="0"/>
              <a:t> </a:t>
            </a:r>
            <a:r>
              <a:rPr lang="en-US" dirty="0" err="1"/>
              <a:t>yük</a:t>
            </a:r>
            <a:r>
              <a:rPr lang="en-US" dirty="0"/>
              <a:t> </a:t>
            </a:r>
            <a:r>
              <a:rPr lang="en-US" dirty="0" err="1"/>
              <a:t>akımı</a:t>
            </a:r>
            <a:r>
              <a:rPr lang="en-US" dirty="0"/>
              <a:t> </a:t>
            </a:r>
            <a:r>
              <a:rPr lang="en-US" dirty="0" err="1"/>
              <a:t>ve</a:t>
            </a:r>
            <a:r>
              <a:rPr lang="en-US" dirty="0"/>
              <a:t> </a:t>
            </a:r>
            <a:r>
              <a:rPr lang="en-US" dirty="0" err="1"/>
              <a:t>arıza</a:t>
            </a:r>
            <a:r>
              <a:rPr lang="en-US" dirty="0"/>
              <a:t> </a:t>
            </a:r>
            <a:r>
              <a:rPr lang="en-US" dirty="0" err="1"/>
              <a:t>akımı</a:t>
            </a:r>
            <a:r>
              <a:rPr lang="en-US" dirty="0"/>
              <a:t> </a:t>
            </a:r>
            <a:r>
              <a:rPr lang="en-US" dirty="0" err="1"/>
              <a:t>olması</a:t>
            </a:r>
            <a:r>
              <a:rPr lang="en-US" dirty="0"/>
              <a:t> </a:t>
            </a:r>
            <a:r>
              <a:rPr lang="en-US" dirty="0" err="1"/>
              <a:t>durumunda</a:t>
            </a:r>
            <a:r>
              <a:rPr lang="en-US" dirty="0"/>
              <a:t> </a:t>
            </a:r>
            <a:r>
              <a:rPr lang="en-US" dirty="0" err="1"/>
              <a:t>beslemenin</a:t>
            </a:r>
            <a:r>
              <a:rPr lang="en-US" dirty="0"/>
              <a:t> </a:t>
            </a:r>
            <a:r>
              <a:rPr lang="en-US" dirty="0" err="1"/>
              <a:t>otomatik</a:t>
            </a:r>
            <a:r>
              <a:rPr lang="en-US" dirty="0"/>
              <a:t> </a:t>
            </a:r>
            <a:r>
              <a:rPr lang="en-US" dirty="0" err="1"/>
              <a:t>kesilmesini</a:t>
            </a:r>
            <a:r>
              <a:rPr lang="en-US" dirty="0"/>
              <a:t> </a:t>
            </a:r>
            <a:r>
              <a:rPr lang="en-US" dirty="0" err="1"/>
              <a:t>sağlayan</a:t>
            </a:r>
            <a:r>
              <a:rPr lang="en-US" dirty="0"/>
              <a:t> </a:t>
            </a:r>
            <a:r>
              <a:rPr lang="en-US" dirty="0" err="1"/>
              <a:t>bir</a:t>
            </a:r>
            <a:r>
              <a:rPr lang="en-US" dirty="0"/>
              <a:t> </a:t>
            </a:r>
            <a:r>
              <a:rPr lang="en-US" dirty="0" err="1"/>
              <a:t>ya</a:t>
            </a:r>
            <a:r>
              <a:rPr lang="en-US" dirty="0"/>
              <a:t> da </a:t>
            </a:r>
            <a:r>
              <a:rPr lang="en-US" dirty="0" err="1"/>
              <a:t>daha</a:t>
            </a:r>
            <a:r>
              <a:rPr lang="en-US" dirty="0"/>
              <a:t> </a:t>
            </a:r>
            <a:r>
              <a:rPr lang="en-US" dirty="0" err="1"/>
              <a:t>fazla</a:t>
            </a:r>
            <a:r>
              <a:rPr lang="en-US" dirty="0"/>
              <a:t> </a:t>
            </a:r>
            <a:r>
              <a:rPr lang="en-US" dirty="0" err="1"/>
              <a:t>cihaz</a:t>
            </a:r>
            <a:r>
              <a:rPr lang="en-US" dirty="0"/>
              <a:t> </a:t>
            </a:r>
            <a:r>
              <a:rPr lang="en-US" dirty="0" err="1"/>
              <a:t>ile</a:t>
            </a:r>
            <a:r>
              <a:rPr lang="en-US" dirty="0"/>
              <a:t> </a:t>
            </a:r>
            <a:r>
              <a:rPr lang="en-US" dirty="0" err="1"/>
              <a:t>korunacaktır</a:t>
            </a:r>
            <a:r>
              <a:rPr lang="en-US" dirty="0"/>
              <a:t>.</a:t>
            </a:r>
          </a:p>
          <a:p>
            <a:r>
              <a:rPr lang="en-US" b="1" u="sng" dirty="0" err="1"/>
              <a:t>Aşırı</a:t>
            </a:r>
            <a:r>
              <a:rPr lang="en-US" b="1" u="sng" dirty="0"/>
              <a:t> </a:t>
            </a:r>
            <a:r>
              <a:rPr lang="en-US" b="1" u="sng" dirty="0" err="1"/>
              <a:t>yük</a:t>
            </a:r>
            <a:r>
              <a:rPr lang="en-US" b="1" u="sng" dirty="0"/>
              <a:t> </a:t>
            </a:r>
            <a:r>
              <a:rPr lang="en-US" b="1" u="sng" dirty="0" err="1"/>
              <a:t>akımına</a:t>
            </a:r>
            <a:r>
              <a:rPr lang="en-US" b="1" u="sng" dirty="0"/>
              <a:t> </a:t>
            </a:r>
            <a:r>
              <a:rPr lang="en-US" b="1" u="sng" dirty="0" err="1"/>
              <a:t>karşı</a:t>
            </a:r>
            <a:r>
              <a:rPr lang="en-US" b="1" u="sng" dirty="0"/>
              <a:t> </a:t>
            </a:r>
            <a:r>
              <a:rPr lang="en-US" b="1" u="sng" dirty="0" err="1" smtClean="0"/>
              <a:t>koruma</a:t>
            </a:r>
            <a:r>
              <a:rPr lang="tr-TR" b="1" u="sng" dirty="0" smtClean="0"/>
              <a:t>;</a:t>
            </a:r>
            <a:endParaRPr lang="en-US" b="1" u="sng" dirty="0"/>
          </a:p>
          <a:p>
            <a:r>
              <a:rPr lang="en-US" dirty="0" err="1"/>
              <a:t>Devre</a:t>
            </a:r>
            <a:r>
              <a:rPr lang="en-US" dirty="0"/>
              <a:t> </a:t>
            </a:r>
            <a:r>
              <a:rPr lang="en-US" dirty="0" err="1"/>
              <a:t>iletkenlerinden</a:t>
            </a:r>
            <a:r>
              <a:rPr lang="en-US" dirty="0"/>
              <a:t> </a:t>
            </a:r>
            <a:r>
              <a:rPr lang="en-US" dirty="0" err="1"/>
              <a:t>geçen</a:t>
            </a:r>
            <a:r>
              <a:rPr lang="en-US" dirty="0"/>
              <a:t> </a:t>
            </a:r>
            <a:r>
              <a:rPr lang="en-US" dirty="0" err="1"/>
              <a:t>herhangi</a:t>
            </a:r>
            <a:r>
              <a:rPr lang="en-US" dirty="0"/>
              <a:t> </a:t>
            </a:r>
            <a:r>
              <a:rPr lang="en-US" dirty="0" err="1"/>
              <a:t>bir</a:t>
            </a:r>
            <a:r>
              <a:rPr lang="en-US" dirty="0"/>
              <a:t> </a:t>
            </a:r>
            <a:r>
              <a:rPr lang="en-US" dirty="0" err="1"/>
              <a:t>aşırı</a:t>
            </a:r>
            <a:r>
              <a:rPr lang="en-US" dirty="0"/>
              <a:t> </a:t>
            </a:r>
            <a:r>
              <a:rPr lang="en-US" dirty="0" err="1"/>
              <a:t>yük</a:t>
            </a:r>
            <a:r>
              <a:rPr lang="en-US" dirty="0"/>
              <a:t> </a:t>
            </a:r>
            <a:r>
              <a:rPr lang="en-US" dirty="0" err="1"/>
              <a:t>akımının</a:t>
            </a:r>
            <a:r>
              <a:rPr lang="en-US" dirty="0"/>
              <a:t>, </a:t>
            </a:r>
            <a:r>
              <a:rPr lang="en-US" dirty="0" err="1"/>
              <a:t>bu</a:t>
            </a:r>
            <a:r>
              <a:rPr lang="en-US" dirty="0"/>
              <a:t> </a:t>
            </a:r>
            <a:r>
              <a:rPr lang="en-US" dirty="0" err="1"/>
              <a:t>iletkenlerin</a:t>
            </a:r>
            <a:r>
              <a:rPr lang="en-US" dirty="0"/>
              <a:t> </a:t>
            </a:r>
            <a:r>
              <a:rPr lang="en-US" dirty="0" err="1"/>
              <a:t>yalıtımına</a:t>
            </a:r>
            <a:r>
              <a:rPr lang="en-US" dirty="0"/>
              <a:t>, </a:t>
            </a:r>
            <a:r>
              <a:rPr lang="en-US" dirty="0" err="1"/>
              <a:t>ek</a:t>
            </a:r>
            <a:r>
              <a:rPr lang="en-US" dirty="0"/>
              <a:t> </a:t>
            </a:r>
            <a:r>
              <a:rPr lang="en-US" dirty="0" err="1"/>
              <a:t>yerlerine</a:t>
            </a:r>
            <a:r>
              <a:rPr lang="en-US" dirty="0"/>
              <a:t>, </a:t>
            </a:r>
            <a:r>
              <a:rPr lang="en-US" dirty="0" err="1"/>
              <a:t>bağlantı</a:t>
            </a:r>
            <a:r>
              <a:rPr lang="en-US" dirty="0"/>
              <a:t> </a:t>
            </a:r>
            <a:r>
              <a:rPr lang="en-US" dirty="0" err="1"/>
              <a:t>uçlarına</a:t>
            </a:r>
            <a:r>
              <a:rPr lang="en-US" dirty="0"/>
              <a:t> </a:t>
            </a:r>
            <a:r>
              <a:rPr lang="en-US" dirty="0" err="1"/>
              <a:t>veya</a:t>
            </a:r>
            <a:r>
              <a:rPr lang="en-US" dirty="0"/>
              <a:t> </a:t>
            </a:r>
            <a:r>
              <a:rPr lang="en-US" dirty="0" err="1"/>
              <a:t>çevrelerine</a:t>
            </a:r>
            <a:r>
              <a:rPr lang="en-US" dirty="0"/>
              <a:t> </a:t>
            </a:r>
            <a:r>
              <a:rPr lang="en-US" dirty="0" err="1"/>
              <a:t>zarar</a:t>
            </a:r>
            <a:r>
              <a:rPr lang="en-US" dirty="0"/>
              <a:t> </a:t>
            </a:r>
            <a:r>
              <a:rPr lang="en-US" dirty="0" err="1"/>
              <a:t>verecek</a:t>
            </a:r>
            <a:r>
              <a:rPr lang="en-US" dirty="0"/>
              <a:t> </a:t>
            </a:r>
            <a:r>
              <a:rPr lang="en-US" dirty="0" err="1"/>
              <a:t>düzeyde</a:t>
            </a:r>
            <a:r>
              <a:rPr lang="en-US" dirty="0"/>
              <a:t> </a:t>
            </a:r>
            <a:r>
              <a:rPr lang="en-US" dirty="0" err="1"/>
              <a:t>bir</a:t>
            </a:r>
            <a:r>
              <a:rPr lang="en-US" dirty="0"/>
              <a:t> </a:t>
            </a:r>
            <a:r>
              <a:rPr lang="en-US" dirty="0" err="1"/>
              <a:t>sıcaklık</a:t>
            </a:r>
            <a:r>
              <a:rPr lang="en-US" dirty="0"/>
              <a:t> </a:t>
            </a:r>
            <a:r>
              <a:rPr lang="en-US" dirty="0" err="1"/>
              <a:t>artışına</a:t>
            </a:r>
            <a:r>
              <a:rPr lang="en-US" dirty="0"/>
              <a:t> </a:t>
            </a:r>
            <a:r>
              <a:rPr lang="en-US" dirty="0" err="1"/>
              <a:t>sebep</a:t>
            </a:r>
            <a:r>
              <a:rPr lang="en-US" dirty="0"/>
              <a:t> </a:t>
            </a:r>
            <a:r>
              <a:rPr lang="en-US" dirty="0" err="1"/>
              <a:t>olmadan</a:t>
            </a:r>
            <a:r>
              <a:rPr lang="en-US" dirty="0"/>
              <a:t> </a:t>
            </a:r>
            <a:r>
              <a:rPr lang="en-US" dirty="0" err="1"/>
              <a:t>önce</a:t>
            </a:r>
            <a:r>
              <a:rPr lang="en-US" dirty="0"/>
              <a:t> </a:t>
            </a:r>
            <a:r>
              <a:rPr lang="en-US" dirty="0" err="1"/>
              <a:t>açılmasını</a:t>
            </a:r>
            <a:r>
              <a:rPr lang="en-US" dirty="0"/>
              <a:t> </a:t>
            </a:r>
            <a:r>
              <a:rPr lang="en-US" dirty="0" err="1"/>
              <a:t>sağlayacak</a:t>
            </a:r>
            <a:r>
              <a:rPr lang="en-US" dirty="0"/>
              <a:t> </a:t>
            </a:r>
            <a:r>
              <a:rPr lang="en-US" dirty="0" err="1"/>
              <a:t>bir</a:t>
            </a:r>
            <a:r>
              <a:rPr lang="en-US" dirty="0"/>
              <a:t> </a:t>
            </a:r>
            <a:r>
              <a:rPr lang="en-US" dirty="0" err="1"/>
              <a:t>koruma</a:t>
            </a:r>
            <a:r>
              <a:rPr lang="en-US" dirty="0"/>
              <a:t> </a:t>
            </a:r>
            <a:r>
              <a:rPr lang="en-US" dirty="0" err="1"/>
              <a:t>düzeni</a:t>
            </a:r>
            <a:r>
              <a:rPr lang="en-US" dirty="0"/>
              <a:t> </a:t>
            </a:r>
            <a:r>
              <a:rPr lang="en-US" dirty="0" err="1"/>
              <a:t>sağlanacaktır</a:t>
            </a:r>
            <a:r>
              <a:rPr lang="en-US" dirty="0"/>
              <a:t>.</a:t>
            </a:r>
          </a:p>
          <a:p>
            <a:r>
              <a:rPr lang="en-US" dirty="0" err="1"/>
              <a:t>İletken</a:t>
            </a:r>
            <a:r>
              <a:rPr lang="en-US" dirty="0"/>
              <a:t> </a:t>
            </a:r>
            <a:r>
              <a:rPr lang="en-US" dirty="0" err="1"/>
              <a:t>ve</a:t>
            </a:r>
            <a:r>
              <a:rPr lang="en-US" dirty="0"/>
              <a:t> </a:t>
            </a:r>
            <a:r>
              <a:rPr lang="en-US" dirty="0" err="1"/>
              <a:t>koruma</a:t>
            </a:r>
            <a:r>
              <a:rPr lang="en-US" dirty="0"/>
              <a:t> </a:t>
            </a:r>
            <a:r>
              <a:rPr lang="en-US" dirty="0" err="1"/>
              <a:t>cihazı</a:t>
            </a:r>
            <a:r>
              <a:rPr lang="en-US" dirty="0"/>
              <a:t> </a:t>
            </a:r>
            <a:r>
              <a:rPr lang="en-US" dirty="0" err="1"/>
              <a:t>arasındaki</a:t>
            </a:r>
            <a:r>
              <a:rPr lang="en-US" dirty="0"/>
              <a:t> </a:t>
            </a:r>
            <a:r>
              <a:rPr lang="en-US" dirty="0" err="1"/>
              <a:t>koordinasyon</a:t>
            </a:r>
            <a:r>
              <a:rPr lang="en-US" dirty="0"/>
              <a:t>:</a:t>
            </a:r>
          </a:p>
          <a:p>
            <a:r>
              <a:rPr lang="en-US" dirty="0"/>
              <a:t>Her </a:t>
            </a:r>
            <a:r>
              <a:rPr lang="en-US" dirty="0" err="1"/>
              <a:t>bir</a:t>
            </a:r>
            <a:r>
              <a:rPr lang="en-US" dirty="0"/>
              <a:t> </a:t>
            </a:r>
            <a:r>
              <a:rPr lang="en-US" dirty="0" err="1"/>
              <a:t>koruma</a:t>
            </a:r>
            <a:r>
              <a:rPr lang="en-US" dirty="0"/>
              <a:t> </a:t>
            </a:r>
            <a:r>
              <a:rPr lang="en-US" dirty="0" err="1"/>
              <a:t>cihazının</a:t>
            </a:r>
            <a:r>
              <a:rPr lang="en-US" dirty="0"/>
              <a:t> </a:t>
            </a:r>
            <a:r>
              <a:rPr lang="en-US" dirty="0" err="1"/>
              <a:t>karakteristikleri</a:t>
            </a:r>
            <a:r>
              <a:rPr lang="en-US" dirty="0"/>
              <a:t> </a:t>
            </a:r>
            <a:r>
              <a:rPr lang="en-US" dirty="0" err="1"/>
              <a:t>aşağıdaki</a:t>
            </a:r>
            <a:r>
              <a:rPr lang="en-US" dirty="0"/>
              <a:t> </a:t>
            </a:r>
            <a:r>
              <a:rPr lang="en-US" dirty="0" err="1"/>
              <a:t>koşullara</a:t>
            </a:r>
            <a:r>
              <a:rPr lang="en-US" dirty="0"/>
              <a:t> </a:t>
            </a:r>
            <a:r>
              <a:rPr lang="en-US" dirty="0" err="1"/>
              <a:t>uygun</a:t>
            </a:r>
            <a:r>
              <a:rPr lang="en-US" dirty="0"/>
              <a:t> </a:t>
            </a:r>
            <a:r>
              <a:rPr lang="en-US" dirty="0" err="1"/>
              <a:t>olacaktır</a:t>
            </a:r>
            <a:r>
              <a:rPr lang="en-US" dirty="0"/>
              <a:t>: </a:t>
            </a:r>
          </a:p>
          <a:p>
            <a:r>
              <a:rPr lang="en-US" dirty="0" err="1"/>
              <a:t>Anma</a:t>
            </a:r>
            <a:r>
              <a:rPr lang="en-US" dirty="0"/>
              <a:t> </a:t>
            </a:r>
            <a:r>
              <a:rPr lang="en-US" dirty="0" err="1"/>
              <a:t>akımı</a:t>
            </a:r>
            <a:r>
              <a:rPr lang="en-US" dirty="0"/>
              <a:t> </a:t>
            </a:r>
            <a:r>
              <a:rPr lang="en-US" dirty="0" err="1"/>
              <a:t>veya</a:t>
            </a:r>
            <a:r>
              <a:rPr lang="en-US" dirty="0"/>
              <a:t> </a:t>
            </a:r>
            <a:r>
              <a:rPr lang="en-US" dirty="0" err="1"/>
              <a:t>ayarlanan</a:t>
            </a:r>
            <a:r>
              <a:rPr lang="en-US" dirty="0"/>
              <a:t> </a:t>
            </a:r>
            <a:r>
              <a:rPr lang="en-US" dirty="0" err="1"/>
              <a:t>akım</a:t>
            </a:r>
            <a:r>
              <a:rPr lang="en-US" dirty="0"/>
              <a:t> </a:t>
            </a:r>
            <a:r>
              <a:rPr lang="en-US" dirty="0" err="1"/>
              <a:t>değeri</a:t>
            </a:r>
            <a:r>
              <a:rPr lang="en-US" dirty="0"/>
              <a:t> (In) </a:t>
            </a:r>
            <a:r>
              <a:rPr lang="en-US" dirty="0" err="1"/>
              <a:t>devrenin</a:t>
            </a:r>
            <a:r>
              <a:rPr lang="en-US" dirty="0"/>
              <a:t> </a:t>
            </a:r>
            <a:r>
              <a:rPr lang="en-US" dirty="0" err="1"/>
              <a:t>tasarım</a:t>
            </a:r>
            <a:r>
              <a:rPr lang="en-US" dirty="0"/>
              <a:t> </a:t>
            </a:r>
            <a:r>
              <a:rPr lang="en-US" dirty="0" err="1"/>
              <a:t>akımından</a:t>
            </a:r>
            <a:r>
              <a:rPr lang="en-US" dirty="0"/>
              <a:t> (</a:t>
            </a:r>
            <a:r>
              <a:rPr lang="en-US" dirty="0" err="1"/>
              <a:t>Ib</a:t>
            </a:r>
            <a:r>
              <a:rPr lang="en-US" dirty="0"/>
              <a:t>) </a:t>
            </a:r>
            <a:r>
              <a:rPr lang="en-US" dirty="0" err="1"/>
              <a:t>daha</a:t>
            </a:r>
            <a:r>
              <a:rPr lang="en-US" dirty="0"/>
              <a:t> </a:t>
            </a:r>
            <a:r>
              <a:rPr lang="en-US" dirty="0" err="1"/>
              <a:t>küçük</a:t>
            </a:r>
            <a:r>
              <a:rPr lang="en-US" dirty="0"/>
              <a:t> </a:t>
            </a:r>
            <a:r>
              <a:rPr lang="en-US" dirty="0" err="1"/>
              <a:t>olmayacaktır</a:t>
            </a:r>
            <a:r>
              <a:rPr lang="en-US" dirty="0"/>
              <a:t>.</a:t>
            </a:r>
          </a:p>
          <a:p>
            <a:r>
              <a:rPr lang="en-US" dirty="0" err="1"/>
              <a:t>Anma</a:t>
            </a:r>
            <a:r>
              <a:rPr lang="en-US" dirty="0"/>
              <a:t> </a:t>
            </a:r>
            <a:r>
              <a:rPr lang="en-US" dirty="0" err="1"/>
              <a:t>akımı</a:t>
            </a:r>
            <a:r>
              <a:rPr lang="en-US" dirty="0"/>
              <a:t> </a:t>
            </a:r>
            <a:r>
              <a:rPr lang="en-US" dirty="0" err="1"/>
              <a:t>veya</a:t>
            </a:r>
            <a:r>
              <a:rPr lang="en-US" dirty="0"/>
              <a:t> </a:t>
            </a:r>
            <a:r>
              <a:rPr lang="en-US" dirty="0" err="1"/>
              <a:t>ayarlanan</a:t>
            </a:r>
            <a:r>
              <a:rPr lang="en-US" dirty="0"/>
              <a:t> </a:t>
            </a:r>
            <a:r>
              <a:rPr lang="en-US" dirty="0" err="1"/>
              <a:t>akım</a:t>
            </a:r>
            <a:r>
              <a:rPr lang="en-US" dirty="0"/>
              <a:t> </a:t>
            </a:r>
            <a:r>
              <a:rPr lang="en-US" dirty="0" err="1"/>
              <a:t>değeri</a:t>
            </a:r>
            <a:r>
              <a:rPr lang="en-US" dirty="0"/>
              <a:t> (In) </a:t>
            </a:r>
            <a:r>
              <a:rPr lang="en-US" dirty="0" err="1"/>
              <a:t>devredeki</a:t>
            </a:r>
            <a:r>
              <a:rPr lang="en-US" dirty="0"/>
              <a:t> </a:t>
            </a:r>
            <a:r>
              <a:rPr lang="en-US" dirty="0" err="1"/>
              <a:t>herhangi</a:t>
            </a:r>
            <a:r>
              <a:rPr lang="en-US" dirty="0"/>
              <a:t> </a:t>
            </a:r>
            <a:r>
              <a:rPr lang="en-US" dirty="0" err="1"/>
              <a:t>bir</a:t>
            </a:r>
            <a:r>
              <a:rPr lang="en-US" dirty="0"/>
              <a:t> </a:t>
            </a:r>
            <a:r>
              <a:rPr lang="en-US" dirty="0" err="1"/>
              <a:t>iletkenin</a:t>
            </a:r>
            <a:r>
              <a:rPr lang="en-US" dirty="0"/>
              <a:t> en </a:t>
            </a:r>
            <a:r>
              <a:rPr lang="en-US" dirty="0" err="1"/>
              <a:t>düşük</a:t>
            </a:r>
            <a:r>
              <a:rPr lang="en-US" dirty="0"/>
              <a:t> </a:t>
            </a:r>
            <a:r>
              <a:rPr lang="en-US" dirty="0" err="1"/>
              <a:t>akım</a:t>
            </a:r>
            <a:r>
              <a:rPr lang="en-US" dirty="0"/>
              <a:t> </a:t>
            </a:r>
            <a:r>
              <a:rPr lang="en-US" dirty="0" err="1"/>
              <a:t>taşıma</a:t>
            </a:r>
            <a:r>
              <a:rPr lang="en-US" dirty="0"/>
              <a:t> </a:t>
            </a:r>
            <a:r>
              <a:rPr lang="en-US" dirty="0" err="1"/>
              <a:t>kapasitesini</a:t>
            </a:r>
            <a:r>
              <a:rPr lang="en-US" dirty="0"/>
              <a:t> (</a:t>
            </a:r>
            <a:r>
              <a:rPr lang="en-US" dirty="0" err="1"/>
              <a:t>Iz</a:t>
            </a:r>
            <a:r>
              <a:rPr lang="en-US" dirty="0"/>
              <a:t>) </a:t>
            </a:r>
            <a:r>
              <a:rPr lang="en-US" dirty="0" err="1"/>
              <a:t>aşmayacaktır</a:t>
            </a:r>
            <a:r>
              <a:rPr lang="en-US" dirty="0"/>
              <a:t>.</a:t>
            </a:r>
          </a:p>
          <a:p>
            <a:r>
              <a:rPr lang="en-US" dirty="0" err="1"/>
              <a:t>Koruma</a:t>
            </a:r>
            <a:r>
              <a:rPr lang="en-US" dirty="0"/>
              <a:t> </a:t>
            </a:r>
            <a:r>
              <a:rPr lang="en-US" dirty="0" err="1"/>
              <a:t>cihazının</a:t>
            </a:r>
            <a:r>
              <a:rPr lang="en-US" dirty="0"/>
              <a:t> </a:t>
            </a:r>
            <a:r>
              <a:rPr lang="en-US" dirty="0" err="1"/>
              <a:t>alışılagelmiş</a:t>
            </a:r>
            <a:r>
              <a:rPr lang="en-US" dirty="0"/>
              <a:t> </a:t>
            </a:r>
            <a:r>
              <a:rPr lang="en-US" dirty="0" err="1"/>
              <a:t>süreye</a:t>
            </a:r>
            <a:r>
              <a:rPr lang="en-US" dirty="0"/>
              <a:t> </a:t>
            </a:r>
            <a:r>
              <a:rPr lang="en-US" dirty="0" err="1"/>
              <a:t>bağlı</a:t>
            </a:r>
            <a:r>
              <a:rPr lang="en-US" dirty="0"/>
              <a:t> </a:t>
            </a:r>
            <a:r>
              <a:rPr lang="en-US" dirty="0" err="1"/>
              <a:t>olarak</a:t>
            </a:r>
            <a:r>
              <a:rPr lang="en-US" dirty="0"/>
              <a:t> </a:t>
            </a:r>
            <a:r>
              <a:rPr lang="en-US" dirty="0" err="1"/>
              <a:t>etkin</a:t>
            </a:r>
            <a:r>
              <a:rPr lang="en-US" dirty="0"/>
              <a:t> </a:t>
            </a:r>
            <a:r>
              <a:rPr lang="en-US" dirty="0" err="1"/>
              <a:t>olarak</a:t>
            </a:r>
            <a:r>
              <a:rPr lang="en-US" dirty="0"/>
              <a:t> </a:t>
            </a:r>
            <a:r>
              <a:rPr lang="en-US" dirty="0" err="1"/>
              <a:t>çalışmasını</a:t>
            </a:r>
            <a:r>
              <a:rPr lang="en-US" dirty="0"/>
              <a:t> </a:t>
            </a:r>
            <a:r>
              <a:rPr lang="en-US" dirty="0" err="1"/>
              <a:t>sağlayan</a:t>
            </a:r>
            <a:r>
              <a:rPr lang="en-US" dirty="0"/>
              <a:t> </a:t>
            </a:r>
            <a:r>
              <a:rPr lang="en-US" dirty="0" err="1"/>
              <a:t>akım</a:t>
            </a:r>
            <a:r>
              <a:rPr lang="en-US" dirty="0"/>
              <a:t> (I2) </a:t>
            </a:r>
            <a:r>
              <a:rPr lang="en-US" dirty="0" err="1"/>
              <a:t>devrede</a:t>
            </a:r>
            <a:r>
              <a:rPr lang="en-US" dirty="0"/>
              <a:t> en </a:t>
            </a:r>
            <a:r>
              <a:rPr lang="en-US" dirty="0" err="1"/>
              <a:t>düşük</a:t>
            </a:r>
            <a:r>
              <a:rPr lang="en-US" dirty="0"/>
              <a:t> </a:t>
            </a:r>
            <a:r>
              <a:rPr lang="en-US" dirty="0" err="1"/>
              <a:t>değere</a:t>
            </a:r>
            <a:r>
              <a:rPr lang="en-US" dirty="0"/>
              <a:t> </a:t>
            </a:r>
            <a:r>
              <a:rPr lang="en-US" dirty="0" err="1"/>
              <a:t>sahip</a:t>
            </a:r>
            <a:r>
              <a:rPr lang="en-US" dirty="0"/>
              <a:t> </a:t>
            </a:r>
            <a:r>
              <a:rPr lang="en-US" dirty="0" err="1"/>
              <a:t>iletkenin</a:t>
            </a:r>
            <a:r>
              <a:rPr lang="en-US" dirty="0"/>
              <a:t> </a:t>
            </a:r>
            <a:r>
              <a:rPr lang="en-US" dirty="0" err="1"/>
              <a:t>akım</a:t>
            </a:r>
            <a:r>
              <a:rPr lang="en-US" dirty="0"/>
              <a:t> </a:t>
            </a:r>
            <a:r>
              <a:rPr lang="en-US" dirty="0" err="1"/>
              <a:t>taşıma</a:t>
            </a:r>
            <a:r>
              <a:rPr lang="en-US" dirty="0"/>
              <a:t> </a:t>
            </a:r>
            <a:r>
              <a:rPr lang="en-US" dirty="0" err="1"/>
              <a:t>kapasitesinin</a:t>
            </a:r>
            <a:r>
              <a:rPr lang="en-US" dirty="0"/>
              <a:t> (</a:t>
            </a:r>
            <a:r>
              <a:rPr lang="en-US" dirty="0" err="1"/>
              <a:t>Iz</a:t>
            </a:r>
            <a:r>
              <a:rPr lang="en-US" dirty="0"/>
              <a:t>) 1.45 </a:t>
            </a:r>
            <a:r>
              <a:rPr lang="en-US" dirty="0" err="1"/>
              <a:t>katından</a:t>
            </a:r>
            <a:r>
              <a:rPr lang="en-US" dirty="0"/>
              <a:t> </a:t>
            </a:r>
            <a:r>
              <a:rPr lang="en-US" dirty="0" err="1"/>
              <a:t>daha</a:t>
            </a:r>
            <a:r>
              <a:rPr lang="en-US" dirty="0"/>
              <a:t> </a:t>
            </a:r>
            <a:r>
              <a:rPr lang="en-US" dirty="0" err="1"/>
              <a:t>büyük</a:t>
            </a:r>
            <a:r>
              <a:rPr lang="en-US" dirty="0"/>
              <a:t> </a:t>
            </a:r>
            <a:r>
              <a:rPr lang="en-US" dirty="0" err="1"/>
              <a:t>olmayacaktır</a:t>
            </a:r>
            <a:r>
              <a:rPr lang="en-US" dirty="0"/>
              <a:t>. (</a:t>
            </a:r>
            <a:r>
              <a:rPr lang="en-US" dirty="0" err="1"/>
              <a:t>Cihaz</a:t>
            </a:r>
            <a:r>
              <a:rPr lang="en-US" dirty="0"/>
              <a:t> BS 3036’ya </a:t>
            </a:r>
            <a:r>
              <a:rPr lang="en-US" dirty="0" err="1"/>
              <a:t>uygun</a:t>
            </a:r>
            <a:r>
              <a:rPr lang="en-US" dirty="0"/>
              <a:t> </a:t>
            </a:r>
            <a:r>
              <a:rPr lang="en-US" dirty="0" err="1"/>
              <a:t>yarı</a:t>
            </a:r>
            <a:r>
              <a:rPr lang="en-US" dirty="0"/>
              <a:t> </a:t>
            </a:r>
            <a:r>
              <a:rPr lang="en-US" dirty="0" err="1"/>
              <a:t>kapalı</a:t>
            </a:r>
            <a:r>
              <a:rPr lang="en-US" dirty="0"/>
              <a:t> </a:t>
            </a:r>
            <a:r>
              <a:rPr lang="en-US" dirty="0" err="1"/>
              <a:t>bir</a:t>
            </a:r>
            <a:r>
              <a:rPr lang="en-US" dirty="0"/>
              <a:t> </a:t>
            </a:r>
            <a:r>
              <a:rPr lang="en-US" dirty="0" err="1"/>
              <a:t>sigorta</a:t>
            </a:r>
            <a:r>
              <a:rPr lang="en-US" dirty="0"/>
              <a:t> </a:t>
            </a:r>
            <a:r>
              <a:rPr lang="en-US" dirty="0" err="1"/>
              <a:t>olduğunda</a:t>
            </a:r>
            <a:r>
              <a:rPr lang="en-US" dirty="0"/>
              <a:t> In≤ 0,725.Iz </a:t>
            </a:r>
            <a:r>
              <a:rPr lang="en-US" dirty="0" err="1"/>
              <a:t>olacaktır</a:t>
            </a:r>
            <a:r>
              <a:rPr lang="en-US" dirty="0"/>
              <a:t>.)</a:t>
            </a:r>
          </a:p>
        </p:txBody>
      </p:sp>
    </p:spTree>
    <p:extLst>
      <p:ext uri="{BB962C8B-B14F-4D97-AF65-F5344CB8AC3E}">
        <p14:creationId xmlns:p14="http://schemas.microsoft.com/office/powerpoint/2010/main" val="2417243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5" name="TextBox 4"/>
          <p:cNvSpPr txBox="1"/>
          <p:nvPr/>
        </p:nvSpPr>
        <p:spPr>
          <a:xfrm>
            <a:off x="531340" y="1816443"/>
            <a:ext cx="10972801" cy="369332"/>
          </a:xfrm>
          <a:prstGeom prst="rect">
            <a:avLst/>
          </a:prstGeom>
          <a:noFill/>
        </p:spPr>
        <p:txBody>
          <a:bodyPr wrap="square" rtlCol="0">
            <a:spAutoFit/>
          </a:bodyPr>
          <a:lstStyle/>
          <a:p>
            <a:pPr algn="ctr"/>
            <a:r>
              <a:rPr lang="en-US" b="1" dirty="0"/>
              <a:t>AŞIRI AKIMA KARŞI </a:t>
            </a:r>
            <a:r>
              <a:rPr lang="en-US" b="1" dirty="0" smtClean="0"/>
              <a:t>KORUMA</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215" y="2281581"/>
            <a:ext cx="71024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7999" y="4709295"/>
            <a:ext cx="4201297" cy="1477328"/>
          </a:xfrm>
          <a:prstGeom prst="rect">
            <a:avLst/>
          </a:prstGeom>
          <a:noFill/>
        </p:spPr>
        <p:txBody>
          <a:bodyPr wrap="square" rtlCol="0">
            <a:spAutoFit/>
          </a:bodyPr>
          <a:lstStyle/>
          <a:p>
            <a:r>
              <a:rPr lang="en-US" dirty="0" err="1"/>
              <a:t>Iz</a:t>
            </a:r>
            <a:r>
              <a:rPr lang="en-US" dirty="0"/>
              <a:t> = </a:t>
            </a:r>
            <a:r>
              <a:rPr lang="en-US" dirty="0" err="1" smtClean="0"/>
              <a:t>It.Ca.Cg.Ci.Cc</a:t>
            </a:r>
            <a:endParaRPr lang="tr-TR" dirty="0" smtClean="0"/>
          </a:p>
          <a:p>
            <a:r>
              <a:rPr lang="tr-TR" dirty="0" smtClean="0"/>
              <a:t>Ca: Ortam sıcaklığı</a:t>
            </a:r>
          </a:p>
          <a:p>
            <a:r>
              <a:rPr lang="tr-TR" dirty="0" smtClean="0"/>
              <a:t>Cg: Gruplama katsayısı</a:t>
            </a:r>
          </a:p>
          <a:p>
            <a:r>
              <a:rPr lang="tr-TR" dirty="0" smtClean="0"/>
              <a:t>Ci: Isıl duvar içerisinde tesisat</a:t>
            </a:r>
          </a:p>
          <a:p>
            <a:r>
              <a:rPr lang="tr-TR" dirty="0" smtClean="0"/>
              <a:t>Cc: Yarı kapalı sigorta ile koruma (x0,725)</a:t>
            </a:r>
            <a:endParaRPr lang="tr-TR" dirty="0"/>
          </a:p>
        </p:txBody>
      </p:sp>
    </p:spTree>
    <p:extLst>
      <p:ext uri="{BB962C8B-B14F-4D97-AF65-F5344CB8AC3E}">
        <p14:creationId xmlns:p14="http://schemas.microsoft.com/office/powerpoint/2010/main" val="63952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5" name="TextBox 4"/>
          <p:cNvSpPr txBox="1"/>
          <p:nvPr/>
        </p:nvSpPr>
        <p:spPr>
          <a:xfrm>
            <a:off x="531340" y="1816443"/>
            <a:ext cx="10972801" cy="4524315"/>
          </a:xfrm>
          <a:prstGeom prst="rect">
            <a:avLst/>
          </a:prstGeom>
          <a:noFill/>
        </p:spPr>
        <p:txBody>
          <a:bodyPr wrap="square" rtlCol="0">
            <a:spAutoFit/>
          </a:bodyPr>
          <a:lstStyle/>
          <a:p>
            <a:r>
              <a:rPr lang="en-US" b="1" dirty="0" err="1"/>
              <a:t>Hata</a:t>
            </a:r>
            <a:r>
              <a:rPr lang="en-US" b="1" dirty="0"/>
              <a:t> </a:t>
            </a:r>
            <a:r>
              <a:rPr lang="en-US" b="1" dirty="0" err="1"/>
              <a:t>akımı</a:t>
            </a:r>
            <a:r>
              <a:rPr lang="en-US" b="1" dirty="0"/>
              <a:t> </a:t>
            </a:r>
            <a:r>
              <a:rPr lang="en-US" b="1" dirty="0" err="1"/>
              <a:t>koruma</a:t>
            </a:r>
            <a:r>
              <a:rPr lang="en-US" b="1" dirty="0"/>
              <a:t> </a:t>
            </a:r>
            <a:r>
              <a:rPr lang="en-US" b="1" dirty="0" err="1"/>
              <a:t>cihazı</a:t>
            </a:r>
            <a:r>
              <a:rPr lang="en-US" b="1" dirty="0"/>
              <a:t> </a:t>
            </a:r>
            <a:r>
              <a:rPr lang="en-US" b="1" dirty="0" err="1" smtClean="0"/>
              <a:t>karakteristikleri</a:t>
            </a:r>
            <a:r>
              <a:rPr lang="tr-TR" b="1" dirty="0" smtClean="0"/>
              <a:t>;</a:t>
            </a:r>
          </a:p>
          <a:p>
            <a:endParaRPr lang="en-US" b="1" dirty="0"/>
          </a:p>
          <a:p>
            <a:r>
              <a:rPr lang="en-US" dirty="0"/>
              <a:t>Her </a:t>
            </a:r>
            <a:r>
              <a:rPr lang="en-US" dirty="0" err="1"/>
              <a:t>bir</a:t>
            </a:r>
            <a:r>
              <a:rPr lang="en-US" dirty="0"/>
              <a:t> </a:t>
            </a:r>
            <a:r>
              <a:rPr lang="en-US" dirty="0" err="1"/>
              <a:t>cihazın</a:t>
            </a:r>
            <a:r>
              <a:rPr lang="en-US" dirty="0"/>
              <a:t> </a:t>
            </a:r>
            <a:r>
              <a:rPr lang="en-US" dirty="0" err="1"/>
              <a:t>kesme</a:t>
            </a:r>
            <a:r>
              <a:rPr lang="en-US" dirty="0"/>
              <a:t> </a:t>
            </a:r>
            <a:r>
              <a:rPr lang="en-US" dirty="0" err="1"/>
              <a:t>kapasitesi</a:t>
            </a:r>
            <a:r>
              <a:rPr lang="en-US" dirty="0"/>
              <a:t>, </a:t>
            </a:r>
            <a:r>
              <a:rPr lang="en-US" dirty="0" err="1"/>
              <a:t>cihazın</a:t>
            </a:r>
            <a:r>
              <a:rPr lang="en-US" dirty="0"/>
              <a:t> </a:t>
            </a:r>
            <a:r>
              <a:rPr lang="en-US" dirty="0" err="1"/>
              <a:t>bağlandığı</a:t>
            </a:r>
            <a:r>
              <a:rPr lang="en-US" dirty="0"/>
              <a:t> </a:t>
            </a:r>
            <a:r>
              <a:rPr lang="en-US" dirty="0" err="1"/>
              <a:t>noktadaki</a:t>
            </a:r>
            <a:r>
              <a:rPr lang="en-US" dirty="0"/>
              <a:t> </a:t>
            </a:r>
            <a:r>
              <a:rPr lang="en-US" dirty="0" err="1"/>
              <a:t>toprak</a:t>
            </a:r>
            <a:r>
              <a:rPr lang="en-US" dirty="0"/>
              <a:t> </a:t>
            </a:r>
            <a:r>
              <a:rPr lang="en-US" dirty="0" err="1"/>
              <a:t>arıza</a:t>
            </a:r>
            <a:r>
              <a:rPr lang="en-US" dirty="0"/>
              <a:t> </a:t>
            </a:r>
            <a:r>
              <a:rPr lang="en-US" dirty="0" err="1"/>
              <a:t>akımı</a:t>
            </a:r>
            <a:r>
              <a:rPr lang="en-US" dirty="0"/>
              <a:t> </a:t>
            </a:r>
            <a:r>
              <a:rPr lang="en-US" dirty="0" err="1"/>
              <a:t>ya</a:t>
            </a:r>
            <a:r>
              <a:rPr lang="en-US" dirty="0"/>
              <a:t> da </a:t>
            </a:r>
            <a:r>
              <a:rPr lang="en-US" dirty="0" err="1"/>
              <a:t>olası</a:t>
            </a:r>
            <a:r>
              <a:rPr lang="en-US" dirty="0"/>
              <a:t> </a:t>
            </a:r>
            <a:r>
              <a:rPr lang="en-US" dirty="0" err="1"/>
              <a:t>kısa</a:t>
            </a:r>
            <a:r>
              <a:rPr lang="en-US" dirty="0"/>
              <a:t> </a:t>
            </a:r>
            <a:r>
              <a:rPr lang="en-US" dirty="0" err="1"/>
              <a:t>devre</a:t>
            </a:r>
            <a:r>
              <a:rPr lang="en-US" dirty="0"/>
              <a:t> </a:t>
            </a:r>
            <a:r>
              <a:rPr lang="en-US" dirty="0" err="1"/>
              <a:t>akımından</a:t>
            </a:r>
            <a:r>
              <a:rPr lang="en-US" dirty="0"/>
              <a:t> </a:t>
            </a:r>
            <a:r>
              <a:rPr lang="en-US" dirty="0" err="1"/>
              <a:t>daha</a:t>
            </a:r>
            <a:r>
              <a:rPr lang="en-US" dirty="0"/>
              <a:t> </a:t>
            </a:r>
            <a:r>
              <a:rPr lang="en-US" dirty="0" err="1"/>
              <a:t>düşük</a:t>
            </a:r>
            <a:r>
              <a:rPr lang="en-US" dirty="0"/>
              <a:t> </a:t>
            </a:r>
            <a:r>
              <a:rPr lang="en-US" dirty="0" err="1"/>
              <a:t>olmayacaktır</a:t>
            </a:r>
            <a:r>
              <a:rPr lang="en-US" dirty="0"/>
              <a:t>. </a:t>
            </a:r>
            <a:r>
              <a:rPr lang="en-US" dirty="0" err="1"/>
              <a:t>Yalnızca</a:t>
            </a:r>
            <a:r>
              <a:rPr lang="en-US" dirty="0"/>
              <a:t> </a:t>
            </a:r>
            <a:r>
              <a:rPr lang="en-US" dirty="0" err="1"/>
              <a:t>besleme</a:t>
            </a:r>
            <a:r>
              <a:rPr lang="en-US" dirty="0"/>
              <a:t> </a:t>
            </a:r>
            <a:r>
              <a:rPr lang="en-US" dirty="0" err="1"/>
              <a:t>tarafında</a:t>
            </a:r>
            <a:r>
              <a:rPr lang="en-US" dirty="0"/>
              <a:t> </a:t>
            </a:r>
            <a:r>
              <a:rPr lang="en-US" dirty="0" err="1"/>
              <a:t>gerekli</a:t>
            </a:r>
            <a:r>
              <a:rPr lang="en-US" dirty="0"/>
              <a:t> </a:t>
            </a:r>
            <a:r>
              <a:rPr lang="en-US" dirty="0" err="1"/>
              <a:t>kesme</a:t>
            </a:r>
            <a:r>
              <a:rPr lang="en-US" dirty="0"/>
              <a:t> </a:t>
            </a:r>
            <a:r>
              <a:rPr lang="en-US" dirty="0" err="1"/>
              <a:t>kapasitesine</a:t>
            </a:r>
            <a:r>
              <a:rPr lang="en-US" dirty="0"/>
              <a:t> </a:t>
            </a:r>
            <a:r>
              <a:rPr lang="en-US" dirty="0" err="1"/>
              <a:t>sahip</a:t>
            </a:r>
            <a:r>
              <a:rPr lang="en-US" dirty="0"/>
              <a:t> </a:t>
            </a:r>
            <a:r>
              <a:rPr lang="en-US" dirty="0" err="1"/>
              <a:t>başka</a:t>
            </a:r>
            <a:r>
              <a:rPr lang="en-US" dirty="0"/>
              <a:t> </a:t>
            </a:r>
            <a:r>
              <a:rPr lang="en-US" dirty="0" err="1"/>
              <a:t>bir</a:t>
            </a:r>
            <a:r>
              <a:rPr lang="en-US" dirty="0"/>
              <a:t> </a:t>
            </a:r>
            <a:r>
              <a:rPr lang="en-US" dirty="0" err="1"/>
              <a:t>koruma</a:t>
            </a:r>
            <a:r>
              <a:rPr lang="en-US" dirty="0"/>
              <a:t> </a:t>
            </a:r>
            <a:r>
              <a:rPr lang="en-US" dirty="0" err="1"/>
              <a:t>cihazı</a:t>
            </a:r>
            <a:r>
              <a:rPr lang="en-US" dirty="0"/>
              <a:t>, </a:t>
            </a:r>
            <a:r>
              <a:rPr lang="en-US" dirty="0" err="1"/>
              <a:t>yada</a:t>
            </a:r>
            <a:r>
              <a:rPr lang="en-US" dirty="0"/>
              <a:t> </a:t>
            </a:r>
            <a:r>
              <a:rPr lang="en-US" dirty="0" err="1"/>
              <a:t>cihazları</a:t>
            </a:r>
            <a:r>
              <a:rPr lang="en-US" dirty="0"/>
              <a:t> </a:t>
            </a:r>
            <a:r>
              <a:rPr lang="en-US" dirty="0" err="1"/>
              <a:t>kullanılmış</a:t>
            </a:r>
            <a:r>
              <a:rPr lang="en-US" dirty="0"/>
              <a:t> </a:t>
            </a:r>
            <a:r>
              <a:rPr lang="en-US" dirty="0" err="1"/>
              <a:t>ise</a:t>
            </a:r>
            <a:r>
              <a:rPr lang="en-US" dirty="0"/>
              <a:t>; </a:t>
            </a:r>
            <a:r>
              <a:rPr lang="en-US" dirty="0" err="1"/>
              <a:t>yük</a:t>
            </a:r>
            <a:r>
              <a:rPr lang="en-US" dirty="0"/>
              <a:t> </a:t>
            </a:r>
            <a:r>
              <a:rPr lang="en-US" dirty="0" err="1"/>
              <a:t>tarafında</a:t>
            </a:r>
            <a:r>
              <a:rPr lang="en-US" dirty="0"/>
              <a:t> </a:t>
            </a:r>
            <a:r>
              <a:rPr lang="en-US" dirty="0" err="1"/>
              <a:t>daha</a:t>
            </a:r>
            <a:r>
              <a:rPr lang="en-US" dirty="0"/>
              <a:t> </a:t>
            </a:r>
            <a:r>
              <a:rPr lang="en-US" dirty="0" err="1"/>
              <a:t>düşük</a:t>
            </a:r>
            <a:r>
              <a:rPr lang="en-US" dirty="0"/>
              <a:t> </a:t>
            </a:r>
            <a:r>
              <a:rPr lang="en-US" dirty="0" err="1"/>
              <a:t>bir</a:t>
            </a:r>
            <a:r>
              <a:rPr lang="en-US" dirty="0"/>
              <a:t> </a:t>
            </a:r>
            <a:r>
              <a:rPr lang="en-US" dirty="0" err="1"/>
              <a:t>kesme</a:t>
            </a:r>
            <a:r>
              <a:rPr lang="en-US" dirty="0"/>
              <a:t> </a:t>
            </a:r>
            <a:r>
              <a:rPr lang="en-US" dirty="0" err="1"/>
              <a:t>kapasitesine</a:t>
            </a:r>
            <a:r>
              <a:rPr lang="en-US" dirty="0"/>
              <a:t> </a:t>
            </a:r>
            <a:r>
              <a:rPr lang="en-US" dirty="0" err="1"/>
              <a:t>izin</a:t>
            </a:r>
            <a:r>
              <a:rPr lang="en-US" dirty="0"/>
              <a:t> </a:t>
            </a:r>
            <a:r>
              <a:rPr lang="en-US" dirty="0" err="1"/>
              <a:t>verilebilir</a:t>
            </a:r>
            <a:r>
              <a:rPr lang="en-US" dirty="0"/>
              <a:t>.</a:t>
            </a:r>
          </a:p>
          <a:p>
            <a:r>
              <a:rPr lang="en-US" dirty="0" err="1"/>
              <a:t>Bir</a:t>
            </a:r>
            <a:r>
              <a:rPr lang="en-US" dirty="0"/>
              <a:t> </a:t>
            </a:r>
            <a:r>
              <a:rPr lang="en-US" dirty="0" err="1"/>
              <a:t>koruma</a:t>
            </a:r>
            <a:r>
              <a:rPr lang="en-US" dirty="0"/>
              <a:t> </a:t>
            </a:r>
            <a:r>
              <a:rPr lang="en-US" dirty="0" err="1"/>
              <a:t>cihazı</a:t>
            </a:r>
            <a:r>
              <a:rPr lang="en-US" dirty="0"/>
              <a:t> </a:t>
            </a:r>
            <a:r>
              <a:rPr lang="en-US" dirty="0" err="1"/>
              <a:t>yalnızca</a:t>
            </a:r>
            <a:r>
              <a:rPr lang="en-US" dirty="0"/>
              <a:t> </a:t>
            </a:r>
            <a:r>
              <a:rPr lang="en-US" dirty="0" err="1"/>
              <a:t>hata</a:t>
            </a:r>
            <a:r>
              <a:rPr lang="en-US" dirty="0"/>
              <a:t> </a:t>
            </a:r>
            <a:r>
              <a:rPr lang="en-US" dirty="0" err="1"/>
              <a:t>akımı</a:t>
            </a:r>
            <a:r>
              <a:rPr lang="en-US" dirty="0"/>
              <a:t> </a:t>
            </a:r>
            <a:r>
              <a:rPr lang="en-US" dirty="0" err="1"/>
              <a:t>koruması</a:t>
            </a:r>
            <a:r>
              <a:rPr lang="en-US" dirty="0"/>
              <a:t> </a:t>
            </a:r>
            <a:r>
              <a:rPr lang="en-US" dirty="0" err="1"/>
              <a:t>için</a:t>
            </a:r>
            <a:r>
              <a:rPr lang="en-US" dirty="0"/>
              <a:t> </a:t>
            </a:r>
            <a:r>
              <a:rPr lang="en-US" dirty="0" err="1"/>
              <a:t>kullanılıyorsa</a:t>
            </a:r>
            <a:r>
              <a:rPr lang="en-US" dirty="0"/>
              <a:t>, </a:t>
            </a:r>
            <a:r>
              <a:rPr lang="en-US" dirty="0" err="1"/>
              <a:t>cihazın</a:t>
            </a:r>
            <a:r>
              <a:rPr lang="en-US" dirty="0"/>
              <a:t> hem </a:t>
            </a:r>
            <a:r>
              <a:rPr lang="en-US" dirty="0" err="1"/>
              <a:t>kısa</a:t>
            </a:r>
            <a:r>
              <a:rPr lang="en-US" dirty="0"/>
              <a:t> </a:t>
            </a:r>
            <a:r>
              <a:rPr lang="en-US" dirty="0" err="1"/>
              <a:t>devre</a:t>
            </a:r>
            <a:r>
              <a:rPr lang="en-US" dirty="0"/>
              <a:t> </a:t>
            </a:r>
            <a:r>
              <a:rPr lang="en-US" dirty="0" err="1"/>
              <a:t>ve</a:t>
            </a:r>
            <a:r>
              <a:rPr lang="en-US" dirty="0"/>
              <a:t> hem de </a:t>
            </a:r>
            <a:r>
              <a:rPr lang="en-US" dirty="0" err="1"/>
              <a:t>toprak</a:t>
            </a:r>
            <a:r>
              <a:rPr lang="en-US" dirty="0"/>
              <a:t> </a:t>
            </a:r>
            <a:r>
              <a:rPr lang="en-US" dirty="0" err="1"/>
              <a:t>hatası</a:t>
            </a:r>
            <a:r>
              <a:rPr lang="en-US" dirty="0"/>
              <a:t> </a:t>
            </a:r>
            <a:r>
              <a:rPr lang="en-US" dirty="0" err="1"/>
              <a:t>koşullarındaki</a:t>
            </a:r>
            <a:r>
              <a:rPr lang="en-US" dirty="0"/>
              <a:t> </a:t>
            </a:r>
            <a:r>
              <a:rPr lang="en-US" dirty="0" err="1"/>
              <a:t>açma</a:t>
            </a:r>
            <a:r>
              <a:rPr lang="en-US" dirty="0"/>
              <a:t> </a:t>
            </a:r>
            <a:r>
              <a:rPr lang="en-US" dirty="0" err="1"/>
              <a:t>zamanı</a:t>
            </a:r>
            <a:r>
              <a:rPr lang="en-US" dirty="0"/>
              <a:t>, </a:t>
            </a:r>
            <a:r>
              <a:rPr lang="en-US" dirty="0" err="1"/>
              <a:t>gerilim</a:t>
            </a:r>
            <a:r>
              <a:rPr lang="en-US" dirty="0"/>
              <a:t> </a:t>
            </a:r>
            <a:r>
              <a:rPr lang="en-US" dirty="0" err="1"/>
              <a:t>altındaki</a:t>
            </a:r>
            <a:r>
              <a:rPr lang="en-US" dirty="0"/>
              <a:t> </a:t>
            </a:r>
            <a:r>
              <a:rPr lang="en-US" dirty="0" err="1"/>
              <a:t>hiçbir</a:t>
            </a:r>
            <a:r>
              <a:rPr lang="en-US" dirty="0"/>
              <a:t> </a:t>
            </a:r>
            <a:r>
              <a:rPr lang="en-US" dirty="0" err="1"/>
              <a:t>iletkenin</a:t>
            </a:r>
            <a:r>
              <a:rPr lang="en-US" dirty="0"/>
              <a:t> </a:t>
            </a:r>
            <a:r>
              <a:rPr lang="en-US" dirty="0" err="1"/>
              <a:t>sınırlanmış</a:t>
            </a:r>
            <a:r>
              <a:rPr lang="en-US" dirty="0"/>
              <a:t>, </a:t>
            </a:r>
            <a:r>
              <a:rPr lang="en-US" dirty="0" err="1"/>
              <a:t>kabul</a:t>
            </a:r>
            <a:r>
              <a:rPr lang="en-US" dirty="0"/>
              <a:t> </a:t>
            </a:r>
            <a:r>
              <a:rPr lang="en-US" dirty="0" err="1"/>
              <a:t>edilebilir</a:t>
            </a:r>
            <a:r>
              <a:rPr lang="en-US" dirty="0"/>
              <a:t> </a:t>
            </a:r>
            <a:r>
              <a:rPr lang="en-US" dirty="0" err="1"/>
              <a:t>sıcaklık</a:t>
            </a:r>
            <a:r>
              <a:rPr lang="en-US" dirty="0"/>
              <a:t> </a:t>
            </a:r>
            <a:r>
              <a:rPr lang="en-US" dirty="0" err="1"/>
              <a:t>derecesini</a:t>
            </a:r>
            <a:r>
              <a:rPr lang="en-US" dirty="0"/>
              <a:t> </a:t>
            </a:r>
            <a:r>
              <a:rPr lang="en-US" dirty="0" err="1"/>
              <a:t>aşacak</a:t>
            </a:r>
            <a:r>
              <a:rPr lang="en-US" dirty="0"/>
              <a:t> </a:t>
            </a:r>
            <a:r>
              <a:rPr lang="en-US" dirty="0" err="1"/>
              <a:t>sonuçlar</a:t>
            </a:r>
            <a:r>
              <a:rPr lang="en-US" dirty="0"/>
              <a:t> </a:t>
            </a:r>
            <a:r>
              <a:rPr lang="en-US" dirty="0" err="1"/>
              <a:t>doğurmayacaktır</a:t>
            </a:r>
            <a:r>
              <a:rPr lang="en-US" dirty="0" smtClean="0"/>
              <a:t>.</a:t>
            </a:r>
            <a:endParaRPr lang="tr-TR" dirty="0" smtClean="0"/>
          </a:p>
          <a:p>
            <a:endParaRPr lang="tr-TR" dirty="0"/>
          </a:p>
          <a:p>
            <a:r>
              <a:rPr lang="tr-TR" dirty="0" smtClean="0"/>
              <a:t>Akımın simetrik olmamasının önemli olduğu çok kısa süreler (0,1s’den az) ve akım sınırlama düzeni için kablonun k²S² değeri, cihaz üreticisinin belirteceği cihazdan geçecek enerji (I²t) değerinden büyük olmalıdır.</a:t>
            </a:r>
          </a:p>
          <a:p>
            <a:endParaRPr lang="tr-TR" dirty="0" smtClean="0"/>
          </a:p>
          <a:p>
            <a:r>
              <a:rPr lang="tr-TR" dirty="0" smtClean="0"/>
              <a:t>I²t : Let through energy</a:t>
            </a:r>
          </a:p>
          <a:p>
            <a:r>
              <a:rPr lang="tr-TR" dirty="0" smtClean="0"/>
              <a:t>k : iletken ve yalıtkan özellikleri ile tablodan sabit değer</a:t>
            </a:r>
          </a:p>
          <a:p>
            <a:r>
              <a:rPr lang="tr-TR" dirty="0" smtClean="0"/>
              <a:t>S : İletken anma kesit alanı</a:t>
            </a:r>
            <a:endParaRPr lang="tr-TR" dirty="0"/>
          </a:p>
          <a:p>
            <a:endParaRPr lang="en-US" dirty="0"/>
          </a:p>
        </p:txBody>
      </p:sp>
    </p:spTree>
    <p:extLst>
      <p:ext uri="{BB962C8B-B14F-4D97-AF65-F5344CB8AC3E}">
        <p14:creationId xmlns:p14="http://schemas.microsoft.com/office/powerpoint/2010/main" val="3780335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1050324" y="1865870"/>
            <a:ext cx="10293179" cy="4524315"/>
          </a:xfrm>
          <a:prstGeom prst="rect">
            <a:avLst/>
          </a:prstGeom>
          <a:noFill/>
        </p:spPr>
        <p:txBody>
          <a:bodyPr wrap="square" rtlCol="0">
            <a:spAutoFit/>
          </a:bodyPr>
          <a:lstStyle/>
          <a:p>
            <a:r>
              <a:rPr lang="tr-TR" b="1" u="sng" dirty="0" smtClean="0"/>
              <a:t>Korunma yöntemlerine ait özel notlar :</a:t>
            </a:r>
          </a:p>
          <a:p>
            <a:endParaRPr lang="tr-TR" dirty="0"/>
          </a:p>
          <a:p>
            <a:r>
              <a:rPr lang="tr-TR" b="1" dirty="0" smtClean="0"/>
              <a:t>Elektrik çarpma riski olan özel mahallerde;</a:t>
            </a:r>
          </a:p>
          <a:p>
            <a:pPr marL="400050" indent="-400050">
              <a:buAutoNum type="romanLcParenBoth"/>
            </a:pPr>
            <a:r>
              <a:rPr lang="tr-TR" dirty="0" smtClean="0"/>
              <a:t>Beslemenin otomatik olarak kesilmesi, 30mA RCD kullanımı</a:t>
            </a:r>
          </a:p>
          <a:p>
            <a:pPr marL="400050" indent="-400050">
              <a:buAutoNum type="romanLcParenBoth"/>
            </a:pPr>
            <a:r>
              <a:rPr lang="tr-TR" dirty="0" smtClean="0"/>
              <a:t>İlave eş potansiyel kuşaklama</a:t>
            </a:r>
          </a:p>
          <a:p>
            <a:pPr marL="400050" indent="-400050">
              <a:buAutoNum type="romanLcParenBoth"/>
            </a:pPr>
            <a:r>
              <a:rPr lang="tr-TR" dirty="0" smtClean="0"/>
              <a:t>En uzun hata ayırma süresinin kısaltılması</a:t>
            </a:r>
          </a:p>
          <a:p>
            <a:pPr marL="400050" indent="-400050">
              <a:buAutoNum type="romanLcParenBoth"/>
            </a:pPr>
            <a:endParaRPr lang="tr-TR" b="1" dirty="0"/>
          </a:p>
          <a:p>
            <a:r>
              <a:rPr lang="tr-TR" b="1" dirty="0" smtClean="0"/>
              <a:t>TT sisteminde her priz devresi RCD ile korunmalıdır.</a:t>
            </a:r>
          </a:p>
          <a:p>
            <a:endParaRPr lang="tr-TR" dirty="0" smtClean="0"/>
          </a:p>
          <a:p>
            <a:r>
              <a:rPr lang="tr-TR" b="1" dirty="0"/>
              <a:t>Bina dışında kullanılan taşınabilir cihazların beslemeleri:</a:t>
            </a:r>
          </a:p>
          <a:p>
            <a:r>
              <a:rPr lang="tr-TR" dirty="0"/>
              <a:t>Bina dışında kullanılacak taşınabilir donanımı besleyecek 32A veya altında anma değerine sahip bir priz, bir artık akım cihazı vasıtasıyla, doğrudan dokunma tehlikesini azaltmak üzere ek korumayla donatılacaktır. </a:t>
            </a:r>
          </a:p>
          <a:p>
            <a:endParaRPr lang="tr-TR" dirty="0" smtClean="0"/>
          </a:p>
          <a:p>
            <a:r>
              <a:rPr lang="tr-TR" b="1" dirty="0" smtClean="0"/>
              <a:t>Metalik olmayan bir kılıf veya metalik olmayan bir muhafazaya sahip kablo Sınıf II olarak kabul edilmeyecektir.</a:t>
            </a:r>
            <a:endParaRPr lang="tr-TR" b="1" dirty="0"/>
          </a:p>
          <a:p>
            <a:endParaRPr lang="tr-TR" dirty="0"/>
          </a:p>
        </p:txBody>
      </p:sp>
    </p:spTree>
    <p:extLst>
      <p:ext uri="{BB962C8B-B14F-4D97-AF65-F5344CB8AC3E}">
        <p14:creationId xmlns:p14="http://schemas.microsoft.com/office/powerpoint/2010/main" val="3981821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469558" y="1865870"/>
            <a:ext cx="10873946" cy="4801314"/>
          </a:xfrm>
          <a:prstGeom prst="rect">
            <a:avLst/>
          </a:prstGeom>
          <a:noFill/>
        </p:spPr>
        <p:txBody>
          <a:bodyPr wrap="square" rtlCol="0">
            <a:spAutoFit/>
          </a:bodyPr>
          <a:lstStyle/>
          <a:p>
            <a:pPr marL="285750" indent="-285750">
              <a:buFont typeface="Arial" pitchFamily="34" charset="0"/>
              <a:buChar char="•"/>
            </a:pPr>
            <a:r>
              <a:rPr lang="tr-TR" dirty="0"/>
              <a:t>Nötür iletkeni kesitinin faz iletkenleriyle en azından eşit veya eşdeğer olduğu TN veya TT sisteminin bir parçasını oluşturan bir tesisatta, nötür iletkeni için aşırı akım algılamasının ve buna bağlı devre kesme cihazının temini genellikle gerekmemektedir. Bununla birlikte bir çok fazlı devrede faz akımlarının harmonik bileşeni nedeniyle nötür iletkeninden geçen akımın, faz iletkenlerinden geçen akımdan daha fazla olması beklenen durumlarda; nötür iletkeni için aşırı akım algılaması sağlanacaktır. Bu aşırı akım algılaması sonucunda yalnızca faz iletkenleri kesilecektir, nötür iletkeninin bu nedenle kesilmesi zorunlu değildir.</a:t>
            </a:r>
          </a:p>
          <a:p>
            <a:pPr marL="285750" indent="-285750">
              <a:buFont typeface="Arial" pitchFamily="34" charset="0"/>
              <a:buChar char="•"/>
            </a:pPr>
            <a:r>
              <a:rPr lang="tr-TR" dirty="0"/>
              <a:t>Nötür iletkeni kesitinin faz iletkenlerinden küçük olduğu TN veya TT sisteminin bir parçasını oluşturan bir tesisatta, nötür iletkeni için iletkenin kesitine uygun bir aşırı akım algılaması sağlanacaktır. Bu aşırı akım algılaması sonucunda yalnızca faz iletkenleri kesilecektir, nötür iletkeninin bu nedenle kesilmesi zorunlu değildir</a:t>
            </a:r>
            <a:r>
              <a:rPr lang="tr-TR" dirty="0" smtClean="0"/>
              <a:t>.</a:t>
            </a:r>
          </a:p>
          <a:p>
            <a:pPr marL="285750" indent="-285750">
              <a:buFont typeface="Arial" pitchFamily="34" charset="0"/>
              <a:buChar char="•"/>
            </a:pPr>
            <a:r>
              <a:rPr lang="tr-TR" dirty="0"/>
              <a:t>Aşağıdaki koşulların tümünün gerçekleşmesi durumunda nötür iletkeni için aşırı akım algılamasının sağlanması gerekmez:</a:t>
            </a:r>
          </a:p>
          <a:p>
            <a:pPr marL="342900" indent="-342900">
              <a:buFont typeface="+mj-lt"/>
              <a:buAutoNum type="arabicPeriod"/>
            </a:pPr>
            <a:r>
              <a:rPr lang="tr-TR" dirty="0"/>
              <a:t>Nötür iletkeni hata akımına karşı, devrenin faz iletkenlerini koruyan koruma cihazı vasıtasıyla korunmaktadır.</a:t>
            </a:r>
          </a:p>
          <a:p>
            <a:pPr marL="342900" indent="-342900">
              <a:buFont typeface="+mj-lt"/>
              <a:buAutoNum type="arabicPeriod"/>
            </a:pPr>
            <a:r>
              <a:rPr lang="tr-TR" dirty="0"/>
              <a:t>Normal çalışma koşullarında nötür iletkeninden harmonikleri de içeren geçmesi beklenen en yüksek akım, bu iletkenin akım geçirme kapasitesi değerinden belirgin bir şekilde daha az değerdedir.</a:t>
            </a:r>
          </a:p>
          <a:p>
            <a:pPr marL="342900" indent="-342900">
              <a:buFont typeface="+mj-lt"/>
              <a:buAutoNum type="arabicPeriod"/>
            </a:pPr>
            <a:r>
              <a:rPr lang="tr-TR" dirty="0"/>
              <a:t>Nötür iletkeni Bölüm 524-02'ye uyumlu seçilmiştir.</a:t>
            </a:r>
          </a:p>
          <a:p>
            <a:pPr marL="285750" indent="-285750">
              <a:buFont typeface="Arial" pitchFamily="34" charset="0"/>
              <a:buChar char="•"/>
            </a:pPr>
            <a:endParaRPr lang="tr-TR" dirty="0"/>
          </a:p>
          <a:p>
            <a:endParaRPr lang="tr-TR" dirty="0"/>
          </a:p>
        </p:txBody>
      </p:sp>
    </p:spTree>
    <p:extLst>
      <p:ext uri="{BB962C8B-B14F-4D97-AF65-F5344CB8AC3E}">
        <p14:creationId xmlns:p14="http://schemas.microsoft.com/office/powerpoint/2010/main" val="3935271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469558" y="1865870"/>
            <a:ext cx="10873946" cy="4247317"/>
          </a:xfrm>
          <a:prstGeom prst="rect">
            <a:avLst/>
          </a:prstGeom>
          <a:noFill/>
        </p:spPr>
        <p:txBody>
          <a:bodyPr wrap="square" rtlCol="0">
            <a:spAutoFit/>
          </a:bodyPr>
          <a:lstStyle/>
          <a:p>
            <a:pPr algn="ctr"/>
            <a:r>
              <a:rPr lang="tr-TR" b="1" dirty="0" smtClean="0"/>
              <a:t>Ayırma ve Anahtarlama</a:t>
            </a:r>
          </a:p>
          <a:p>
            <a:pPr algn="ctr"/>
            <a:endParaRPr lang="tr-TR" b="1" dirty="0"/>
          </a:p>
          <a:p>
            <a:pPr marL="285750" indent="-285750">
              <a:buFont typeface="Arial" pitchFamily="34" charset="0"/>
              <a:buChar char="•"/>
            </a:pPr>
            <a:r>
              <a:rPr lang="tr-TR" dirty="0" smtClean="0"/>
              <a:t>Ev </a:t>
            </a:r>
            <a:r>
              <a:rPr lang="tr-TR" dirty="0"/>
              <a:t>veya benzeri tesisatlar gibi, deneyimli olmayan kişilerin çalıştırabilmesi için tek fazlı beslemenin gerilim altındaki her iki iletkenini kesen bir ana anahtar bulunmalıdır</a:t>
            </a:r>
            <a:r>
              <a:rPr lang="tr-TR" dirty="0" smtClean="0"/>
              <a:t>.</a:t>
            </a:r>
          </a:p>
          <a:p>
            <a:pPr marL="285750" indent="-285750">
              <a:buFont typeface="Arial" pitchFamily="34" charset="0"/>
              <a:buChar char="•"/>
            </a:pPr>
            <a:r>
              <a:rPr lang="tr-TR" dirty="0"/>
              <a:t>Her motor devresi, motor ve otomatik devre kesici dahil tüm donanımların enerjisini kesecek bir ayırıcı ile donatılacaktır. </a:t>
            </a:r>
          </a:p>
          <a:p>
            <a:pPr marL="285750" indent="-285750">
              <a:buFont typeface="Arial" pitchFamily="34" charset="0"/>
              <a:buChar char="•"/>
            </a:pPr>
            <a:r>
              <a:rPr lang="tr-TR" dirty="0"/>
              <a:t>Bakım için ayırıcılı bir ana anahtarlama düzeni vasıtasıyla bir ayırıcının bir devre kesicisiyle bağlantılı olarak kullanılması durumunda; bu ayırıcı devre kesicisiyle kilitlenecektir veya yalnızca deneyimli kişilerce çalıştırılabilecek şekilde yerleştirilecektir.</a:t>
            </a:r>
          </a:p>
          <a:p>
            <a:pPr marL="285750" indent="-285750">
              <a:buFont typeface="Arial" pitchFamily="34" charset="0"/>
              <a:buChar char="•"/>
            </a:pPr>
            <a:r>
              <a:rPr lang="tr-TR" dirty="0"/>
              <a:t>Özel bir devre için bir ayırma cihazının ayrılacak donanımdan uzak bir yere yerleştirilmesi durumunda, ayırma düzeni açık pozisyonda tutulacak şekilde önlem alınacaktır. Eğer bu önlem kapsamında kilit ya da hareketli kol kullanılıyorsa, bu kilit ya da kol tesisler içerisinde kullanılan benzer amaçlı bir diğeriyle değiştirilemeyecektir. </a:t>
            </a:r>
          </a:p>
          <a:p>
            <a:pPr marL="285750" indent="-285750">
              <a:buFont typeface="Arial" pitchFamily="34" charset="0"/>
              <a:buChar char="•"/>
            </a:pPr>
            <a:r>
              <a:rPr lang="tr-TR" dirty="0"/>
              <a:t>Her acil anahtarlama cihazı için tesislerde; acil durumlarda cihaza erişimi sağlayacak şekilde önlem </a:t>
            </a:r>
            <a:r>
              <a:rPr lang="tr-TR" dirty="0" smtClean="0"/>
              <a:t>alınacaktır.</a:t>
            </a:r>
          </a:p>
          <a:p>
            <a:endParaRPr lang="tr-TR" dirty="0"/>
          </a:p>
          <a:p>
            <a:endParaRPr lang="tr-TR" dirty="0"/>
          </a:p>
        </p:txBody>
      </p:sp>
    </p:spTree>
    <p:extLst>
      <p:ext uri="{BB962C8B-B14F-4D97-AF65-F5344CB8AC3E}">
        <p14:creationId xmlns:p14="http://schemas.microsoft.com/office/powerpoint/2010/main" val="3762196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ELEKTRİK ÇARPMASINA KARŞI KORUMA -KISIM 4-</a:t>
            </a:r>
            <a:endParaRPr lang="en-US" sz="2800" b="1" dirty="0">
              <a:latin typeface="Arial" pitchFamily="34" charset="0"/>
              <a:cs typeface="Arial" pitchFamily="34" charset="0"/>
            </a:endParaRPr>
          </a:p>
        </p:txBody>
      </p:sp>
      <p:sp>
        <p:nvSpPr>
          <p:cNvPr id="3" name="TextBox 2"/>
          <p:cNvSpPr txBox="1"/>
          <p:nvPr/>
        </p:nvSpPr>
        <p:spPr>
          <a:xfrm>
            <a:off x="469558" y="1779373"/>
            <a:ext cx="10873946" cy="4801314"/>
          </a:xfrm>
          <a:prstGeom prst="rect">
            <a:avLst/>
          </a:prstGeom>
          <a:noFill/>
        </p:spPr>
        <p:txBody>
          <a:bodyPr wrap="square" rtlCol="0">
            <a:spAutoFit/>
          </a:bodyPr>
          <a:lstStyle/>
          <a:p>
            <a:pPr algn="ctr"/>
            <a:r>
              <a:rPr lang="tr-TR" b="1" dirty="0" smtClean="0"/>
              <a:t>Ayırma ve Anahtarlama</a:t>
            </a:r>
          </a:p>
          <a:p>
            <a:pPr marL="285750" indent="-285750">
              <a:buFont typeface="Arial" pitchFamily="34" charset="0"/>
              <a:buChar char="•"/>
            </a:pPr>
            <a:r>
              <a:rPr lang="tr-TR" dirty="0" smtClean="0"/>
              <a:t>Bir </a:t>
            </a:r>
            <a:r>
              <a:rPr lang="tr-TR" dirty="0"/>
              <a:t>elektriksel tahrik makinesinin tehlike oluşturabileceği her yerde bir acil durdurma düzeni temin edilecektir. Bu düzen kolayca çalıştırılabilir ve çabuk erişilebilir olacaktır. </a:t>
            </a:r>
          </a:p>
          <a:p>
            <a:pPr marL="285750" indent="-285750">
              <a:buFont typeface="Arial" pitchFamily="34" charset="0"/>
              <a:buChar char="•"/>
            </a:pPr>
            <a:r>
              <a:rPr lang="tr-TR" dirty="0"/>
              <a:t>Normal kullanımda tehlikeye neden olabilen ve fiş-priz vasıtasından başka bir yolla bağlanan; her sabit veya kolayca yeri değiştirilemeyen elektrikli cihazlar, yük altındaki beslemeyi kesen bir düzenle donatılacaktır. Bu düzen cihaza dahil edilebilir fakat cihazın dışındaysa, kolay erişilebilir bir yerde bulunacaktır. Böyle iki veya daha fazla cihaz aynı odaya tesis edilmişse, tüm cihazları kontrol etmek üzere bir adet kesme düzeni kullanılabilir</a:t>
            </a:r>
            <a:r>
              <a:rPr lang="tr-TR" dirty="0" smtClean="0"/>
              <a:t>.</a:t>
            </a:r>
          </a:p>
          <a:p>
            <a:endParaRPr lang="tr-TR" dirty="0"/>
          </a:p>
          <a:p>
            <a:pPr algn="ctr"/>
            <a:r>
              <a:rPr lang="tr-TR" b="1" dirty="0"/>
              <a:t>(DIŞ ETKİLERLE OLUŞAN) YANGINA KARŞI KORUMA</a:t>
            </a:r>
          </a:p>
          <a:p>
            <a:pPr marL="285750" indent="-285750">
              <a:buFont typeface="Arial" pitchFamily="34" charset="0"/>
              <a:buChar char="•"/>
            </a:pPr>
            <a:r>
              <a:rPr lang="tr-TR" dirty="0"/>
              <a:t>Bu bölümün kuralları ambarlar, marangozhaneler, kağıt, tekstil ve benzeri fabrikalar gibi yangın tehlikesinin bulunduğu bölgelerdeki tesisatlara ve yanıcı malzemelerle inşa edilen alanlardaki tesisatlara uygulanır. Kaçış yollarındaki tesisatlar ile patlama tehlikesi bulunan alanlardaki tesisatların seçimi ve montajına uygulanmaz.</a:t>
            </a:r>
          </a:p>
          <a:p>
            <a:pPr marL="285750" indent="-285750">
              <a:buFont typeface="Arial" pitchFamily="34" charset="0"/>
              <a:buChar char="•"/>
            </a:pPr>
            <a:r>
              <a:rPr lang="tr-TR" dirty="0"/>
              <a:t>Elektrik donanımlarının bu alanda kullanımı olabildiğince sınırlandırılacaktır.</a:t>
            </a:r>
          </a:p>
          <a:p>
            <a:pPr marL="285750" indent="-285750">
              <a:buFont typeface="Arial" pitchFamily="34" charset="0"/>
              <a:buChar char="•"/>
            </a:pPr>
            <a:r>
              <a:rPr lang="tr-TR" dirty="0"/>
              <a:t>Elektrik donanımı bu alan için uygun olacak ve mahfazası da en az IP5X koruma sınıfını sağlayacaktır.</a:t>
            </a:r>
          </a:p>
          <a:p>
            <a:pPr marL="285750" indent="-285750">
              <a:buFont typeface="Arial" pitchFamily="34" charset="0"/>
              <a:buChar char="•"/>
            </a:pPr>
            <a:r>
              <a:rPr lang="tr-TR" dirty="0"/>
              <a:t>Alev yayılması tehlikesi yüksek olan alanlardaki kablolar (örneğin düşeyde uzun giden hatlar, gruplanmış kablolar) BS 4066-3 standardındaki alev yayılma özellikleri ile ilgili koşulları sağlayacaktır</a:t>
            </a:r>
          </a:p>
          <a:p>
            <a:endParaRPr lang="tr-TR" dirty="0"/>
          </a:p>
        </p:txBody>
      </p:sp>
    </p:spTree>
    <p:extLst>
      <p:ext uri="{BB962C8B-B14F-4D97-AF65-F5344CB8AC3E}">
        <p14:creationId xmlns:p14="http://schemas.microsoft.com/office/powerpoint/2010/main" val="948296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DONANIMIN SEÇİMİ VE MONTAJI -KISIM 5-</a:t>
            </a:r>
            <a:endParaRPr lang="en-US" sz="2800" b="1" dirty="0">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255" y="3570416"/>
            <a:ext cx="100838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85103" y="1791730"/>
            <a:ext cx="9977952" cy="1754326"/>
          </a:xfrm>
          <a:prstGeom prst="rect">
            <a:avLst/>
          </a:prstGeom>
          <a:noFill/>
        </p:spPr>
        <p:txBody>
          <a:bodyPr wrap="square" rtlCol="0">
            <a:spAutoFit/>
          </a:bodyPr>
          <a:lstStyle/>
          <a:p>
            <a:pPr algn="ctr"/>
            <a:r>
              <a:rPr lang="tr-TR" b="1" dirty="0" smtClean="0"/>
              <a:t>DAĞITIM PANOLARI</a:t>
            </a:r>
          </a:p>
          <a:p>
            <a:pPr algn="ctr"/>
            <a:endParaRPr lang="tr-TR" b="1" dirty="0" smtClean="0"/>
          </a:p>
          <a:p>
            <a:r>
              <a:rPr lang="en-US" dirty="0" err="1" smtClean="0"/>
              <a:t>Dağıtım</a:t>
            </a:r>
            <a:r>
              <a:rPr lang="en-US" dirty="0" smtClean="0"/>
              <a:t> </a:t>
            </a:r>
            <a:r>
              <a:rPr lang="en-US" dirty="0" err="1"/>
              <a:t>panoları</a:t>
            </a:r>
            <a:r>
              <a:rPr lang="en-US" dirty="0"/>
              <a:t> </a:t>
            </a:r>
            <a:r>
              <a:rPr lang="en-US" dirty="0" err="1"/>
              <a:t>yeni</a:t>
            </a:r>
            <a:r>
              <a:rPr lang="en-US" dirty="0"/>
              <a:t> </a:t>
            </a:r>
            <a:r>
              <a:rPr lang="en-US" dirty="0" err="1"/>
              <a:t>yönetmelik</a:t>
            </a:r>
            <a:r>
              <a:rPr lang="en-US" dirty="0"/>
              <a:t> </a:t>
            </a:r>
            <a:r>
              <a:rPr lang="en-US" dirty="0" err="1"/>
              <a:t>ile</a:t>
            </a:r>
            <a:r>
              <a:rPr lang="en-US" dirty="0"/>
              <a:t> </a:t>
            </a:r>
            <a:r>
              <a:rPr lang="en-US" dirty="0" err="1"/>
              <a:t>eski</a:t>
            </a:r>
            <a:r>
              <a:rPr lang="en-US" dirty="0"/>
              <a:t> </a:t>
            </a:r>
            <a:r>
              <a:rPr lang="en-US" dirty="0" err="1"/>
              <a:t>uygulamalarından</a:t>
            </a:r>
            <a:r>
              <a:rPr lang="en-US" dirty="0"/>
              <a:t> </a:t>
            </a:r>
            <a:r>
              <a:rPr lang="en-US" dirty="0" err="1"/>
              <a:t>farklılık</a:t>
            </a:r>
            <a:r>
              <a:rPr lang="en-US" dirty="0"/>
              <a:t> </a:t>
            </a:r>
            <a:r>
              <a:rPr lang="en-US" dirty="0" err="1"/>
              <a:t>göstermeye</a:t>
            </a:r>
            <a:r>
              <a:rPr lang="en-US" dirty="0"/>
              <a:t> </a:t>
            </a:r>
            <a:r>
              <a:rPr lang="en-US" dirty="0" err="1"/>
              <a:t>başlamıştır</a:t>
            </a:r>
            <a:r>
              <a:rPr lang="en-US" dirty="0"/>
              <a:t>;</a:t>
            </a:r>
          </a:p>
          <a:p>
            <a:pPr marL="285750" indent="-285750">
              <a:buFont typeface="Arial" pitchFamily="34" charset="0"/>
              <a:buChar char="•"/>
            </a:pPr>
            <a:r>
              <a:rPr lang="en-US" dirty="0" err="1"/>
              <a:t>Bölünmüş</a:t>
            </a:r>
            <a:r>
              <a:rPr lang="en-US" dirty="0"/>
              <a:t> </a:t>
            </a:r>
            <a:r>
              <a:rPr lang="en-US" dirty="0" err="1"/>
              <a:t>panolar</a:t>
            </a:r>
            <a:r>
              <a:rPr lang="en-US" dirty="0"/>
              <a:t> </a:t>
            </a:r>
            <a:r>
              <a:rPr lang="en-US" dirty="0" err="1"/>
              <a:t>ile</a:t>
            </a:r>
            <a:r>
              <a:rPr lang="en-US" dirty="0"/>
              <a:t> </a:t>
            </a:r>
            <a:r>
              <a:rPr lang="en-US" dirty="0" err="1"/>
              <a:t>dağıtım</a:t>
            </a:r>
            <a:endParaRPr lang="en-US" dirty="0"/>
          </a:p>
          <a:p>
            <a:pPr marL="285750" indent="-285750">
              <a:buFont typeface="Arial" pitchFamily="34" charset="0"/>
              <a:buChar char="•"/>
            </a:pPr>
            <a:r>
              <a:rPr lang="en-US" dirty="0"/>
              <a:t>RCBO </a:t>
            </a:r>
            <a:r>
              <a:rPr lang="en-US" dirty="0" err="1"/>
              <a:t>ile</a:t>
            </a:r>
            <a:r>
              <a:rPr lang="en-US" dirty="0"/>
              <a:t> </a:t>
            </a:r>
            <a:r>
              <a:rPr lang="en-US" dirty="0" err="1"/>
              <a:t>çözümlenmiş</a:t>
            </a:r>
            <a:r>
              <a:rPr lang="en-US" dirty="0"/>
              <a:t> </a:t>
            </a:r>
            <a:r>
              <a:rPr lang="en-US" dirty="0" err="1"/>
              <a:t>dağıtım</a:t>
            </a:r>
            <a:endParaRPr lang="en-US" dirty="0"/>
          </a:p>
          <a:p>
            <a:r>
              <a:rPr lang="en-US" dirty="0"/>
              <a:t>Her </a:t>
            </a:r>
            <a:r>
              <a:rPr lang="en-US" dirty="0" err="1"/>
              <a:t>iki</a:t>
            </a:r>
            <a:r>
              <a:rPr lang="en-US" dirty="0"/>
              <a:t> </a:t>
            </a:r>
            <a:r>
              <a:rPr lang="en-US" dirty="0" err="1"/>
              <a:t>çözümde</a:t>
            </a:r>
            <a:r>
              <a:rPr lang="en-US" dirty="0"/>
              <a:t> de </a:t>
            </a:r>
            <a:r>
              <a:rPr lang="en-US" dirty="0" err="1"/>
              <a:t>koruyucu</a:t>
            </a:r>
            <a:r>
              <a:rPr lang="en-US" dirty="0"/>
              <a:t> </a:t>
            </a:r>
            <a:r>
              <a:rPr lang="en-US" dirty="0" err="1"/>
              <a:t>cihaz</a:t>
            </a:r>
            <a:r>
              <a:rPr lang="en-US" dirty="0"/>
              <a:t> </a:t>
            </a:r>
            <a:r>
              <a:rPr lang="en-US" dirty="0" err="1"/>
              <a:t>sırası</a:t>
            </a:r>
            <a:r>
              <a:rPr lang="en-US" dirty="0"/>
              <a:t> </a:t>
            </a:r>
            <a:r>
              <a:rPr lang="en-US" dirty="0" err="1"/>
              <a:t>ile</a:t>
            </a:r>
            <a:r>
              <a:rPr lang="en-US" dirty="0"/>
              <a:t> </a:t>
            </a:r>
            <a:r>
              <a:rPr lang="en-US" dirty="0" err="1"/>
              <a:t>koruyucu</a:t>
            </a:r>
            <a:r>
              <a:rPr lang="en-US" dirty="0"/>
              <a:t> </a:t>
            </a:r>
            <a:r>
              <a:rPr lang="en-US" dirty="0" err="1"/>
              <a:t>iletken</a:t>
            </a:r>
            <a:r>
              <a:rPr lang="en-US" dirty="0"/>
              <a:t> </a:t>
            </a:r>
            <a:r>
              <a:rPr lang="en-US" dirty="0" err="1"/>
              <a:t>ve</a:t>
            </a:r>
            <a:r>
              <a:rPr lang="en-US" dirty="0"/>
              <a:t> </a:t>
            </a:r>
            <a:r>
              <a:rPr lang="en-US" dirty="0" err="1"/>
              <a:t>nötür</a:t>
            </a:r>
            <a:r>
              <a:rPr lang="en-US" dirty="0"/>
              <a:t> </a:t>
            </a:r>
            <a:r>
              <a:rPr lang="en-US" dirty="0" err="1"/>
              <a:t>klemens</a:t>
            </a:r>
            <a:r>
              <a:rPr lang="en-US" dirty="0"/>
              <a:t> </a:t>
            </a:r>
            <a:r>
              <a:rPr lang="en-US" dirty="0" err="1"/>
              <a:t>sıraları</a:t>
            </a:r>
            <a:r>
              <a:rPr lang="en-US" dirty="0"/>
              <a:t> </a:t>
            </a:r>
            <a:r>
              <a:rPr lang="en-US" dirty="0" err="1"/>
              <a:t>ayni</a:t>
            </a:r>
            <a:r>
              <a:rPr lang="en-US" dirty="0"/>
              <a:t> </a:t>
            </a:r>
            <a:r>
              <a:rPr lang="en-US" dirty="0" err="1"/>
              <a:t>olmalıdır</a:t>
            </a:r>
            <a:r>
              <a:rPr lang="en-US" dirty="0"/>
              <a:t>.</a:t>
            </a:r>
          </a:p>
        </p:txBody>
      </p:sp>
    </p:spTree>
    <p:extLst>
      <p:ext uri="{BB962C8B-B14F-4D97-AF65-F5344CB8AC3E}">
        <p14:creationId xmlns:p14="http://schemas.microsoft.com/office/powerpoint/2010/main" val="2768222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57992"/>
          </a:xfrm>
        </p:spPr>
        <p:txBody>
          <a:bodyPr>
            <a:normAutofit/>
          </a:bodyPr>
          <a:lstStyle/>
          <a:p>
            <a:pPr algn="ctr"/>
            <a:r>
              <a:rPr lang="tr-TR" sz="3600" dirty="0" smtClean="0"/>
              <a:t>ETİKETLEME ÖRNEKLERİ</a:t>
            </a:r>
            <a:endParaRPr lang="en-US" sz="3600"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3816" y="1860792"/>
            <a:ext cx="41529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951" y="1860792"/>
            <a:ext cx="4263854" cy="22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748" y="4209564"/>
            <a:ext cx="4987037" cy="194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951" y="4142704"/>
            <a:ext cx="4263854" cy="207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77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2067"/>
          </a:xfrm>
        </p:spPr>
        <p:txBody>
          <a:bodyPr>
            <a:normAutofit/>
          </a:bodyPr>
          <a:lstStyle/>
          <a:p>
            <a:pPr algn="ctr"/>
            <a:r>
              <a:rPr lang="en-US" sz="3600" dirty="0">
                <a:latin typeface="Arial" pitchFamily="34" charset="0"/>
                <a:cs typeface="Arial" pitchFamily="34" charset="0"/>
              </a:rPr>
              <a:t>ELEKTRİK TESİSAT YÖNETMELİĞİ TARİHÇESİ</a:t>
            </a:r>
          </a:p>
        </p:txBody>
      </p:sp>
      <p:sp>
        <p:nvSpPr>
          <p:cNvPr id="3" name="Content Placeholder 2"/>
          <p:cNvSpPr>
            <a:spLocks noGrp="1"/>
          </p:cNvSpPr>
          <p:nvPr>
            <p:ph idx="1"/>
          </p:nvPr>
        </p:nvSpPr>
        <p:spPr>
          <a:xfrm>
            <a:off x="800718" y="1907517"/>
            <a:ext cx="10332720" cy="4369715"/>
          </a:xfrm>
        </p:spPr>
        <p:txBody>
          <a:bodyPr>
            <a:normAutofit fontScale="92500" lnSpcReduction="10000"/>
          </a:bodyPr>
          <a:lstStyle/>
          <a:p>
            <a:pPr lvl="1">
              <a:buFont typeface="Wingdings" pitchFamily="2" charset="2"/>
              <a:buChar char="Ø"/>
            </a:pPr>
            <a:r>
              <a:rPr lang="tr-TR" dirty="0" smtClean="0"/>
              <a:t> </a:t>
            </a:r>
            <a:r>
              <a:rPr lang="tr-TR" sz="2000" b="1" dirty="0" smtClean="0"/>
              <a:t>Ülkemizde 2016 yılına kadar uygulaması yapılan 14. baskı 1966 yılında İngiltere’de yürürlüğe girmiştir.</a:t>
            </a:r>
          </a:p>
          <a:p>
            <a:pPr lvl="1">
              <a:buFont typeface="Wingdings" pitchFamily="2" charset="2"/>
              <a:buChar char="Ø"/>
            </a:pPr>
            <a:endParaRPr lang="tr-TR" sz="2000" b="1" dirty="0" smtClean="0"/>
          </a:p>
          <a:p>
            <a:pPr lvl="1">
              <a:buFont typeface="Wingdings" pitchFamily="2" charset="2"/>
              <a:buChar char="Ø"/>
            </a:pPr>
            <a:r>
              <a:rPr lang="tr-TR" sz="2000" b="1" dirty="0"/>
              <a:t> </a:t>
            </a:r>
            <a:r>
              <a:rPr lang="tr-TR" sz="2000" b="1" dirty="0" smtClean="0"/>
              <a:t>Bizler 1993 yılında bu yönetmeliği türkçeye çevirerek uygulayıcıların kurallara türkçe  erişimini sağlamış olduk.</a:t>
            </a:r>
          </a:p>
          <a:p>
            <a:pPr lvl="1">
              <a:buFont typeface="Wingdings" pitchFamily="2" charset="2"/>
              <a:buChar char="Ø"/>
            </a:pPr>
            <a:endParaRPr lang="tr-TR" sz="2000" b="1" dirty="0" smtClean="0"/>
          </a:p>
          <a:p>
            <a:pPr lvl="1">
              <a:buFont typeface="Wingdings" pitchFamily="2" charset="2"/>
              <a:buChar char="Ø"/>
            </a:pPr>
            <a:r>
              <a:rPr lang="tr-TR" sz="2000" b="1" dirty="0" smtClean="0"/>
              <a:t> Tüm bu süreçte KTMMOB Elektrik Mühendisleri Odası öncü rol üstlenmiştir.</a:t>
            </a:r>
          </a:p>
          <a:p>
            <a:pPr lvl="1">
              <a:buFont typeface="Wingdings" pitchFamily="2" charset="2"/>
              <a:buChar char="Ø"/>
            </a:pPr>
            <a:endParaRPr lang="tr-TR" sz="2000" b="1" dirty="0" smtClean="0"/>
          </a:p>
          <a:p>
            <a:pPr lvl="1">
              <a:buFont typeface="Wingdings" pitchFamily="2" charset="2"/>
              <a:buChar char="Ø"/>
            </a:pPr>
            <a:r>
              <a:rPr lang="tr-TR" sz="2000" b="1" dirty="0" smtClean="0"/>
              <a:t> Her ülkenin kendine özgü kuralları bulunmaktadır, Tesisat Yönetmeliği 14. Baskıya ilaveten Kıbrıs Türk Elektrik Kurumunun bu yönetmeliğin dışında kalan yerel kuralları bulunmaktadır. Bu yerel kurallara EMO Proje Düzenleme Esasları kitabından ulaşabilirsiniz. </a:t>
            </a:r>
          </a:p>
          <a:p>
            <a:pPr lvl="1">
              <a:buFont typeface="Wingdings" pitchFamily="2" charset="2"/>
              <a:buChar char="Ø"/>
            </a:pPr>
            <a:endParaRPr lang="tr-TR" sz="2000" b="1" dirty="0" smtClean="0"/>
          </a:p>
          <a:p>
            <a:pPr lvl="1">
              <a:buFont typeface="Wingdings" pitchFamily="2" charset="2"/>
              <a:buChar char="Ø"/>
            </a:pPr>
            <a:r>
              <a:rPr lang="en-US" sz="2000" b="1" dirty="0"/>
              <a:t>2016 </a:t>
            </a:r>
            <a:r>
              <a:rPr lang="en-US" sz="2000" b="1" dirty="0" err="1"/>
              <a:t>yılından</a:t>
            </a:r>
            <a:r>
              <a:rPr lang="en-US" sz="2000" b="1" dirty="0"/>
              <a:t> </a:t>
            </a:r>
            <a:r>
              <a:rPr lang="en-US" sz="2000" b="1" dirty="0" err="1"/>
              <a:t>günümüze</a:t>
            </a:r>
            <a:r>
              <a:rPr lang="en-US" sz="2000" b="1" dirty="0"/>
              <a:t> </a:t>
            </a:r>
            <a:r>
              <a:rPr lang="en-US" sz="2000" b="1" dirty="0" err="1"/>
              <a:t>gerekli</a:t>
            </a:r>
            <a:r>
              <a:rPr lang="en-US" sz="2000" b="1" dirty="0"/>
              <a:t> </a:t>
            </a:r>
            <a:r>
              <a:rPr lang="en-US" sz="2000" b="1" dirty="0" err="1"/>
              <a:t>görülen</a:t>
            </a:r>
            <a:r>
              <a:rPr lang="en-US" sz="2000" b="1" dirty="0"/>
              <a:t> </a:t>
            </a:r>
            <a:r>
              <a:rPr lang="en-US" sz="2000" b="1" dirty="0" err="1"/>
              <a:t>değişiklikler</a:t>
            </a:r>
            <a:r>
              <a:rPr lang="en-US" sz="2000" b="1" dirty="0"/>
              <a:t> </a:t>
            </a:r>
            <a:r>
              <a:rPr lang="en-US" sz="2000" b="1" dirty="0" err="1"/>
              <a:t>Elektrik</a:t>
            </a:r>
            <a:r>
              <a:rPr lang="en-US" sz="2000" b="1" dirty="0"/>
              <a:t> </a:t>
            </a:r>
            <a:r>
              <a:rPr lang="en-US" sz="2000" b="1" dirty="0" err="1"/>
              <a:t>Mühendisleri</a:t>
            </a:r>
            <a:r>
              <a:rPr lang="en-US" sz="2000" b="1" dirty="0"/>
              <a:t> </a:t>
            </a:r>
            <a:r>
              <a:rPr lang="en-US" sz="2000" b="1" dirty="0" err="1"/>
              <a:t>Odası</a:t>
            </a:r>
            <a:r>
              <a:rPr lang="en-US" sz="2000" b="1" dirty="0"/>
              <a:t> </a:t>
            </a:r>
            <a:r>
              <a:rPr lang="en-US" sz="2000" b="1" dirty="0" err="1"/>
              <a:t>Teknik</a:t>
            </a:r>
            <a:r>
              <a:rPr lang="en-US" sz="2000" b="1" dirty="0"/>
              <a:t> </a:t>
            </a:r>
            <a:r>
              <a:rPr lang="en-US" sz="2000" b="1" dirty="0" err="1"/>
              <a:t>Komitesi</a:t>
            </a:r>
            <a:r>
              <a:rPr lang="en-US" sz="2000" b="1" dirty="0"/>
              <a:t> </a:t>
            </a:r>
            <a:r>
              <a:rPr lang="en-US" sz="2000" b="1" dirty="0" err="1"/>
              <a:t>tarafından</a:t>
            </a:r>
            <a:r>
              <a:rPr lang="en-US" sz="2000" b="1" dirty="0"/>
              <a:t> </a:t>
            </a:r>
            <a:r>
              <a:rPr lang="en-US" sz="2000" b="1" dirty="0" err="1"/>
              <a:t>kararlaştırılıp</a:t>
            </a:r>
            <a:r>
              <a:rPr lang="en-US" sz="2000" b="1" dirty="0"/>
              <a:t>, </a:t>
            </a:r>
            <a:r>
              <a:rPr lang="en-US" sz="2000" b="1" dirty="0" err="1"/>
              <a:t>taraflara</a:t>
            </a:r>
            <a:r>
              <a:rPr lang="en-US" sz="2000" b="1" dirty="0"/>
              <a:t> </a:t>
            </a:r>
            <a:r>
              <a:rPr lang="en-US" sz="2000" b="1" dirty="0" err="1"/>
              <a:t>gerekli</a:t>
            </a:r>
            <a:r>
              <a:rPr lang="en-US" sz="2000" b="1" dirty="0"/>
              <a:t> </a:t>
            </a:r>
            <a:r>
              <a:rPr lang="en-US" sz="2000" b="1" dirty="0" err="1"/>
              <a:t>bilgilendirme</a:t>
            </a:r>
            <a:r>
              <a:rPr lang="en-US" sz="2000" b="1" dirty="0"/>
              <a:t> </a:t>
            </a:r>
            <a:r>
              <a:rPr lang="en-US" sz="2000" b="1" dirty="0" err="1"/>
              <a:t>yapılmaktadır</a:t>
            </a:r>
            <a:r>
              <a:rPr lang="en-US" sz="2000" b="1" dirty="0"/>
              <a:t>. </a:t>
            </a:r>
            <a:r>
              <a:rPr lang="tr-TR" sz="2000" b="1" dirty="0" smtClean="0"/>
              <a:t> Bu düzenlemeler 17. ve 18. baskıdan yararlanılarak hazırlanmıştır ve </a:t>
            </a:r>
            <a:r>
              <a:rPr lang="tr-TR" sz="2000" b="1" u="sng" dirty="0" smtClean="0"/>
              <a:t>ktemo.org</a:t>
            </a:r>
            <a:r>
              <a:rPr lang="tr-TR" sz="2000" b="1" dirty="0" smtClean="0"/>
              <a:t> sayfasında yayınlanmaktadır </a:t>
            </a:r>
            <a:endParaRPr lang="en-US" sz="2000" b="1" dirty="0"/>
          </a:p>
          <a:p>
            <a:pPr lvl="1">
              <a:buFont typeface="Wingdings" pitchFamily="2" charset="2"/>
              <a:buChar char="Ø"/>
            </a:pPr>
            <a:endParaRPr lang="en-US" sz="2000" b="1" dirty="0"/>
          </a:p>
        </p:txBody>
      </p:sp>
    </p:spTree>
    <p:extLst>
      <p:ext uri="{BB962C8B-B14F-4D97-AF65-F5344CB8AC3E}">
        <p14:creationId xmlns:p14="http://schemas.microsoft.com/office/powerpoint/2010/main" val="3260674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DONANIMIN SEÇİMİ VE MONTAJI -KISIM 5-</a:t>
            </a:r>
            <a:endParaRPr lang="en-US" sz="2800" b="1" dirty="0">
              <a:latin typeface="Arial" pitchFamily="34" charset="0"/>
              <a:cs typeface="Arial" pitchFamily="34" charset="0"/>
            </a:endParaRPr>
          </a:p>
        </p:txBody>
      </p:sp>
      <p:sp>
        <p:nvSpPr>
          <p:cNvPr id="3" name="TextBox 2"/>
          <p:cNvSpPr txBox="1"/>
          <p:nvPr/>
        </p:nvSpPr>
        <p:spPr>
          <a:xfrm>
            <a:off x="1285103" y="1791730"/>
            <a:ext cx="9977952" cy="4247317"/>
          </a:xfrm>
          <a:prstGeom prst="rect">
            <a:avLst/>
          </a:prstGeom>
          <a:noFill/>
        </p:spPr>
        <p:txBody>
          <a:bodyPr wrap="square" rtlCol="0">
            <a:spAutoFit/>
          </a:bodyPr>
          <a:lstStyle/>
          <a:p>
            <a:pPr marL="285750" indent="-285750">
              <a:buFont typeface="Arial" pitchFamily="34" charset="0"/>
              <a:buChar char="•"/>
            </a:pPr>
            <a:r>
              <a:rPr lang="tr-TR" b="1" dirty="0"/>
              <a:t> </a:t>
            </a:r>
            <a:r>
              <a:rPr lang="tr-TR" dirty="0"/>
              <a:t>Ülkemizde; elektrik iç tesisatı sayaç dolabına konulan kesiciden sonra başlamaktadır.</a:t>
            </a:r>
          </a:p>
          <a:p>
            <a:pPr marL="285750" indent="-285750">
              <a:buFont typeface="Arial" pitchFamily="34" charset="0"/>
              <a:buChar char="•"/>
            </a:pPr>
            <a:r>
              <a:rPr lang="tr-TR" dirty="0"/>
              <a:t> 16. Tesisat yönetmeliği; arızıa akımı değerinin giriş MCB kesicisini istenilen sürede açamayacağı ihtimalinden kaçak akım koruma rölesinin sistemin başına konulmasını talep etmektedir.</a:t>
            </a:r>
          </a:p>
          <a:p>
            <a:pPr marL="285750" indent="-285750">
              <a:buFont typeface="Arial" pitchFamily="34" charset="0"/>
              <a:buChar char="•"/>
            </a:pPr>
            <a:r>
              <a:rPr lang="tr-TR" dirty="0"/>
              <a:t> Kolon hatları için açma süresi en fazla 1 saniye</a:t>
            </a:r>
          </a:p>
          <a:p>
            <a:pPr marL="285750" indent="-285750">
              <a:buFont typeface="Arial" pitchFamily="34" charset="0"/>
              <a:buChar char="•"/>
            </a:pPr>
            <a:r>
              <a:rPr lang="tr-TR" dirty="0"/>
              <a:t> Son alt devreler için 0,2 saniye olarak belirlenmiştir.</a:t>
            </a:r>
          </a:p>
          <a:p>
            <a:pPr marL="285750" indent="-285750">
              <a:buFont typeface="Arial" pitchFamily="34" charset="0"/>
              <a:buChar char="•"/>
            </a:pPr>
            <a:r>
              <a:rPr lang="tr-TR" dirty="0"/>
              <a:t>Yukarıda bahsi geçen kurallardan dolayı EMO Teknik komitesi sistemin başına MCB + S-type zaman gecikmeli kaçak akım koruma rölesi tesis edilmesi kararı alınmıştır, bu uygulama ile önceden uygulanmakta olan toprağın canlı iletkenlerden ayrı tesis edilmesi veya zırhın dağıtım panosu tarafında yalıtılması uygulamaları kaldırılmış, yönetmelik ile daha uyumlu bir hale getirilmiştir.</a:t>
            </a:r>
          </a:p>
          <a:p>
            <a:pPr marL="285750" indent="-285750">
              <a:buFont typeface="Arial" pitchFamily="34" charset="0"/>
              <a:buChar char="•"/>
            </a:pPr>
            <a:r>
              <a:rPr lang="tr-TR" dirty="0"/>
              <a:t> 16. Tesisat yönetmeliğine göre yere gömülü tüm kolon hatları çelik zırhlı olmak zorundadır.</a:t>
            </a:r>
          </a:p>
          <a:p>
            <a:pPr marL="285750" indent="-285750">
              <a:buFont typeface="Arial" pitchFamily="34" charset="0"/>
              <a:buChar char="•"/>
            </a:pPr>
            <a:r>
              <a:rPr lang="tr-TR" dirty="0"/>
              <a:t> 17. Tesisat yönetmeliğinde; tüm dağıtım panolarının yanmaz bir malzemeden ithal edilemsi veya yanmaz bir malzeme içerisine alınması koşulu getirilmiştir. </a:t>
            </a:r>
          </a:p>
          <a:p>
            <a:pPr marL="285750" indent="-285750">
              <a:buFont typeface="Arial" pitchFamily="34" charset="0"/>
              <a:buChar char="•"/>
            </a:pPr>
            <a:r>
              <a:rPr lang="tr-TR" dirty="0"/>
              <a:t> Ülkemizde TT sistemi uygulandığından tüm panoların ana kesicileri 2 veya 4 kutuplu olmalıdır.</a:t>
            </a:r>
          </a:p>
          <a:p>
            <a:pPr marL="285750" indent="-285750">
              <a:buFont typeface="Arial" pitchFamily="34" charset="0"/>
              <a:buChar char="•"/>
            </a:pPr>
            <a:r>
              <a:rPr lang="tr-TR" dirty="0"/>
              <a:t> Nötür üzerinden geçen akım kontrol edilmediği sürece tüm nötür iletken kesitleri faz iletken kesitleri ile ayni olacaktır.</a:t>
            </a:r>
          </a:p>
        </p:txBody>
      </p:sp>
    </p:spTree>
    <p:extLst>
      <p:ext uri="{BB962C8B-B14F-4D97-AF65-F5344CB8AC3E}">
        <p14:creationId xmlns:p14="http://schemas.microsoft.com/office/powerpoint/2010/main" val="759623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DONANIMIN SEÇİMİ VE MONTAJI -KISIM 5-</a:t>
            </a:r>
            <a:endParaRPr lang="en-US" sz="2800" b="1" dirty="0">
              <a:latin typeface="Arial" pitchFamily="34" charset="0"/>
              <a:cs typeface="Arial" pitchFamily="34" charset="0"/>
            </a:endParaRPr>
          </a:p>
        </p:txBody>
      </p:sp>
      <p:sp>
        <p:nvSpPr>
          <p:cNvPr id="3" name="TextBox 2"/>
          <p:cNvSpPr txBox="1"/>
          <p:nvPr/>
        </p:nvSpPr>
        <p:spPr>
          <a:xfrm>
            <a:off x="1285103" y="1791730"/>
            <a:ext cx="9977952" cy="4247317"/>
          </a:xfrm>
          <a:prstGeom prst="rect">
            <a:avLst/>
          </a:prstGeom>
          <a:noFill/>
        </p:spPr>
        <p:txBody>
          <a:bodyPr wrap="square" rtlCol="0">
            <a:spAutoFit/>
          </a:bodyPr>
          <a:lstStyle/>
          <a:p>
            <a:pPr marL="285750" indent="-285750">
              <a:buFont typeface="Arial" pitchFamily="34" charset="0"/>
              <a:buChar char="•"/>
            </a:pPr>
            <a:r>
              <a:rPr lang="tr-TR" b="1" dirty="0"/>
              <a:t> </a:t>
            </a:r>
            <a:r>
              <a:rPr lang="tr-TR" dirty="0" smtClean="0"/>
              <a:t>Mekanik eşdeğere korumaya sahip boru yada baca içerisine yerleştirilmiş kablolar dışında, toprağa gömülü kablolar, koruma iletkeni işlevini üstlenecek topraklı bir zırh veya metal kılıf içerisinde olacak</a:t>
            </a:r>
          </a:p>
          <a:p>
            <a:pPr marL="285750" indent="-285750">
              <a:buFont typeface="Arial" pitchFamily="34" charset="0"/>
              <a:buChar char="•"/>
            </a:pPr>
            <a:r>
              <a:rPr lang="tr-TR" dirty="0" smtClean="0"/>
              <a:t>Paralel iletkenler ayni malzeme ve yapılışta olacak, yaklaşık ayni boyda ve herhangi bir devre kolundan dal alınmayacaktır.</a:t>
            </a:r>
          </a:p>
          <a:p>
            <a:pPr marL="285750" indent="-285750">
              <a:buFont typeface="Arial" pitchFamily="34" charset="0"/>
              <a:buChar char="•"/>
            </a:pPr>
            <a:r>
              <a:rPr lang="tr-TR" dirty="0" smtClean="0"/>
              <a:t>Isı yalıtımlı duvar içerisinde her tarafı ısı yalıtım ile çevrelenmiş kablolar bu yalıtım içerisinden 50cm’den fazla geçiyorsa tesisat yöntem 1’in akım taşıma kapasitesinin 0,5 katı alınacaktır.</a:t>
            </a:r>
            <a:endParaRPr lang="tr-TR" dirty="0"/>
          </a:p>
          <a:p>
            <a:pPr marL="285750" indent="-285750">
              <a:buFont typeface="Arial" pitchFamily="34" charset="0"/>
              <a:buChar char="•"/>
            </a:pPr>
            <a:r>
              <a:rPr lang="tr-TR" dirty="0"/>
              <a:t> </a:t>
            </a:r>
            <a:r>
              <a:rPr lang="tr-TR" u="sng" dirty="0" smtClean="0"/>
              <a:t>Gerilim düşümü hesabı yapıldığında sınır değer %4 olacaktır.</a:t>
            </a:r>
          </a:p>
          <a:p>
            <a:pPr marL="285750" indent="-285750">
              <a:buFont typeface="Arial" pitchFamily="34" charset="0"/>
              <a:buChar char="•"/>
            </a:pPr>
            <a:r>
              <a:rPr lang="tr-TR" dirty="0" smtClean="0"/>
              <a:t>Farklı band devre gerilimlerine sahip donanımla birbirlerinden ayrılacak şekilde tesis edilecektir.</a:t>
            </a:r>
          </a:p>
          <a:p>
            <a:pPr marL="285750" indent="-285750">
              <a:buFont typeface="Arial" pitchFamily="34" charset="0"/>
              <a:buChar char="•"/>
            </a:pPr>
            <a:r>
              <a:rPr lang="tr-TR" dirty="0" smtClean="0"/>
              <a:t>Kablolar asansör tesişsatının bir parçası değilse hiçbir zaman asansör boşluğu içerisine tesis edilmeyecektir.</a:t>
            </a:r>
          </a:p>
          <a:p>
            <a:pPr marL="285750" indent="-285750">
              <a:buFont typeface="Arial" pitchFamily="34" charset="0"/>
              <a:buChar char="•"/>
            </a:pPr>
            <a:r>
              <a:rPr lang="tr-TR" dirty="0" smtClean="0"/>
              <a:t>Bir artık akım cihazı yük tarafında oluşacak bir hataya karşı aşırı akım cihazı ile korunacağı bir düzenek kurulmalıdır.</a:t>
            </a:r>
          </a:p>
          <a:p>
            <a:pPr marL="285750" indent="-285750">
              <a:buFont typeface="Arial" pitchFamily="34" charset="0"/>
              <a:buChar char="•"/>
            </a:pPr>
            <a:r>
              <a:rPr lang="tr-TR" dirty="0" smtClean="0"/>
              <a:t>Bir artık akım cihazı, eğer bir yetkili uzman veya eğitimli kişinin bulunduğu tesise sahip ise alet yardımı ile ayarlanabilecek tipte montaj yapılabilir, sıradan kullanımlarda kaçak akım cihazları ayarları değiştirilemeyecek tipte olmalıdır.</a:t>
            </a:r>
            <a:endParaRPr lang="tr-TR" dirty="0"/>
          </a:p>
        </p:txBody>
      </p:sp>
    </p:spTree>
    <p:extLst>
      <p:ext uri="{BB962C8B-B14F-4D97-AF65-F5344CB8AC3E}">
        <p14:creationId xmlns:p14="http://schemas.microsoft.com/office/powerpoint/2010/main" val="4099185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a:latin typeface="Arial" pitchFamily="34" charset="0"/>
                <a:cs typeface="Arial" pitchFamily="34" charset="0"/>
              </a:rPr>
              <a:t>ELEKTRİK TESİSAT YÖNETMELİĞİ 16. BASKI</a:t>
            </a:r>
            <a:br>
              <a:rPr lang="tr-TR" sz="2800" b="1" dirty="0">
                <a:latin typeface="Arial" pitchFamily="34" charset="0"/>
                <a:cs typeface="Arial" pitchFamily="34" charset="0"/>
              </a:rPr>
            </a:br>
            <a:r>
              <a:rPr lang="tr-TR" sz="2800" b="1" dirty="0" smtClean="0">
                <a:latin typeface="Arial" pitchFamily="34" charset="0"/>
                <a:cs typeface="Arial" pitchFamily="34" charset="0"/>
              </a:rPr>
              <a:t>DONANIMIN SEÇİMİ VE MONTAJI -KISIM 5-</a:t>
            </a:r>
            <a:endParaRPr lang="en-US" sz="2800" b="1"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1777872"/>
            <a:ext cx="7072313" cy="49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988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Topraklama ve Kuşaklama</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9764" y="1841157"/>
            <a:ext cx="6432236" cy="446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5481" y="1841156"/>
            <a:ext cx="5288691" cy="4801314"/>
          </a:xfrm>
          <a:prstGeom prst="rect">
            <a:avLst/>
          </a:prstGeom>
          <a:noFill/>
        </p:spPr>
        <p:txBody>
          <a:bodyPr wrap="square" rtlCol="0">
            <a:spAutoFit/>
          </a:bodyPr>
          <a:lstStyle/>
          <a:p>
            <a:r>
              <a:rPr lang="tr-TR" dirty="0" smtClean="0"/>
              <a:t>Yandaki örnekte bir TT sisteminin topraklama detayları verilmektedir:</a:t>
            </a:r>
          </a:p>
          <a:p>
            <a:pPr marL="285750" indent="-285750">
              <a:buFont typeface="Arial" pitchFamily="34" charset="0"/>
              <a:buChar char="•"/>
            </a:pPr>
            <a:r>
              <a:rPr lang="tr-TR" dirty="0" smtClean="0"/>
              <a:t>Topraklama çubuğunun toprağa olan empedansı en fazla 200 ohm olmalıdır.</a:t>
            </a:r>
          </a:p>
          <a:p>
            <a:pPr marL="285750" indent="-285750">
              <a:buFont typeface="Arial" pitchFamily="34" charset="0"/>
              <a:buChar char="•"/>
            </a:pPr>
            <a:r>
              <a:rPr lang="tr-TR" dirty="0" smtClean="0"/>
              <a:t>Yere gömülü topraklama kablosu korozyona karşı koruması varsa (PVC izole) en düşük kesiti 16mm² olmalıdır.</a:t>
            </a:r>
          </a:p>
          <a:p>
            <a:pPr marL="285750" indent="-285750">
              <a:buFont typeface="Arial" pitchFamily="34" charset="0"/>
              <a:buChar char="•"/>
            </a:pPr>
            <a:r>
              <a:rPr lang="tr-TR" dirty="0" smtClean="0"/>
              <a:t>Metal su veya gaz borusu, metal yapısal iskelet, merkezi iklimlendirme sistemleri, yıldırımdan korunma sistemi varsa ana eş potansiyel kuşaklama iletken kesiti en az 10mm² ile ana topraklama terminaline bağlanmalıdır.</a:t>
            </a:r>
          </a:p>
          <a:p>
            <a:pPr marL="285750" indent="-285750">
              <a:buFont typeface="Arial" pitchFamily="34" charset="0"/>
              <a:buChar char="•"/>
            </a:pPr>
            <a:r>
              <a:rPr lang="tr-TR" dirty="0" smtClean="0"/>
              <a:t>Topraklama iletkenleri bağlantı noktalarındaki uyarı etiketleri okunacak şekilde tesis edilmeli ve sökülmemelidir.</a:t>
            </a:r>
          </a:p>
          <a:p>
            <a:pPr marL="285750" indent="-285750">
              <a:buFont typeface="Arial" pitchFamily="34" charset="0"/>
              <a:buChar char="•"/>
            </a:pPr>
            <a:r>
              <a:rPr lang="tr-TR" dirty="0" smtClean="0">
                <a:solidFill>
                  <a:srgbClr val="FF0000"/>
                </a:solidFill>
              </a:rPr>
              <a:t>PVC tesisatların topraklanmasına gerek yoktur.</a:t>
            </a:r>
          </a:p>
          <a:p>
            <a:pPr marL="285750" indent="-285750">
              <a:buFont typeface="Arial" pitchFamily="34" charset="0"/>
              <a:buChar char="•"/>
            </a:pPr>
            <a:endParaRPr lang="tr-TR" dirty="0"/>
          </a:p>
        </p:txBody>
      </p:sp>
    </p:spTree>
    <p:extLst>
      <p:ext uri="{BB962C8B-B14F-4D97-AF65-F5344CB8AC3E}">
        <p14:creationId xmlns:p14="http://schemas.microsoft.com/office/powerpoint/2010/main" val="4228963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Ana Eş Potansiyel Kuşaklama</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891" y="1796365"/>
            <a:ext cx="57150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790" y="1974120"/>
            <a:ext cx="5419982" cy="317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8476" y="5152661"/>
            <a:ext cx="10799805" cy="1200329"/>
          </a:xfrm>
          <a:prstGeom prst="rect">
            <a:avLst/>
          </a:prstGeom>
          <a:noFill/>
        </p:spPr>
        <p:txBody>
          <a:bodyPr wrap="square" rtlCol="0">
            <a:spAutoFit/>
          </a:bodyPr>
          <a:lstStyle/>
          <a:p>
            <a:r>
              <a:rPr lang="tr-TR" dirty="0" smtClean="0"/>
              <a:t>Şekil 1’de ana eş potansiyel kuşaklama iletkeni bulunmayan, Şekil 2’de ise eş potansiyel kuşaklaması yapılan tesisata örnek verilmiştir. Bilindiği üzere kaçak akım en düşük dirence sahip yolu izleyeceğinden oluşturulan eş potansiyel kuşaklama ile toprağa olan direncin değeri aşağa çekilmiş ve insanın maruz kalacağı gerilim de dolayısı ile azalmış, sınır değer olan 50V’un altında kalması hedeflenmiştir.</a:t>
            </a:r>
            <a:endParaRPr lang="en-US" dirty="0"/>
          </a:p>
        </p:txBody>
      </p:sp>
    </p:spTree>
    <p:extLst>
      <p:ext uri="{BB962C8B-B14F-4D97-AF65-F5344CB8AC3E}">
        <p14:creationId xmlns:p14="http://schemas.microsoft.com/office/powerpoint/2010/main" val="144659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Ana </a:t>
            </a:r>
            <a:r>
              <a:rPr lang="en-US" dirty="0" err="1"/>
              <a:t>Eş</a:t>
            </a:r>
            <a:r>
              <a:rPr lang="en-US" dirty="0"/>
              <a:t> </a:t>
            </a:r>
            <a:r>
              <a:rPr lang="en-US" dirty="0" err="1"/>
              <a:t>Potansiyel</a:t>
            </a:r>
            <a:r>
              <a:rPr lang="en-US" dirty="0"/>
              <a:t> </a:t>
            </a:r>
            <a:r>
              <a:rPr lang="en-US" dirty="0" err="1"/>
              <a:t>Kuşaklama</a:t>
            </a: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022" y="1841158"/>
            <a:ext cx="3645243" cy="335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8541" y="5325763"/>
            <a:ext cx="5078627" cy="923330"/>
          </a:xfrm>
          <a:prstGeom prst="rect">
            <a:avLst/>
          </a:prstGeom>
          <a:noFill/>
        </p:spPr>
        <p:txBody>
          <a:bodyPr wrap="square" rtlCol="0">
            <a:spAutoFit/>
          </a:bodyPr>
          <a:lstStyle/>
          <a:p>
            <a:r>
              <a:rPr lang="tr-TR" dirty="0" smtClean="0"/>
              <a:t>Yapılan ana eş potansiyel kuşaklama tesisatlarında kablonun kesintisiz devamlılığının sağlanması önem arz etmektedir.</a:t>
            </a:r>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421" y="1839613"/>
            <a:ext cx="4261665" cy="335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86421" y="5325763"/>
            <a:ext cx="4607655" cy="646331"/>
          </a:xfrm>
          <a:prstGeom prst="rect">
            <a:avLst/>
          </a:prstGeom>
          <a:noFill/>
        </p:spPr>
        <p:txBody>
          <a:bodyPr wrap="square" rtlCol="0">
            <a:spAutoFit/>
          </a:bodyPr>
          <a:lstStyle/>
          <a:p>
            <a:r>
              <a:rPr lang="tr-TR" dirty="0" smtClean="0"/>
              <a:t>Priz tesisatlarında doğru bağlantı şekli yukarıda verildiği şekildedir.</a:t>
            </a:r>
            <a:endParaRPr lang="en-US" dirty="0"/>
          </a:p>
        </p:txBody>
      </p:sp>
    </p:spTree>
    <p:extLst>
      <p:ext uri="{BB962C8B-B14F-4D97-AF65-F5344CB8AC3E}">
        <p14:creationId xmlns:p14="http://schemas.microsoft.com/office/powerpoint/2010/main" val="1964688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8500"/>
          </a:xfrm>
        </p:spPr>
        <p:txBody>
          <a:bodyPr>
            <a:normAutofit/>
          </a:bodyPr>
          <a:lstStyle/>
          <a:p>
            <a:pPr algn="ctr"/>
            <a:r>
              <a:rPr lang="tr-TR" sz="4000" dirty="0" smtClean="0"/>
              <a:t>Son Alt Devreler ve Priz Tesisatları</a:t>
            </a:r>
            <a:endParaRPr lang="en-US" sz="40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4877" y="1829726"/>
            <a:ext cx="5282287" cy="487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23319" y="1890584"/>
            <a:ext cx="4658497" cy="3970318"/>
          </a:xfrm>
          <a:prstGeom prst="rect">
            <a:avLst/>
          </a:prstGeom>
          <a:noFill/>
        </p:spPr>
        <p:txBody>
          <a:bodyPr wrap="square" rtlCol="0">
            <a:spAutoFit/>
          </a:bodyPr>
          <a:lstStyle/>
          <a:p>
            <a:pPr marL="285750" indent="-285750">
              <a:buFont typeface="Arial" pitchFamily="34" charset="0"/>
              <a:buChar char="•"/>
            </a:pPr>
            <a:r>
              <a:rPr lang="tr-TR" dirty="0" smtClean="0"/>
              <a:t>Yerel kural gereği tüm prizler anahtarlı olmak zorundadır.</a:t>
            </a:r>
          </a:p>
          <a:p>
            <a:pPr marL="285750" indent="-285750">
              <a:buFont typeface="Arial" pitchFamily="34" charset="0"/>
              <a:buChar char="•"/>
            </a:pPr>
            <a:r>
              <a:rPr lang="tr-TR" dirty="0" smtClean="0"/>
              <a:t>Ring priz devresine birden çok sabit cihaz bağlantısının yapılması olası arıza akım değerini 10mA üzerine taşıma riski bulundurduğundan prizler iki toprak terminalli ve her terminale giriş çıkış yapacak şekilde bağlantısı yapılmalıdır.</a:t>
            </a:r>
          </a:p>
          <a:p>
            <a:pPr marL="285750" indent="-285750">
              <a:buFont typeface="Arial" pitchFamily="34" charset="0"/>
              <a:buChar char="•"/>
            </a:pPr>
            <a:r>
              <a:rPr lang="tr-TR" dirty="0" smtClean="0"/>
              <a:t>Sigortalı bir bağlantı ünitesinden bağlanan priz spur devrelere sınırsız sayıda priz tesis edilebilir. Ancak öngörülen toplam güç 13A’i aşamaz.</a:t>
            </a:r>
          </a:p>
          <a:p>
            <a:pPr marL="285750" indent="-285750">
              <a:buFont typeface="Arial" pitchFamily="34" charset="0"/>
              <a:buChar char="•"/>
            </a:pPr>
            <a:r>
              <a:rPr lang="tr-TR" dirty="0" smtClean="0"/>
              <a:t>Sigortasız spur devrelere bir adet ikili priz bağlanabilir.</a:t>
            </a:r>
            <a:endParaRPr lang="en-US" dirty="0"/>
          </a:p>
        </p:txBody>
      </p:sp>
    </p:spTree>
    <p:extLst>
      <p:ext uri="{BB962C8B-B14F-4D97-AF65-F5344CB8AC3E}">
        <p14:creationId xmlns:p14="http://schemas.microsoft.com/office/powerpoint/2010/main" val="3161064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Son </a:t>
            </a:r>
            <a:r>
              <a:rPr lang="es-ES" dirty="0" err="1"/>
              <a:t>Alt</a:t>
            </a:r>
            <a:r>
              <a:rPr lang="es-ES" dirty="0"/>
              <a:t> </a:t>
            </a:r>
            <a:r>
              <a:rPr lang="es-ES" dirty="0" err="1"/>
              <a:t>Devreler</a:t>
            </a:r>
            <a:r>
              <a:rPr lang="es-ES" dirty="0"/>
              <a:t> ve </a:t>
            </a:r>
            <a:r>
              <a:rPr lang="es-ES" dirty="0" err="1"/>
              <a:t>Priz</a:t>
            </a:r>
            <a:r>
              <a:rPr lang="es-ES" dirty="0"/>
              <a:t> </a:t>
            </a:r>
            <a:r>
              <a:rPr lang="es-ES" dirty="0" err="1"/>
              <a:t>Tesisatları</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3424" y="1766192"/>
            <a:ext cx="5334154" cy="452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64" y="2589645"/>
            <a:ext cx="5287116" cy="315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89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Son </a:t>
            </a:r>
            <a:r>
              <a:rPr lang="es-ES" dirty="0" err="1"/>
              <a:t>Alt</a:t>
            </a:r>
            <a:r>
              <a:rPr lang="es-ES" dirty="0"/>
              <a:t> </a:t>
            </a:r>
            <a:r>
              <a:rPr lang="es-ES" dirty="0" err="1"/>
              <a:t>Devreler</a:t>
            </a:r>
            <a:r>
              <a:rPr lang="es-ES" dirty="0"/>
              <a:t> ve </a:t>
            </a:r>
            <a:r>
              <a:rPr lang="es-ES" dirty="0" err="1"/>
              <a:t>Priz</a:t>
            </a:r>
            <a:r>
              <a:rPr lang="es-ES" dirty="0"/>
              <a:t> </a:t>
            </a:r>
            <a:r>
              <a:rPr lang="es-ES" dirty="0" err="1"/>
              <a:t>Tesisatları</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7081" y="1969831"/>
            <a:ext cx="6683008"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491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Son </a:t>
            </a:r>
            <a:r>
              <a:rPr lang="es-ES" dirty="0" err="1"/>
              <a:t>Alt</a:t>
            </a:r>
            <a:r>
              <a:rPr lang="es-ES" dirty="0"/>
              <a:t> </a:t>
            </a:r>
            <a:r>
              <a:rPr lang="es-ES" dirty="0" err="1"/>
              <a:t>Devreler</a:t>
            </a:r>
            <a:r>
              <a:rPr lang="es-ES" dirty="0"/>
              <a:t> ve </a:t>
            </a:r>
            <a:r>
              <a:rPr lang="es-ES" dirty="0" err="1"/>
              <a:t>Priz</a:t>
            </a:r>
            <a:r>
              <a:rPr lang="es-ES" dirty="0"/>
              <a:t> </a:t>
            </a:r>
            <a:r>
              <a:rPr lang="es-ES" dirty="0" err="1"/>
              <a:t>Tesisatları</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5408" y="1895690"/>
            <a:ext cx="5986506"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3123" y="1791730"/>
            <a:ext cx="4806779" cy="4524315"/>
          </a:xfrm>
          <a:prstGeom prst="rect">
            <a:avLst/>
          </a:prstGeom>
          <a:noFill/>
        </p:spPr>
        <p:txBody>
          <a:bodyPr wrap="square" rtlCol="0">
            <a:spAutoFit/>
          </a:bodyPr>
          <a:lstStyle/>
          <a:p>
            <a:r>
              <a:rPr lang="tr-TR" dirty="0" smtClean="0"/>
              <a:t>Mutfaklarda; </a:t>
            </a:r>
          </a:p>
          <a:p>
            <a:pPr marL="285750" indent="-285750">
              <a:buFont typeface="Arial" pitchFamily="34" charset="0"/>
              <a:buChar char="•"/>
            </a:pPr>
            <a:r>
              <a:rPr lang="tr-TR" dirty="0"/>
              <a:t>P</a:t>
            </a:r>
            <a:r>
              <a:rPr lang="tr-TR" dirty="0" smtClean="0"/>
              <a:t>rizler teknenin izdüşümünden yatayda en az 30cm uzağa yerleştirilmelidir.</a:t>
            </a:r>
          </a:p>
          <a:p>
            <a:pPr marL="285750" indent="-285750">
              <a:buFont typeface="Arial" pitchFamily="34" charset="0"/>
              <a:buChar char="•"/>
            </a:pPr>
            <a:r>
              <a:rPr lang="tr-TR" dirty="0" smtClean="0"/>
              <a:t>Tekne ile priz arası tamamlayıcı kuşaklama zorunlu değildir fakat yapılmasında fayda vardır.</a:t>
            </a:r>
          </a:p>
          <a:p>
            <a:pPr marL="285750" indent="-285750">
              <a:buFont typeface="Arial" pitchFamily="34" charset="0"/>
              <a:buChar char="•"/>
            </a:pPr>
            <a:r>
              <a:rPr lang="tr-TR" dirty="0" smtClean="0"/>
              <a:t>Aksesuarlar, ocağın izdüşümünden yatayda en az 10cm mesafede yerleştirilmelidir.</a:t>
            </a:r>
          </a:p>
          <a:p>
            <a:pPr marL="285750" indent="-285750">
              <a:buFont typeface="Arial" pitchFamily="34" charset="0"/>
              <a:buChar char="•"/>
            </a:pPr>
            <a:r>
              <a:rPr lang="tr-TR" dirty="0" smtClean="0"/>
              <a:t>Aksesuarlar, çalışma tezgahından 150mm yükseğe monte edilmelidir.</a:t>
            </a:r>
          </a:p>
          <a:p>
            <a:pPr marL="285750" indent="-285750">
              <a:buFont typeface="Arial" pitchFamily="34" charset="0"/>
              <a:buChar char="•"/>
            </a:pPr>
            <a:r>
              <a:rPr lang="tr-TR" dirty="0" smtClean="0"/>
              <a:t>Ankastre ürünler yerleştirildiğinde ulaşılabilir bir noktadan kontrol edilebilen sigortalı anahtarlama düzeneği ile kontrol edilmelidir.</a:t>
            </a:r>
          </a:p>
          <a:p>
            <a:pPr marL="285750" indent="-285750">
              <a:buFont typeface="Arial" pitchFamily="34" charset="0"/>
              <a:buChar char="•"/>
            </a:pPr>
            <a:r>
              <a:rPr lang="tr-TR" dirty="0" smtClean="0"/>
              <a:t>Hareket ettirilebilen cihazlarda ise priz çıkışı, cihaz yerinden çekildiğinde ulaşılabilir olmalıdır.</a:t>
            </a:r>
            <a:endParaRPr lang="en-US" dirty="0"/>
          </a:p>
        </p:txBody>
      </p:sp>
    </p:spTree>
    <p:extLst>
      <p:ext uri="{BB962C8B-B14F-4D97-AF65-F5344CB8AC3E}">
        <p14:creationId xmlns:p14="http://schemas.microsoft.com/office/powerpoint/2010/main" val="64387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Arial" pitchFamily="34" charset="0"/>
                <a:cs typeface="Arial" pitchFamily="34" charset="0"/>
              </a:rPr>
              <a:t>ELEKTRİK TESİSAT YÖNETMELİĞİ 14. BASKININ </a:t>
            </a:r>
            <a:r>
              <a:rPr lang="tr-TR" sz="2800" b="1" dirty="0" smtClean="0">
                <a:latin typeface="Arial" pitchFamily="34" charset="0"/>
                <a:cs typeface="Arial" pitchFamily="34" charset="0"/>
              </a:rPr>
              <a:t>İÇERİĞİ</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tr-TR" sz="1800" b="1" dirty="0" smtClean="0"/>
              <a:t> KISIM I - Güvenlik Gerekleri</a:t>
            </a:r>
          </a:p>
          <a:p>
            <a:pPr>
              <a:buFont typeface="Arial" pitchFamily="34" charset="0"/>
              <a:buChar char="•"/>
            </a:pPr>
            <a:r>
              <a:rPr lang="tr-TR" sz="1800" b="1" dirty="0" smtClean="0"/>
              <a:t> KISIM II - KISIM I’e Uyum Sağlama Yolları</a:t>
            </a:r>
          </a:p>
          <a:p>
            <a:pPr>
              <a:buFont typeface="Wingdings" pitchFamily="2" charset="2"/>
              <a:buChar char="ü"/>
            </a:pPr>
            <a:r>
              <a:rPr lang="tr-TR" sz="1800" b="1" dirty="0"/>
              <a:t> </a:t>
            </a:r>
            <a:r>
              <a:rPr lang="tr-TR" sz="1800" b="1" dirty="0" smtClean="0"/>
              <a:t>BÖLÜM A - Kontrol, dağıtım ve aşırı akım koruma.</a:t>
            </a:r>
          </a:p>
          <a:p>
            <a:pPr>
              <a:buFont typeface="Wingdings" pitchFamily="2" charset="2"/>
              <a:buChar char="ü"/>
            </a:pPr>
            <a:r>
              <a:rPr lang="tr-TR" sz="1800" b="1" dirty="0"/>
              <a:t> </a:t>
            </a:r>
            <a:r>
              <a:rPr lang="tr-TR" sz="1800" b="1" dirty="0" smtClean="0"/>
              <a:t>BÖLÜM B - İletkenler ve kablolar</a:t>
            </a:r>
          </a:p>
          <a:p>
            <a:pPr>
              <a:buFont typeface="Wingdings" pitchFamily="2" charset="2"/>
              <a:buChar char="ü"/>
            </a:pPr>
            <a:r>
              <a:rPr lang="tr-TR" sz="1800" b="1" dirty="0"/>
              <a:t> </a:t>
            </a:r>
            <a:r>
              <a:rPr lang="tr-TR" sz="1800" b="1" dirty="0" smtClean="0"/>
              <a:t>BÖLÜM C - Teçhizatın Seçimi</a:t>
            </a:r>
          </a:p>
          <a:p>
            <a:pPr>
              <a:buFont typeface="Wingdings" pitchFamily="2" charset="2"/>
              <a:buChar char="ü"/>
            </a:pPr>
            <a:r>
              <a:rPr lang="tr-TR" sz="1800" b="1" dirty="0"/>
              <a:t> </a:t>
            </a:r>
            <a:r>
              <a:rPr lang="tr-TR" sz="1800" b="1" dirty="0" smtClean="0"/>
              <a:t>BÖLÜM D - Toprak kaçak akımlarına karşı koruma</a:t>
            </a:r>
          </a:p>
          <a:p>
            <a:pPr>
              <a:buFont typeface="Wingdings" pitchFamily="2" charset="2"/>
              <a:buChar char="ü"/>
            </a:pPr>
            <a:r>
              <a:rPr lang="tr-TR" sz="1800" b="1" dirty="0"/>
              <a:t> </a:t>
            </a:r>
            <a:r>
              <a:rPr lang="tr-TR" sz="1800" b="1" dirty="0" smtClean="0"/>
              <a:t>BÖLÜM E - Test ve teftiş</a:t>
            </a:r>
          </a:p>
          <a:p>
            <a:pPr>
              <a:buFont typeface="Wingdings" pitchFamily="2" charset="2"/>
              <a:buChar char="ü"/>
            </a:pPr>
            <a:r>
              <a:rPr lang="tr-TR" sz="1800" b="1" dirty="0"/>
              <a:t> </a:t>
            </a:r>
            <a:r>
              <a:rPr lang="tr-TR" sz="1800" b="1" dirty="0" smtClean="0"/>
              <a:t>BÖLÜM F - Aygıtların yapısı ve malzemeler</a:t>
            </a:r>
          </a:p>
          <a:p>
            <a:pPr>
              <a:buFont typeface="Wingdings" pitchFamily="2" charset="2"/>
              <a:buChar char="ü"/>
            </a:pPr>
            <a:r>
              <a:rPr lang="tr-TR" sz="1800" b="1" dirty="0"/>
              <a:t> </a:t>
            </a:r>
            <a:r>
              <a:rPr lang="tr-TR" sz="1800" b="1" dirty="0" smtClean="0"/>
              <a:t>BÖLÜM G - Elektrik deşarj aydınlatma devreleri</a:t>
            </a:r>
          </a:p>
          <a:p>
            <a:pPr>
              <a:buFont typeface="Wingdings" pitchFamily="2" charset="2"/>
              <a:buChar char="ü"/>
            </a:pPr>
            <a:r>
              <a:rPr lang="tr-TR" sz="1800" b="1" dirty="0"/>
              <a:t> </a:t>
            </a:r>
            <a:r>
              <a:rPr lang="tr-TR" sz="1800" b="1" dirty="0" smtClean="0"/>
              <a:t>BÖLÜM H - Geçici tesisat ve şantiyeler</a:t>
            </a:r>
          </a:p>
          <a:p>
            <a:pPr>
              <a:buFont typeface="Wingdings" pitchFamily="2" charset="2"/>
              <a:buChar char="ü"/>
            </a:pPr>
            <a:r>
              <a:rPr lang="tr-TR" sz="1800" b="1" dirty="0"/>
              <a:t> </a:t>
            </a:r>
            <a:r>
              <a:rPr lang="tr-TR" sz="1800" b="1" dirty="0" smtClean="0"/>
              <a:t>BÖLÜM J - Karavan park alanı ve karavan tesisatları</a:t>
            </a:r>
          </a:p>
          <a:p>
            <a:pPr>
              <a:buFont typeface="Wingdings" pitchFamily="2" charset="2"/>
              <a:buChar char="ü"/>
            </a:pPr>
            <a:r>
              <a:rPr lang="tr-TR" sz="1800" b="1" dirty="0"/>
              <a:t> </a:t>
            </a:r>
            <a:r>
              <a:rPr lang="tr-TR" sz="1800" b="1" dirty="0" smtClean="0"/>
              <a:t>BÖLÜM K – Tarımsal tesisatlar</a:t>
            </a:r>
          </a:p>
          <a:p>
            <a:pPr>
              <a:buFont typeface="Wingdings" pitchFamily="2" charset="2"/>
              <a:buChar char="ü"/>
            </a:pPr>
            <a:endParaRPr lang="tr-TR" dirty="0" smtClean="0"/>
          </a:p>
          <a:p>
            <a:pPr>
              <a:buFont typeface="Wingdings" pitchFamily="2" charset="2"/>
              <a:buChar char="ü"/>
            </a:pPr>
            <a:endParaRPr lang="tr-T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048" y="2287416"/>
            <a:ext cx="3175748" cy="355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37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Arial" pitchFamily="34" charset="0"/>
                <a:cs typeface="Arial" pitchFamily="34" charset="0"/>
              </a:rPr>
              <a:t>ELEKTRİK TESİSAT YÖNETMELİĞİ </a:t>
            </a:r>
            <a:r>
              <a:rPr lang="en-US" sz="2800" b="1" dirty="0" smtClean="0">
                <a:latin typeface="Arial" pitchFamily="34" charset="0"/>
                <a:cs typeface="Arial" pitchFamily="34" charset="0"/>
              </a:rPr>
              <a:t>1</a:t>
            </a:r>
            <a:r>
              <a:rPr lang="tr-TR" sz="2800" b="1" dirty="0" smtClean="0">
                <a:latin typeface="Arial" pitchFamily="34" charset="0"/>
                <a:cs typeface="Arial" pitchFamily="34" charset="0"/>
              </a:rPr>
              <a:t>6</a:t>
            </a:r>
            <a:r>
              <a:rPr lang="en-US" sz="2800" b="1" dirty="0" smtClean="0">
                <a:latin typeface="Arial" pitchFamily="34" charset="0"/>
                <a:cs typeface="Arial" pitchFamily="34" charset="0"/>
              </a:rPr>
              <a:t>. BASKININ</a:t>
            </a:r>
            <a:r>
              <a:rPr lang="tr-TR" sz="2800" b="1" dirty="0" smtClean="0">
                <a:latin typeface="Arial" pitchFamily="34" charset="0"/>
                <a:cs typeface="Arial" pitchFamily="34" charset="0"/>
              </a:rPr>
              <a:t> İÇERİĞİ</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788361" y="2105227"/>
            <a:ext cx="10058400" cy="4023360"/>
          </a:xfrm>
        </p:spPr>
        <p:txBody>
          <a:bodyPr>
            <a:normAutofit/>
          </a:bodyPr>
          <a:lstStyle/>
          <a:p>
            <a:pPr>
              <a:buFont typeface="Arial" pitchFamily="34" charset="0"/>
              <a:buChar char="•"/>
            </a:pPr>
            <a:r>
              <a:rPr lang="tr-TR" sz="1800" b="1" dirty="0" smtClean="0"/>
              <a:t> KISIM 1 - KAPSAM, AMAÇ VE TEMEL İLKELER</a:t>
            </a:r>
          </a:p>
          <a:p>
            <a:pPr>
              <a:buFont typeface="Arial" pitchFamily="34" charset="0"/>
              <a:buChar char="•"/>
            </a:pPr>
            <a:r>
              <a:rPr lang="tr-TR" sz="1800" b="1" dirty="0" smtClean="0"/>
              <a:t> KISIM 2 - TANIMLAR</a:t>
            </a:r>
          </a:p>
          <a:p>
            <a:pPr>
              <a:buFont typeface="Arial" pitchFamily="34" charset="0"/>
              <a:buChar char="•"/>
            </a:pPr>
            <a:r>
              <a:rPr lang="tr-TR" sz="1800" b="1" dirty="0"/>
              <a:t> </a:t>
            </a:r>
            <a:r>
              <a:rPr lang="tr-TR" sz="1800" b="1" dirty="0" smtClean="0"/>
              <a:t>KISIM 3 - GENEL KARAKTERİSTİKLERİN DEĞERLENDİRİLMESİ</a:t>
            </a:r>
          </a:p>
          <a:p>
            <a:pPr>
              <a:buFont typeface="Arial" pitchFamily="34" charset="0"/>
              <a:buChar char="•"/>
            </a:pPr>
            <a:r>
              <a:rPr lang="tr-TR" sz="1800" b="1" dirty="0"/>
              <a:t> </a:t>
            </a:r>
            <a:r>
              <a:rPr lang="tr-TR" sz="1800" b="1" dirty="0" smtClean="0"/>
              <a:t>KISIM 4 - GÜVENLİK İÇİN KORUMA</a:t>
            </a:r>
          </a:p>
          <a:p>
            <a:pPr>
              <a:buFont typeface="Arial" pitchFamily="34" charset="0"/>
              <a:buChar char="•"/>
            </a:pPr>
            <a:r>
              <a:rPr lang="tr-TR" sz="1800" b="1" dirty="0"/>
              <a:t> </a:t>
            </a:r>
            <a:r>
              <a:rPr lang="tr-TR" sz="1800" b="1" dirty="0" smtClean="0"/>
              <a:t>KISIM 5 - DONANIMIN SEÇİMİ VE MONTAJI</a:t>
            </a:r>
          </a:p>
          <a:p>
            <a:pPr>
              <a:buFont typeface="Arial" pitchFamily="34" charset="0"/>
              <a:buChar char="•"/>
            </a:pPr>
            <a:r>
              <a:rPr lang="tr-TR" sz="1800" b="1" dirty="0"/>
              <a:t> </a:t>
            </a:r>
            <a:r>
              <a:rPr lang="tr-TR" sz="1800" b="1" dirty="0" smtClean="0"/>
              <a:t>KISIM 6 - ÖZEL TESİSATLAR VEYA ALANLAR</a:t>
            </a:r>
          </a:p>
          <a:p>
            <a:pPr>
              <a:buFont typeface="Arial" pitchFamily="34" charset="0"/>
              <a:buChar char="•"/>
            </a:pPr>
            <a:r>
              <a:rPr lang="tr-TR" sz="1800" b="1" dirty="0"/>
              <a:t> </a:t>
            </a:r>
            <a:r>
              <a:rPr lang="tr-TR" sz="1800" b="1" dirty="0" smtClean="0"/>
              <a:t>KISIM 7 - DENETLEME VE TEST</a:t>
            </a:r>
          </a:p>
          <a:p>
            <a:pPr>
              <a:buFont typeface="Arial" pitchFamily="34" charset="0"/>
              <a:buChar char="•"/>
            </a:pPr>
            <a:r>
              <a:rPr lang="tr-TR" sz="1800" b="1" dirty="0"/>
              <a:t> </a:t>
            </a:r>
            <a:r>
              <a:rPr lang="tr-TR" sz="1800" b="1" dirty="0" smtClean="0"/>
              <a:t>EKLER - HESAPLAMA YÖNTEMLERİ, REFERANS STANDARTLAR,</a:t>
            </a:r>
          </a:p>
          <a:p>
            <a:pPr marL="0" indent="0">
              <a:buNone/>
            </a:pPr>
            <a:r>
              <a:rPr lang="tr-TR" sz="1800" b="1" dirty="0" smtClean="0"/>
              <a:t>	TESİSAT YÖNTEMLERİ, TABLOLAR vs.</a:t>
            </a:r>
          </a:p>
          <a:p>
            <a:pPr marL="0" indent="0">
              <a:buNone/>
            </a:pPr>
            <a:endParaRPr lang="tr-TR" dirty="0" smtClean="0"/>
          </a:p>
          <a:p>
            <a:pPr>
              <a:buFont typeface="Wingdings" pitchFamily="2" charset="2"/>
              <a:buChar char="ü"/>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20" y="1905128"/>
            <a:ext cx="33147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14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smtClean="0">
                <a:latin typeface="Arial" pitchFamily="34" charset="0"/>
                <a:cs typeface="Arial" pitchFamily="34" charset="0"/>
              </a:rPr>
              <a:t>FAYDALANABİLECEK YARDIMCI KAYNAKLAR</a:t>
            </a:r>
            <a:endParaRPr lang="en-US" sz="2800" b="1" dirty="0">
              <a:latin typeface="Arial" pitchFamily="34" charset="0"/>
              <a:cs typeface="Arial" pitchFamily="34"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103" y="1923605"/>
            <a:ext cx="1808927" cy="286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658" y="3483486"/>
            <a:ext cx="1931278" cy="27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443" y="1989574"/>
            <a:ext cx="1997742" cy="286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498" y="3541337"/>
            <a:ext cx="1876537" cy="26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6907" y="1900142"/>
            <a:ext cx="1899238" cy="269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0682" y="3541338"/>
            <a:ext cx="1848107" cy="26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86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Arial" pitchFamily="34" charset="0"/>
                <a:cs typeface="Arial" pitchFamily="34" charset="0"/>
              </a:rPr>
              <a:t>ELEKTRİK TESİSAT YÖNETMELİĞİ </a:t>
            </a:r>
            <a:r>
              <a:rPr lang="en-US" sz="2800" b="1" dirty="0" smtClean="0">
                <a:latin typeface="Arial" pitchFamily="34" charset="0"/>
                <a:cs typeface="Arial" pitchFamily="34" charset="0"/>
              </a:rPr>
              <a:t>1</a:t>
            </a:r>
            <a:r>
              <a:rPr lang="tr-TR" sz="2800" b="1" dirty="0" smtClean="0">
                <a:latin typeface="Arial" pitchFamily="34" charset="0"/>
                <a:cs typeface="Arial" pitchFamily="34" charset="0"/>
              </a:rPr>
              <a:t>6</a:t>
            </a:r>
            <a:r>
              <a:rPr lang="en-US" sz="2800" b="1" dirty="0" smtClean="0">
                <a:latin typeface="Arial" pitchFamily="34" charset="0"/>
                <a:cs typeface="Arial" pitchFamily="34" charset="0"/>
              </a:rPr>
              <a:t>. BASKI</a:t>
            </a:r>
            <a:r>
              <a:rPr lang="tr-TR" sz="2800" b="1" dirty="0" smtClean="0">
                <a:latin typeface="Arial" pitchFamily="34" charset="0"/>
                <a:cs typeface="Arial" pitchFamily="34" charset="0"/>
              </a:rPr>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KISIM 1</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788361" y="1969303"/>
            <a:ext cx="10058400" cy="4394427"/>
          </a:xfrm>
        </p:spPr>
        <p:txBody>
          <a:bodyPr>
            <a:normAutofit fontScale="55000" lnSpcReduction="20000"/>
          </a:bodyPr>
          <a:lstStyle/>
          <a:p>
            <a:pPr marL="0" indent="0">
              <a:buNone/>
            </a:pPr>
            <a:r>
              <a:rPr lang="tr-TR" sz="3800" b="1" u="sng" dirty="0" smtClean="0">
                <a:solidFill>
                  <a:srgbClr val="FF0000"/>
                </a:solidFill>
              </a:rPr>
              <a:t>KAPSAM DAHİLİ: </a:t>
            </a:r>
          </a:p>
          <a:p>
            <a:pPr>
              <a:buFont typeface="Arial" pitchFamily="34" charset="0"/>
              <a:buChar char="•"/>
            </a:pPr>
            <a:r>
              <a:rPr lang="tr-TR" sz="3800" b="1" dirty="0" smtClean="0"/>
              <a:t> Konutlar, Ticari binalar, Kamu binaları</a:t>
            </a:r>
          </a:p>
          <a:p>
            <a:pPr>
              <a:buFont typeface="Arial" pitchFamily="34" charset="0"/>
              <a:buChar char="•"/>
            </a:pPr>
            <a:r>
              <a:rPr lang="tr-TR" sz="3800" b="1" dirty="0" smtClean="0"/>
              <a:t> Endüstriyel tesisler</a:t>
            </a:r>
            <a:endParaRPr lang="tr-TR" sz="3800" b="1" dirty="0"/>
          </a:p>
          <a:p>
            <a:pPr>
              <a:buFont typeface="Arial" pitchFamily="34" charset="0"/>
              <a:buChar char="•"/>
            </a:pPr>
            <a:r>
              <a:rPr lang="tr-TR" sz="3800" b="1" dirty="0" smtClean="0"/>
              <a:t> Tarım </a:t>
            </a:r>
            <a:r>
              <a:rPr lang="tr-TR" sz="3800" b="1" dirty="0"/>
              <a:t>ve bahçe yapıları</a:t>
            </a:r>
          </a:p>
          <a:p>
            <a:pPr>
              <a:buFont typeface="Arial" pitchFamily="34" charset="0"/>
              <a:buChar char="•"/>
            </a:pPr>
            <a:r>
              <a:rPr lang="tr-TR" sz="3800" b="1" dirty="0" smtClean="0"/>
              <a:t> Prefabrike </a:t>
            </a:r>
            <a:r>
              <a:rPr lang="tr-TR" sz="3800" b="1" dirty="0"/>
              <a:t>binalar</a:t>
            </a:r>
          </a:p>
          <a:p>
            <a:pPr>
              <a:buFont typeface="Arial" pitchFamily="34" charset="0"/>
              <a:buChar char="•"/>
            </a:pPr>
            <a:r>
              <a:rPr lang="tr-TR" sz="3800" b="1" dirty="0" smtClean="0"/>
              <a:t> Karavanlar</a:t>
            </a:r>
            <a:r>
              <a:rPr lang="tr-TR" sz="3800" b="1" dirty="0"/>
              <a:t>, karavan parkları ve benzeri yerler</a:t>
            </a:r>
          </a:p>
          <a:p>
            <a:pPr>
              <a:buFont typeface="Arial" pitchFamily="34" charset="0"/>
              <a:buChar char="•"/>
            </a:pPr>
            <a:r>
              <a:rPr lang="tr-TR" sz="3800" b="1" dirty="0" smtClean="0"/>
              <a:t> İnşaat </a:t>
            </a:r>
            <a:r>
              <a:rPr lang="tr-TR" sz="3800" b="1" dirty="0"/>
              <a:t>yerleri, sergi, fuar ve diğer geçici yapılardaki tesisatlar </a:t>
            </a:r>
          </a:p>
          <a:p>
            <a:pPr>
              <a:buFont typeface="Arial" pitchFamily="34" charset="0"/>
              <a:buChar char="•"/>
            </a:pPr>
            <a:r>
              <a:rPr lang="tr-TR" sz="3800" b="1" dirty="0" smtClean="0"/>
              <a:t> Güç </a:t>
            </a:r>
            <a:r>
              <a:rPr lang="tr-TR" sz="3800" b="1" dirty="0"/>
              <a:t>beslemeleri ve donanımları ve dış aydınlatma</a:t>
            </a:r>
          </a:p>
          <a:p>
            <a:pPr marL="0" indent="0">
              <a:buNone/>
            </a:pPr>
            <a:r>
              <a:rPr lang="tr-TR" sz="3800" b="1" dirty="0"/>
              <a:t>Bu yönetmelik aşağıdakiler için geçerlidir:</a:t>
            </a:r>
          </a:p>
          <a:p>
            <a:pPr marL="0" indent="0">
              <a:buNone/>
            </a:pPr>
            <a:r>
              <a:rPr lang="tr-TR" sz="3800" b="1" i="1" u="sng" dirty="0"/>
              <a:t>1000 V a.c. veya 1500 V d.c. gerilim değerleri dahil, bu değerlere kadar anma gerilimi olan devreler. </a:t>
            </a:r>
          </a:p>
          <a:p>
            <a:pPr marL="0" indent="0">
              <a:buNone/>
            </a:pPr>
            <a:endParaRPr lang="tr-TR" dirty="0" smtClean="0"/>
          </a:p>
          <a:p>
            <a:pPr>
              <a:buFont typeface="Wingdings" pitchFamily="2" charset="2"/>
              <a:buChar char="ü"/>
            </a:pPr>
            <a:endParaRPr lang="tr-TR" dirty="0"/>
          </a:p>
        </p:txBody>
      </p:sp>
    </p:spTree>
    <p:extLst>
      <p:ext uri="{BB962C8B-B14F-4D97-AF65-F5344CB8AC3E}">
        <p14:creationId xmlns:p14="http://schemas.microsoft.com/office/powerpoint/2010/main" val="2431436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Arial" pitchFamily="34" charset="0"/>
                <a:cs typeface="Arial" pitchFamily="34" charset="0"/>
              </a:rPr>
              <a:t>ELEKTRİK TESİSAT YÖNETMELİĞİ </a:t>
            </a:r>
            <a:r>
              <a:rPr lang="en-US" sz="2800" b="1" dirty="0" smtClean="0">
                <a:latin typeface="Arial" pitchFamily="34" charset="0"/>
                <a:cs typeface="Arial" pitchFamily="34" charset="0"/>
              </a:rPr>
              <a:t>1</a:t>
            </a:r>
            <a:r>
              <a:rPr lang="tr-TR" sz="2800" b="1" dirty="0" smtClean="0">
                <a:latin typeface="Arial" pitchFamily="34" charset="0"/>
                <a:cs typeface="Arial" pitchFamily="34" charset="0"/>
              </a:rPr>
              <a:t>6</a:t>
            </a:r>
            <a:r>
              <a:rPr lang="en-US" sz="2800" b="1" dirty="0" smtClean="0">
                <a:latin typeface="Arial" pitchFamily="34" charset="0"/>
                <a:cs typeface="Arial" pitchFamily="34" charset="0"/>
              </a:rPr>
              <a:t>. BASKI</a:t>
            </a:r>
            <a:r>
              <a:rPr lang="tr-TR" sz="2800" b="1" dirty="0" smtClean="0">
                <a:latin typeface="Arial" pitchFamily="34" charset="0"/>
                <a:cs typeface="Arial" pitchFamily="34" charset="0"/>
              </a:rPr>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KISIM 1</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788360" y="1969303"/>
            <a:ext cx="10616925" cy="4394427"/>
          </a:xfrm>
        </p:spPr>
        <p:txBody>
          <a:bodyPr>
            <a:normAutofit fontScale="47500" lnSpcReduction="20000"/>
          </a:bodyPr>
          <a:lstStyle/>
          <a:p>
            <a:pPr marL="0" indent="0">
              <a:buNone/>
            </a:pPr>
            <a:r>
              <a:rPr lang="tr-TR" sz="3800" b="1" u="sng" dirty="0" smtClean="0">
                <a:solidFill>
                  <a:srgbClr val="FF0000"/>
                </a:solidFill>
              </a:rPr>
              <a:t>KAPSAM HARİCİ: </a:t>
            </a:r>
          </a:p>
          <a:p>
            <a:pPr marL="0" indent="0">
              <a:buNone/>
            </a:pPr>
            <a:r>
              <a:rPr lang="tr-TR" sz="3800" b="1" dirty="0"/>
              <a:t>Bu Yönetmelik aşağıdaki tesisatlara </a:t>
            </a:r>
            <a:r>
              <a:rPr lang="tr-TR" sz="3800" b="1" dirty="0" smtClean="0"/>
              <a:t>uygulanmaz;</a:t>
            </a:r>
            <a:endParaRPr lang="tr-TR" sz="3800" b="1" dirty="0"/>
          </a:p>
          <a:p>
            <a:pPr>
              <a:buFont typeface="Arial" pitchFamily="34" charset="0"/>
              <a:buChar char="•"/>
            </a:pPr>
            <a:r>
              <a:rPr lang="tr-TR" sz="3800" b="1" dirty="0" smtClean="0"/>
              <a:t> </a:t>
            </a:r>
            <a:r>
              <a:rPr lang="tr-TR" sz="3800" b="1" u="sng" dirty="0" smtClean="0"/>
              <a:t>2002 </a:t>
            </a:r>
            <a:r>
              <a:rPr lang="tr-TR" sz="3800" b="1" u="sng" dirty="0"/>
              <a:t>tarihli Elektrik Güvenliği, Kalitesi ve Sürekliliği Yönetmeliğinde belirtilen “Dağıtıcı”ya ait donanım.</a:t>
            </a:r>
          </a:p>
          <a:p>
            <a:pPr>
              <a:buFont typeface="Arial" pitchFamily="34" charset="0"/>
              <a:buChar char="•"/>
            </a:pPr>
            <a:r>
              <a:rPr lang="tr-TR" sz="3800" b="1" dirty="0" smtClean="0"/>
              <a:t> Demiryolu </a:t>
            </a:r>
            <a:r>
              <a:rPr lang="tr-TR" sz="3800" b="1" dirty="0"/>
              <a:t>cer donanımları, lokomotif ve vagonları ve sinyalizasyon donanımı</a:t>
            </a:r>
          </a:p>
          <a:p>
            <a:pPr>
              <a:buFont typeface="Arial" pitchFamily="34" charset="0"/>
              <a:buChar char="•"/>
            </a:pPr>
            <a:r>
              <a:rPr lang="tr-TR" sz="3800" b="1" dirty="0" smtClean="0"/>
              <a:t> Karavanlara </a:t>
            </a:r>
            <a:r>
              <a:rPr lang="tr-TR" sz="3800" b="1" dirty="0"/>
              <a:t>uygulanan yönetmeliklerin kuralları dışında, motorlu taşıt donanımları </a:t>
            </a:r>
          </a:p>
          <a:p>
            <a:pPr>
              <a:buFont typeface="Arial" pitchFamily="34" charset="0"/>
              <a:buChar char="•"/>
            </a:pPr>
            <a:r>
              <a:rPr lang="tr-TR" sz="3800" b="1" dirty="0" smtClean="0"/>
              <a:t> Gemi </a:t>
            </a:r>
            <a:r>
              <a:rPr lang="tr-TR" sz="3800" b="1" dirty="0"/>
              <a:t>donanımları</a:t>
            </a:r>
          </a:p>
          <a:p>
            <a:pPr>
              <a:buFont typeface="Arial" pitchFamily="34" charset="0"/>
              <a:buChar char="•"/>
            </a:pPr>
            <a:r>
              <a:rPr lang="tr-TR" sz="3800" b="1" dirty="0" smtClean="0"/>
              <a:t> Su </a:t>
            </a:r>
            <a:r>
              <a:rPr lang="tr-TR" sz="3800" b="1" dirty="0"/>
              <a:t>üzerinde sabit ve gezici tesisatlar</a:t>
            </a:r>
          </a:p>
          <a:p>
            <a:pPr>
              <a:buFont typeface="Arial" pitchFamily="34" charset="0"/>
              <a:buChar char="•"/>
            </a:pPr>
            <a:r>
              <a:rPr lang="tr-TR" sz="3800" b="1" dirty="0" smtClean="0"/>
              <a:t> Hava </a:t>
            </a:r>
            <a:r>
              <a:rPr lang="tr-TR" sz="3800" b="1" dirty="0"/>
              <a:t>taşıtlarındaki donanım</a:t>
            </a:r>
          </a:p>
          <a:p>
            <a:pPr>
              <a:buFont typeface="Arial" pitchFamily="34" charset="0"/>
              <a:buChar char="•"/>
            </a:pPr>
            <a:r>
              <a:rPr lang="tr-TR" sz="3800" b="1" dirty="0" smtClean="0"/>
              <a:t> Taş </a:t>
            </a:r>
            <a:r>
              <a:rPr lang="tr-TR" sz="3800" b="1" dirty="0"/>
              <a:t>ocakları ve maden ocaklarının özellikle yasal Yönetmelikler ve standartlar kapsamında olan kısımları</a:t>
            </a:r>
          </a:p>
          <a:p>
            <a:pPr>
              <a:buFont typeface="Arial" pitchFamily="34" charset="0"/>
              <a:buChar char="•"/>
            </a:pPr>
            <a:r>
              <a:rPr lang="tr-TR" sz="3800" b="1" dirty="0" smtClean="0"/>
              <a:t> Elektrik </a:t>
            </a:r>
            <a:r>
              <a:rPr lang="tr-TR" sz="3800" b="1" dirty="0"/>
              <a:t>tesisatları güvenliğinin etkilendiği durumlar dışında, radyo girişim (parazit) giderme donanımı</a:t>
            </a:r>
          </a:p>
          <a:p>
            <a:pPr>
              <a:buFont typeface="Arial" pitchFamily="34" charset="0"/>
              <a:buChar char="•"/>
            </a:pPr>
            <a:r>
              <a:rPr lang="tr-TR" sz="3800" b="1" dirty="0" smtClean="0"/>
              <a:t> </a:t>
            </a:r>
            <a:r>
              <a:rPr lang="tr-TR" sz="3800" b="1" u="sng" dirty="0" smtClean="0"/>
              <a:t>BS </a:t>
            </a:r>
            <a:r>
              <a:rPr lang="tr-TR" sz="3800" b="1" u="sng" dirty="0"/>
              <a:t>6651 kapsamındaki yapıların yıldırımdan </a:t>
            </a:r>
            <a:r>
              <a:rPr lang="tr-TR" sz="3800" b="1" u="sng" dirty="0" smtClean="0"/>
              <a:t>korunması </a:t>
            </a:r>
            <a:r>
              <a:rPr lang="tr-TR" sz="3800" b="1" i="1" u="sng" dirty="0" smtClean="0"/>
              <a:t>(Daha sonraki baskılarda SPD bağlantıları işlenmiştir)</a:t>
            </a:r>
            <a:endParaRPr lang="tr-TR" sz="3800" b="1" i="1" u="sng" dirty="0"/>
          </a:p>
          <a:p>
            <a:pPr>
              <a:buFont typeface="Arial" pitchFamily="34" charset="0"/>
              <a:buChar char="•"/>
            </a:pPr>
            <a:r>
              <a:rPr lang="tr-TR" sz="3800" b="1" dirty="0" smtClean="0"/>
              <a:t> </a:t>
            </a:r>
            <a:r>
              <a:rPr lang="tr-TR" sz="3800" b="1" u="sng" dirty="0" smtClean="0"/>
              <a:t>BS </a:t>
            </a:r>
            <a:r>
              <a:rPr lang="tr-TR" sz="3800" b="1" u="sng" dirty="0"/>
              <a:t>5665 kapsamındaki asansörler vb. tesisatları</a:t>
            </a:r>
          </a:p>
          <a:p>
            <a:pPr marL="0" indent="0">
              <a:buNone/>
            </a:pPr>
            <a:endParaRPr lang="tr-TR" dirty="0" smtClean="0"/>
          </a:p>
          <a:p>
            <a:pPr>
              <a:buFont typeface="Wingdings" pitchFamily="2" charset="2"/>
              <a:buChar char="ü"/>
            </a:pPr>
            <a:endParaRPr lang="tr-TR" dirty="0"/>
          </a:p>
        </p:txBody>
      </p:sp>
    </p:spTree>
    <p:extLst>
      <p:ext uri="{BB962C8B-B14F-4D97-AF65-F5344CB8AC3E}">
        <p14:creationId xmlns:p14="http://schemas.microsoft.com/office/powerpoint/2010/main" val="2769836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2192</TotalTime>
  <Words>3439</Words>
  <Application>Microsoft Office PowerPoint</Application>
  <PresentationFormat>Custom</PresentationFormat>
  <Paragraphs>331</Paragraphs>
  <Slides>49</Slides>
  <Notes>34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Geçmişe bakış</vt:lpstr>
      <vt:lpstr> ELEKTRİK TESİSAT YÖNETMELİĞİ BS 7671:2001   </vt:lpstr>
      <vt:lpstr>EĞİTİMİN İÇERİĞİ</vt:lpstr>
      <vt:lpstr>ELEKTRİK TESİSAT YÖNETMELİĞİ TARİHÇESİ</vt:lpstr>
      <vt:lpstr>ELEKTRİK TESİSAT YÖNETMELİĞİ TARİHÇESİ</vt:lpstr>
      <vt:lpstr>ELEKTRİK TESİSAT YÖNETMELİĞİ 14. BASKININ İÇERİĞİ</vt:lpstr>
      <vt:lpstr>ELEKTRİK TESİSAT YÖNETMELİĞİ 16. BASKININ İÇERİĞİ</vt:lpstr>
      <vt:lpstr>FAYDALANABİLECEK YARDIMCI KAYNAKLAR</vt:lpstr>
      <vt:lpstr>ELEKTRİK TESİSAT YÖNETMELİĞİ 16. BASKI KISIM 1</vt:lpstr>
      <vt:lpstr>ELEKTRİK TESİSAT YÖNETMELİĞİ 16. BASKI KISIM 1</vt:lpstr>
      <vt:lpstr>ELEKTRİK TESİSAT YÖNETMELİĞİ 16. BASKI KISIM 1</vt:lpstr>
      <vt:lpstr>ELEKTRİK TESİSAT YÖNETMELİĞİ 16. BASKI KISIM 2</vt:lpstr>
      <vt:lpstr>ELEKTRİK TESİSAT YÖNETMELİĞİ 16. BASKI KISIM 2</vt:lpstr>
      <vt:lpstr>ELEKTRİK TESİSAT YÖNETMELİĞİ 16. BASKI KISIM 2 - Topraklama Düzenleri -</vt:lpstr>
      <vt:lpstr>ELEKTRİK TESİSAT YÖNETMELİĞİ 16. BASKI KISIM 2 - Topraklama Düzenleri -</vt:lpstr>
      <vt:lpstr>ELEKTRİK TESİSAT YÖNETMELİĞİ 16. BASKI KISIM 2 - Topraklama Düzenleri TT -</vt:lpstr>
      <vt:lpstr>ELEKTRİK TESİSAT YÖNETMELİĞİ 16. BASKI KISIM 2 - Topraklama Düzenleri IT -</vt:lpstr>
      <vt:lpstr>ELEKTRİK TESİSAT YÖNETMELİĞİ 16. BASKI KISIM 2 - Topraklama Düzenleri TN-C -</vt:lpstr>
      <vt:lpstr>ELEKTRİK TESİSAT YÖNETMELİĞİ 16. BASKI KISIM 2 - Topraklama Düzenleri TN-S -</vt:lpstr>
      <vt:lpstr>ELEKTRİK TESİSAT YÖNETMELİĞİ 16. BASKI KISIM 2 - Topraklama Düzenleri TN-C-S -</vt:lpstr>
      <vt:lpstr>ELEKTRİK TESİSAT YÖNETMELİĞİ 16. BASKI KISIM 2 - Topraklama Düzenleri TN-C-S -</vt:lpstr>
      <vt:lpstr>ELEKTRİK TESİSAT YÖNETMELİĞİ 16. BASKI TOPRAKLAMA DÜZENİNİN ARIZA AKIMINA ETKİSİ</vt:lpstr>
      <vt:lpstr>ELEKTRİK TESİSAT YÖNETMELİĞİ 16. BASKI TOPRAKLAMA DÜZENİNİN ARIZA AKIMINA ETKİSİ</vt:lpstr>
      <vt:lpstr>ELEKTRİK TESİSAT YÖNETMELİĞİ 16. BASKI TOPRAKLAMA DÜZENİNİN ARIZA AKIMINA ETKİSİ</vt:lpstr>
      <vt:lpstr>ELEKTRİK TESİSAT YÖNETMELİĞİ 16. BASKI TOPRAKLAMA DÜZENİNİN ARIZA AKIMINA ETKİSİ</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ELEKTRİK ÇARPMASINA KARŞI KORUMA -KISIM 4-</vt:lpstr>
      <vt:lpstr>ELEKTRİK TESİSAT YÖNETMELİĞİ 16. BASKI DONANIMIN SEÇİMİ VE MONTAJI -KISIM 5-</vt:lpstr>
      <vt:lpstr>ETİKETLEME ÖRNEKLERİ</vt:lpstr>
      <vt:lpstr>ELEKTRİK TESİSAT YÖNETMELİĞİ 16. BASKI DONANIMIN SEÇİMİ VE MONTAJI -KISIM 5-</vt:lpstr>
      <vt:lpstr>ELEKTRİK TESİSAT YÖNETMELİĞİ 16. BASKI DONANIMIN SEÇİMİ VE MONTAJI -KISIM 5-</vt:lpstr>
      <vt:lpstr>ELEKTRİK TESİSAT YÖNETMELİĞİ 16. BASKI DONANIMIN SEÇİMİ VE MONTAJI -KISIM 5-</vt:lpstr>
      <vt:lpstr>Topraklama ve Kuşaklama</vt:lpstr>
      <vt:lpstr>Ana Eş Potansiyel Kuşaklama</vt:lpstr>
      <vt:lpstr>Ana Eş Potansiyel Kuşaklama</vt:lpstr>
      <vt:lpstr>Son Alt Devreler ve Priz Tesisatları</vt:lpstr>
      <vt:lpstr>Son Alt Devreler ve Priz Tesisatları</vt:lpstr>
      <vt:lpstr>Son Alt Devreler ve Priz Tesisatları</vt:lpstr>
      <vt:lpstr>Son Alt Devreler ve Priz Tesisatları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ELEKTRİKSEL KALİBRASYON EĞİTİMİ-Level 1</dc:title>
  <dc:creator>seher basak</dc:creator>
  <cp:lastModifiedBy>User</cp:lastModifiedBy>
  <cp:revision>173</cp:revision>
  <cp:lastPrinted>2019-02-06T09:11:06Z</cp:lastPrinted>
  <dcterms:created xsi:type="dcterms:W3CDTF">2017-02-12T20:31:44Z</dcterms:created>
  <dcterms:modified xsi:type="dcterms:W3CDTF">2019-11-26T09:08:47Z</dcterms:modified>
</cp:coreProperties>
</file>