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93893C2F-5E90-4F5C-B39B-134E026E75D1}" type="datetimeFigureOut">
              <a:rPr lang="tr-TR" smtClean="0"/>
              <a:t>19.11.2019</a:t>
            </a:fld>
            <a:endParaRPr lang="tr-TR"/>
          </a:p>
        </p:txBody>
      </p:sp>
      <p:sp>
        <p:nvSpPr>
          <p:cNvPr id="8" name="Slide Number Placeholder 7"/>
          <p:cNvSpPr>
            <a:spLocks noGrp="1"/>
          </p:cNvSpPr>
          <p:nvPr>
            <p:ph type="sldNum" sz="quarter" idx="11"/>
          </p:nvPr>
        </p:nvSpPr>
        <p:spPr/>
        <p:txBody>
          <a:bodyPr/>
          <a:lstStyle/>
          <a:p>
            <a:fld id="{159A303F-0CFC-438F-9AC4-F234D2020320}" type="slidenum">
              <a:rPr lang="tr-TR" smtClean="0"/>
              <a:t>‹#›</a:t>
            </a:fld>
            <a:endParaRPr lang="tr-TR"/>
          </a:p>
        </p:txBody>
      </p:sp>
      <p:sp>
        <p:nvSpPr>
          <p:cNvPr id="9" name="Footer Placeholder 8"/>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893C2F-5E90-4F5C-B39B-134E026E75D1}" type="datetimeFigureOut">
              <a:rPr lang="tr-TR" smtClean="0"/>
              <a:t>19.11.2019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59A303F-0CFC-438F-9AC4-F234D202032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893C2F-5E90-4F5C-B39B-134E026E75D1}" type="datetimeFigureOut">
              <a:rPr lang="tr-TR" smtClean="0"/>
              <a:t>19.11.2019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59A303F-0CFC-438F-9AC4-F234D2020320}"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893C2F-5E90-4F5C-B39B-134E026E75D1}" type="datetimeFigureOut">
              <a:rPr lang="tr-TR" smtClean="0"/>
              <a:t>19.11.2019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59A303F-0CFC-438F-9AC4-F234D2020320}"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893C2F-5E90-4F5C-B39B-134E026E75D1}" type="datetimeFigureOut">
              <a:rPr lang="tr-TR" smtClean="0"/>
              <a:t>19.11.2019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59A303F-0CFC-438F-9AC4-F234D2020320}"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3893C2F-5E90-4F5C-B39B-134E026E75D1}" type="datetimeFigureOut">
              <a:rPr lang="tr-TR" smtClean="0"/>
              <a:t>19.11.2019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59A303F-0CFC-438F-9AC4-F234D2020320}" type="slidenum">
              <a:rPr lang="tr-TR" smtClean="0"/>
              <a:t>‹#›</a:t>
            </a:fld>
            <a:endParaRPr lang="tr-TR"/>
          </a:p>
        </p:txBody>
      </p:sp>
      <p:sp>
        <p:nvSpPr>
          <p:cNvPr id="9" name="Title 8"/>
          <p:cNvSpPr>
            <a:spLocks noGrp="1"/>
          </p:cNvSpPr>
          <p:nvPr>
            <p:ph type="title"/>
          </p:nvPr>
        </p:nvSpPr>
        <p:spPr>
          <a:xfrm>
            <a:off x="914400" y="1544715"/>
            <a:ext cx="7315200" cy="1154097"/>
          </a:xfrm>
        </p:spPr>
        <p:txBody>
          <a:bodyPr/>
          <a:lstStyle/>
          <a:p>
            <a:r>
              <a:rPr lang="en-US" smtClean="0"/>
              <a:t>Click to edit Master title style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93893C2F-5E90-4F5C-B39B-134E026E75D1}" type="datetimeFigureOut">
              <a:rPr lang="tr-TR" smtClean="0"/>
              <a:t>19.11.2019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59A303F-0CFC-438F-9AC4-F234D2020320}" type="slidenum">
              <a:rPr lang="tr-TR" smtClean="0"/>
              <a:t>‹#›</a:t>
            </a:fld>
            <a:endParaRPr lang="tr-TR"/>
          </a:p>
        </p:txBody>
      </p:sp>
      <p:sp>
        <p:nvSpPr>
          <p:cNvPr id="10" name="Title 9"/>
          <p:cNvSpPr>
            <a:spLocks noGrp="1"/>
          </p:cNvSpPr>
          <p:nvPr>
            <p:ph type="title"/>
          </p:nvPr>
        </p:nvSpPr>
        <p:spPr>
          <a:xfrm>
            <a:off x="914400" y="1544715"/>
            <a:ext cx="7315200" cy="1154097"/>
          </a:xfrm>
        </p:spPr>
        <p:txBody>
          <a:bodyPr/>
          <a:lstStyle/>
          <a:p>
            <a:r>
              <a:rPr lang="en-US" smtClean="0"/>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893C2F-5E90-4F5C-B39B-134E026E75D1}" type="datetimeFigureOut">
              <a:rPr lang="tr-TR" smtClean="0"/>
              <a:t>19.11.2019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59A303F-0CFC-438F-9AC4-F234D2020320}"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893C2F-5E90-4F5C-B39B-134E026E75D1}" type="datetimeFigureOut">
              <a:rPr lang="tr-TR" smtClean="0"/>
              <a:t>19.11.2019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59A303F-0CFC-438F-9AC4-F234D2020320}"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n-US" smtClean="0"/>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893C2F-5E90-4F5C-B39B-134E026E75D1}" type="datetimeFigureOut">
              <a:rPr lang="tr-TR" smtClean="0"/>
              <a:t>19.11.2019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59A303F-0CFC-438F-9AC4-F234D2020320}"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893C2F-5E90-4F5C-B39B-134E026E75D1}" type="datetimeFigureOut">
              <a:rPr lang="tr-TR" smtClean="0"/>
              <a:t>19.11.2019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59A303F-0CFC-438F-9AC4-F234D2020320}"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93893C2F-5E90-4F5C-B39B-134E026E75D1}" type="datetimeFigureOut">
              <a:rPr lang="tr-TR" smtClean="0"/>
              <a:t>19.11.2019</a:t>
            </a:fld>
            <a:endParaRPr lang="tr-TR"/>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159A303F-0CFC-438F-9AC4-F234D2020320}" type="slidenum">
              <a:rPr lang="tr-TR" smtClean="0"/>
              <a:t>‹#›</a:t>
            </a:fld>
            <a:endParaRPr lang="tr-TR"/>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tr-T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692696"/>
            <a:ext cx="8229600" cy="1656184"/>
          </a:xfrm>
        </p:spPr>
        <p:txBody>
          <a:bodyPr>
            <a:normAutofit/>
          </a:bodyPr>
          <a:lstStyle/>
          <a:p>
            <a:pPr algn="ctr"/>
            <a:r>
              <a:rPr lang="tr-TR" sz="3600" dirty="0" smtClean="0">
                <a:solidFill>
                  <a:schemeClr val="tx1"/>
                </a:solidFill>
                <a:latin typeface="Arial Black" pitchFamily="34" charset="0"/>
              </a:rPr>
              <a:t>İŞ SAĞLIĞI VE GÜVENLİĞİNE GENEL BAKIŞ</a:t>
            </a:r>
            <a:endParaRPr lang="tr-TR" sz="3600" dirty="0">
              <a:solidFill>
                <a:schemeClr val="tx1"/>
              </a:solidFill>
              <a:latin typeface="Arial Black" pitchFamily="34" charset="0"/>
            </a:endParaRPr>
          </a:p>
        </p:txBody>
      </p:sp>
      <p:sp>
        <p:nvSpPr>
          <p:cNvPr id="3" name="Subtitle 2"/>
          <p:cNvSpPr>
            <a:spLocks noGrp="1"/>
          </p:cNvSpPr>
          <p:nvPr>
            <p:ph type="subTitle" idx="1"/>
          </p:nvPr>
        </p:nvSpPr>
        <p:spPr/>
        <p:txBody>
          <a:bodyPr/>
          <a:lstStyle/>
          <a:p>
            <a:r>
              <a:rPr lang="tr-TR" dirty="0" smtClean="0">
                <a:latin typeface="Arial Black" pitchFamily="34" charset="0"/>
              </a:rPr>
              <a:t>Gürel ÇELEBİ</a:t>
            </a:r>
          </a:p>
          <a:p>
            <a:r>
              <a:rPr lang="tr-TR" dirty="0" smtClean="0">
                <a:latin typeface="Arial Black" pitchFamily="34" charset="0"/>
              </a:rPr>
              <a:t>Yüksek İş Sağlığı ve Güvenliği Uzmanı</a:t>
            </a:r>
            <a:endParaRPr lang="tr-TR" dirty="0">
              <a:latin typeface="Arial Black" pitchFamily="34" charset="0"/>
            </a:endParaRPr>
          </a:p>
        </p:txBody>
      </p:sp>
    </p:spTree>
    <p:extLst>
      <p:ext uri="{BB962C8B-B14F-4D97-AF65-F5344CB8AC3E}">
        <p14:creationId xmlns:p14="http://schemas.microsoft.com/office/powerpoint/2010/main" val="820406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548681"/>
            <a:ext cx="7315200" cy="792088"/>
          </a:xfrm>
        </p:spPr>
        <p:txBody>
          <a:bodyPr/>
          <a:lstStyle/>
          <a:p>
            <a:r>
              <a:rPr lang="tr-TR" dirty="0" smtClean="0"/>
              <a:t>İş Sağlığı ve Güvenliği Nedir</a:t>
            </a:r>
            <a:endParaRPr lang="tr-TR" dirty="0"/>
          </a:p>
        </p:txBody>
      </p:sp>
      <p:sp>
        <p:nvSpPr>
          <p:cNvPr id="3" name="Content Placeholder 2"/>
          <p:cNvSpPr>
            <a:spLocks noGrp="1"/>
          </p:cNvSpPr>
          <p:nvPr>
            <p:ph idx="1"/>
          </p:nvPr>
        </p:nvSpPr>
        <p:spPr>
          <a:xfrm>
            <a:off x="914400" y="1628801"/>
            <a:ext cx="7315200" cy="4680560"/>
          </a:xfrm>
        </p:spPr>
        <p:txBody>
          <a:bodyPr/>
          <a:lstStyle/>
          <a:p>
            <a:pPr algn="just">
              <a:lnSpc>
                <a:spcPct val="150000"/>
              </a:lnSpc>
            </a:pPr>
            <a:r>
              <a:rPr lang="tr-TR" dirty="0"/>
              <a:t>Çalışanları mesleki risklerden korumak veya bu riskleri en aza indirmek amacıyla işyerinde veya işte yürütülen faaliyetlerin tüm aşamalarında planlanan ve uygulanan, çalışanların çalışma kapasiteleri, yaşamları ve sağlıklarını korumak amacıyla alınmış tüm koruyucu önlemleri anlatır</a:t>
            </a:r>
            <a:r>
              <a:rPr lang="tr-TR" dirty="0" smtClean="0"/>
              <a:t>.</a:t>
            </a:r>
          </a:p>
          <a:p>
            <a:pPr marL="45720" indent="0" algn="just">
              <a:buNone/>
            </a:pPr>
            <a:endParaRPr lang="tr-TR" dirty="0"/>
          </a:p>
          <a:p>
            <a:pPr marL="45720" indent="0" algn="just">
              <a:buNone/>
            </a:pPr>
            <a:r>
              <a:rPr lang="tr-TR" dirty="0"/>
              <a:t>İş Sağlığı ve Güvenliğinin Amaçları Şu Şekilde Özetlenebilir</a:t>
            </a:r>
            <a:r>
              <a:rPr lang="tr-TR" dirty="0" smtClean="0"/>
              <a:t>;</a:t>
            </a:r>
          </a:p>
          <a:p>
            <a:pPr marL="45720" indent="0" algn="just">
              <a:buNone/>
            </a:pPr>
            <a:endParaRPr lang="tr-TR" dirty="0"/>
          </a:p>
          <a:p>
            <a:pPr marL="45720" indent="0" algn="just">
              <a:buNone/>
            </a:pPr>
            <a:r>
              <a:rPr lang="tr-TR" dirty="0"/>
              <a:t>1.	Çalışanları korumak,</a:t>
            </a:r>
          </a:p>
          <a:p>
            <a:pPr marL="45720" indent="0" algn="just">
              <a:buNone/>
            </a:pPr>
            <a:r>
              <a:rPr lang="tr-TR" dirty="0"/>
              <a:t>2.	İşletmeyi korumak,</a:t>
            </a:r>
          </a:p>
          <a:p>
            <a:pPr marL="45720" indent="0" algn="just">
              <a:buNone/>
            </a:pPr>
            <a:r>
              <a:rPr lang="tr-TR" dirty="0"/>
              <a:t>3.	Üretim güvenliğini sağlamaktır.</a:t>
            </a:r>
          </a:p>
          <a:p>
            <a:pPr marL="45720" indent="0" algn="just">
              <a:buNone/>
            </a:pPr>
            <a:endParaRPr lang="tr-TR" dirty="0"/>
          </a:p>
        </p:txBody>
      </p:sp>
    </p:spTree>
    <p:extLst>
      <p:ext uri="{BB962C8B-B14F-4D97-AF65-F5344CB8AC3E}">
        <p14:creationId xmlns:p14="http://schemas.microsoft.com/office/powerpoint/2010/main" val="1990692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548681"/>
            <a:ext cx="7315200" cy="1080120"/>
          </a:xfrm>
        </p:spPr>
        <p:txBody>
          <a:bodyPr/>
          <a:lstStyle/>
          <a:p>
            <a:r>
              <a:rPr lang="tr-TR" dirty="0" smtClean="0"/>
              <a:t>Ülkemizde İ.S.G.</a:t>
            </a:r>
            <a:endParaRPr lang="tr-TR" dirty="0"/>
          </a:p>
        </p:txBody>
      </p:sp>
      <p:sp>
        <p:nvSpPr>
          <p:cNvPr id="3" name="Content Placeholder 2"/>
          <p:cNvSpPr>
            <a:spLocks noGrp="1"/>
          </p:cNvSpPr>
          <p:nvPr>
            <p:ph idx="1"/>
          </p:nvPr>
        </p:nvSpPr>
        <p:spPr>
          <a:xfrm>
            <a:off x="755576" y="1916833"/>
            <a:ext cx="7474024" cy="4392528"/>
          </a:xfrm>
        </p:spPr>
        <p:txBody>
          <a:bodyPr>
            <a:normAutofit fontScale="92500" lnSpcReduction="10000"/>
          </a:bodyPr>
          <a:lstStyle/>
          <a:p>
            <a:pPr algn="just">
              <a:lnSpc>
                <a:spcPct val="150000"/>
              </a:lnSpc>
            </a:pPr>
            <a:r>
              <a:rPr lang="tr-TR" dirty="0" smtClean="0"/>
              <a:t>Cumhuriyet Meclisi’nin 14 </a:t>
            </a:r>
            <a:r>
              <a:rPr lang="tr-TR" dirty="0"/>
              <a:t>Temmuz 2008 </a:t>
            </a:r>
            <a:r>
              <a:rPr lang="tr-TR" dirty="0" smtClean="0"/>
              <a:t>tarihli </a:t>
            </a:r>
            <a:r>
              <a:rPr lang="tr-TR" dirty="0"/>
              <a:t>Birlişiminde Oybirliğiyle kabul </a:t>
            </a:r>
            <a:r>
              <a:rPr lang="tr-TR" dirty="0" smtClean="0"/>
              <a:t>olunan İş </a:t>
            </a:r>
            <a:r>
              <a:rPr lang="tr-TR" dirty="0"/>
              <a:t>Sağlığı ve Güvenliği </a:t>
            </a:r>
            <a:r>
              <a:rPr lang="tr-TR" dirty="0" smtClean="0"/>
              <a:t>Yasası ve bu yasaya bağlı olarak çeşitli zamanlarda resmi olarak yayımlanan 11 tüzük bulunmaktadır.</a:t>
            </a:r>
          </a:p>
          <a:p>
            <a:pPr algn="just">
              <a:lnSpc>
                <a:spcPct val="150000"/>
              </a:lnSpc>
            </a:pPr>
            <a:endParaRPr lang="tr-TR" dirty="0" smtClean="0"/>
          </a:p>
          <a:p>
            <a:pPr algn="just">
              <a:lnSpc>
                <a:spcPct val="150000"/>
              </a:lnSpc>
            </a:pPr>
            <a:r>
              <a:rPr lang="tr-TR" dirty="0" smtClean="0"/>
              <a:t>Bu </a:t>
            </a:r>
            <a:r>
              <a:rPr lang="tr-TR" dirty="0"/>
              <a:t>Yasanın </a:t>
            </a:r>
            <a:r>
              <a:rPr lang="tr-TR" dirty="0" smtClean="0"/>
              <a:t>kapsamı, Kuzey </a:t>
            </a:r>
            <a:r>
              <a:rPr lang="tr-TR" dirty="0"/>
              <a:t>Kıbrıs Türk Cumhuriyeti sınırları içerisindeki kamu ve özel sektöre ait tüm iş veya işyerleri ile işverenlere, bir işveren ile istihdam ilişkisi olan çalışanlara ve bu işyerlerinde eğitim amaçlı, stajyer ve çırak olarak bulunanlara uygulanır. </a:t>
            </a:r>
          </a:p>
        </p:txBody>
      </p:sp>
    </p:spTree>
    <p:extLst>
      <p:ext uri="{BB962C8B-B14F-4D97-AF65-F5344CB8AC3E}">
        <p14:creationId xmlns:p14="http://schemas.microsoft.com/office/powerpoint/2010/main" val="567869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548681"/>
            <a:ext cx="7315200" cy="864096"/>
          </a:xfrm>
        </p:spPr>
        <p:txBody>
          <a:bodyPr/>
          <a:lstStyle/>
          <a:p>
            <a:r>
              <a:rPr lang="tr-TR" dirty="0"/>
              <a:t>Ülkemizde İ.S.G.</a:t>
            </a:r>
          </a:p>
        </p:txBody>
      </p:sp>
      <p:sp>
        <p:nvSpPr>
          <p:cNvPr id="3" name="Content Placeholder 2"/>
          <p:cNvSpPr>
            <a:spLocks noGrp="1"/>
          </p:cNvSpPr>
          <p:nvPr>
            <p:ph idx="1"/>
          </p:nvPr>
        </p:nvSpPr>
        <p:spPr>
          <a:xfrm>
            <a:off x="914400" y="1988841"/>
            <a:ext cx="7315200" cy="4320520"/>
          </a:xfrm>
        </p:spPr>
        <p:txBody>
          <a:bodyPr/>
          <a:lstStyle/>
          <a:p>
            <a:pPr algn="just">
              <a:lnSpc>
                <a:spcPct val="150000"/>
              </a:lnSpc>
            </a:pPr>
            <a:r>
              <a:rPr lang="tr-TR" dirty="0" smtClean="0"/>
              <a:t>Ülkemizde İş Sağlığı ve Güvenliği konusunda ilerleme sağlayabilmemiz için İSG Kültürünün oluşturulması gerekmektedir. Tüm dünya’da isg kültürünün oluşturulması için ciddi bir çalışma yürütülmektedir. </a:t>
            </a:r>
            <a:r>
              <a:rPr lang="tr-TR" dirty="0"/>
              <a:t>Bu konuda AB 2010 yılı Strateji </a:t>
            </a:r>
            <a:r>
              <a:rPr lang="tr-TR" dirty="0" smtClean="0"/>
              <a:t>belgesinde «Küçük </a:t>
            </a:r>
            <a:r>
              <a:rPr lang="tr-TR" dirty="0"/>
              <a:t>yaşlardan itibaren İSG konusunda eğitim ve duyarlılığın artırılması maksadıyla AB’de bütün </a:t>
            </a:r>
            <a:r>
              <a:rPr lang="tr-TR" dirty="0" smtClean="0"/>
              <a:t>gençlere </a:t>
            </a:r>
            <a:r>
              <a:rPr lang="tr-TR" dirty="0"/>
              <a:t>en az 8’er saat İSG eğitimi </a:t>
            </a:r>
            <a:r>
              <a:rPr lang="tr-TR" dirty="0" smtClean="0"/>
              <a:t>verilmelidir» maddesi eklenmiştir. </a:t>
            </a:r>
            <a:endParaRPr lang="tr-TR" dirty="0"/>
          </a:p>
        </p:txBody>
      </p:sp>
    </p:spTree>
    <p:extLst>
      <p:ext uri="{BB962C8B-B14F-4D97-AF65-F5344CB8AC3E}">
        <p14:creationId xmlns:p14="http://schemas.microsoft.com/office/powerpoint/2010/main" val="4166483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620688"/>
            <a:ext cx="7315200" cy="1154097"/>
          </a:xfrm>
        </p:spPr>
        <p:txBody>
          <a:bodyPr/>
          <a:lstStyle/>
          <a:p>
            <a:r>
              <a:rPr lang="tr-TR" dirty="0"/>
              <a:t>Ülkemizde İ.S.G.</a:t>
            </a:r>
          </a:p>
        </p:txBody>
      </p:sp>
      <p:sp>
        <p:nvSpPr>
          <p:cNvPr id="3" name="Content Placeholder 2"/>
          <p:cNvSpPr>
            <a:spLocks noGrp="1"/>
          </p:cNvSpPr>
          <p:nvPr>
            <p:ph idx="1"/>
          </p:nvPr>
        </p:nvSpPr>
        <p:spPr>
          <a:xfrm>
            <a:off x="914400" y="1916833"/>
            <a:ext cx="7315200" cy="4392528"/>
          </a:xfrm>
        </p:spPr>
        <p:txBody>
          <a:bodyPr/>
          <a:lstStyle/>
          <a:p>
            <a:pPr algn="just">
              <a:lnSpc>
                <a:spcPct val="150000"/>
              </a:lnSpc>
            </a:pPr>
            <a:r>
              <a:rPr lang="tr-TR" dirty="0" smtClean="0"/>
              <a:t>Avrupa ülkelerinde iş sağlığı ve güvenliği için okullarda yarışmalar düzenlenmekte ve öğrenciler bu konularda teşvik edilmektedirler.</a:t>
            </a:r>
          </a:p>
          <a:p>
            <a:pPr algn="just">
              <a:lnSpc>
                <a:spcPct val="150000"/>
              </a:lnSpc>
            </a:pPr>
            <a:r>
              <a:rPr lang="tr-TR" dirty="0" smtClean="0"/>
              <a:t>Ülkemizde </a:t>
            </a:r>
            <a:r>
              <a:rPr lang="tr-TR" dirty="0" smtClean="0"/>
              <a:t>de isg konusunda farkındalık ve bilinç oluşturmak için bazı çalışmalar yürütülmektedir. Ülkemizde bulunan      İSG – BİR (İş Sağlığı ve Güvenliği Uzmanları Birliği) AB katkılarıyla Meslek Liseslerinde iş sağlığı ve güvenliği konusunda bilgilendirme yapmaktadırlar.  </a:t>
            </a:r>
          </a:p>
          <a:p>
            <a:pPr marL="45720" indent="0" algn="just">
              <a:buNone/>
            </a:pPr>
            <a:endParaRPr lang="tr-TR" dirty="0"/>
          </a:p>
        </p:txBody>
      </p:sp>
    </p:spTree>
    <p:extLst>
      <p:ext uri="{BB962C8B-B14F-4D97-AF65-F5344CB8AC3E}">
        <p14:creationId xmlns:p14="http://schemas.microsoft.com/office/powerpoint/2010/main" val="2094964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548680"/>
            <a:ext cx="7315200" cy="1154097"/>
          </a:xfrm>
        </p:spPr>
        <p:txBody>
          <a:bodyPr/>
          <a:lstStyle/>
          <a:p>
            <a:r>
              <a:rPr lang="tr-TR" dirty="0"/>
              <a:t>Ülkemizde İ.S.G.</a:t>
            </a:r>
          </a:p>
        </p:txBody>
      </p:sp>
      <p:sp>
        <p:nvSpPr>
          <p:cNvPr id="3" name="Content Placeholder 2"/>
          <p:cNvSpPr>
            <a:spLocks noGrp="1"/>
          </p:cNvSpPr>
          <p:nvPr>
            <p:ph idx="1"/>
          </p:nvPr>
        </p:nvSpPr>
        <p:spPr>
          <a:xfrm>
            <a:off x="755576" y="2060848"/>
            <a:ext cx="7315200" cy="4043583"/>
          </a:xfrm>
        </p:spPr>
        <p:txBody>
          <a:bodyPr/>
          <a:lstStyle/>
          <a:p>
            <a:pPr algn="just">
              <a:lnSpc>
                <a:spcPct val="150000"/>
              </a:lnSpc>
            </a:pPr>
            <a:r>
              <a:rPr lang="tr-TR" dirty="0" smtClean="0"/>
              <a:t>Eğitim sistemimizde ise İş Sağlığı ve Güvenliği konusu 9. sınıf müfredatında bulunan Mesleki Gelişim dersinde bir konu başlığı olarak bulunmaktadır.</a:t>
            </a:r>
          </a:p>
          <a:p>
            <a:pPr algn="just">
              <a:lnSpc>
                <a:spcPct val="150000"/>
              </a:lnSpc>
            </a:pPr>
            <a:r>
              <a:rPr lang="tr-TR" dirty="0" smtClean="0"/>
              <a:t>İş Sağlığı ve Güvenliği okullarda ayrı bir ders olarak okutulmalı ve 10,11,12 sınıflarda branş’a bağlı olarak okutulmalıdır.  </a:t>
            </a:r>
          </a:p>
          <a:p>
            <a:pPr algn="just">
              <a:lnSpc>
                <a:spcPct val="150000"/>
              </a:lnSpc>
            </a:pPr>
            <a:r>
              <a:rPr lang="tr-TR" dirty="0" smtClean="0"/>
              <a:t>Her bir bölüm için ayrı bir kitap çıkarılmalı ve bölümlere ait yapılan işlere göre tehlikeler ve riskler belirlenmelidir.</a:t>
            </a:r>
          </a:p>
          <a:p>
            <a:pPr algn="just"/>
            <a:endParaRPr lang="tr-TR" dirty="0"/>
          </a:p>
        </p:txBody>
      </p:sp>
    </p:spTree>
    <p:extLst>
      <p:ext uri="{BB962C8B-B14F-4D97-AF65-F5344CB8AC3E}">
        <p14:creationId xmlns:p14="http://schemas.microsoft.com/office/powerpoint/2010/main" val="878871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620688"/>
            <a:ext cx="7315200" cy="1154097"/>
          </a:xfrm>
        </p:spPr>
        <p:txBody>
          <a:bodyPr/>
          <a:lstStyle/>
          <a:p>
            <a:r>
              <a:rPr lang="tr-TR" dirty="0"/>
              <a:t>Ülkemizde İ.S.G.</a:t>
            </a:r>
          </a:p>
        </p:txBody>
      </p:sp>
      <p:sp>
        <p:nvSpPr>
          <p:cNvPr id="3" name="Content Placeholder 2"/>
          <p:cNvSpPr>
            <a:spLocks noGrp="1"/>
          </p:cNvSpPr>
          <p:nvPr>
            <p:ph idx="1"/>
          </p:nvPr>
        </p:nvSpPr>
        <p:spPr>
          <a:xfrm>
            <a:off x="755576" y="1844825"/>
            <a:ext cx="7474024" cy="4464536"/>
          </a:xfrm>
        </p:spPr>
        <p:txBody>
          <a:bodyPr/>
          <a:lstStyle/>
          <a:p>
            <a:pPr algn="just">
              <a:lnSpc>
                <a:spcPct val="150000"/>
              </a:lnSpc>
            </a:pPr>
            <a:r>
              <a:rPr lang="tr-TR" dirty="0" smtClean="0"/>
              <a:t>Ayrıca  Ülkemizdeki Risk Değerlendirme Tüzüğüne göre 4 kişi’den oluşan bir işletme ilk risk değerlendirmesini İsg uzmanına yaptırmalı ve daha sonrada bu işyerinin işletmecisi bu Risk Değerlendirmesini kendisi yapmalıdır</a:t>
            </a:r>
            <a:r>
              <a:rPr lang="tr-TR" dirty="0" smtClean="0"/>
              <a:t>. </a:t>
            </a:r>
            <a:r>
              <a:rPr lang="tr-TR" dirty="0" smtClean="0"/>
              <a:t>Bu nedenle Meslek Lisesinde okuyanların iş sağlığı ve güvenliği ile ilgili bilgileri doğru edinmeleri çok önemlidir.</a:t>
            </a:r>
            <a:endParaRPr lang="tr-TR" dirty="0"/>
          </a:p>
        </p:txBody>
      </p:sp>
    </p:spTree>
    <p:extLst>
      <p:ext uri="{BB962C8B-B14F-4D97-AF65-F5344CB8AC3E}">
        <p14:creationId xmlns:p14="http://schemas.microsoft.com/office/powerpoint/2010/main" val="479240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620688"/>
            <a:ext cx="7315200" cy="1154097"/>
          </a:xfrm>
        </p:spPr>
        <p:txBody>
          <a:bodyPr/>
          <a:lstStyle/>
          <a:p>
            <a:r>
              <a:rPr lang="tr-TR" dirty="0"/>
              <a:t>Ülkemizde İ.S.G.</a:t>
            </a:r>
          </a:p>
        </p:txBody>
      </p:sp>
      <p:sp>
        <p:nvSpPr>
          <p:cNvPr id="3" name="Content Placeholder 2"/>
          <p:cNvSpPr>
            <a:spLocks noGrp="1"/>
          </p:cNvSpPr>
          <p:nvPr>
            <p:ph idx="1"/>
          </p:nvPr>
        </p:nvSpPr>
        <p:spPr>
          <a:xfrm>
            <a:off x="755576" y="1844825"/>
            <a:ext cx="7474024" cy="4464536"/>
          </a:xfrm>
        </p:spPr>
        <p:txBody>
          <a:bodyPr/>
          <a:lstStyle/>
          <a:p>
            <a:pPr algn="just">
              <a:lnSpc>
                <a:spcPct val="150000"/>
              </a:lnSpc>
            </a:pPr>
            <a:r>
              <a:rPr lang="tr-TR" dirty="0" smtClean="0"/>
              <a:t>İş Sağlığı ve Güvenliği Yasası tüm Okullarımızda kapsamı dahiline almaktadır, okullarda da iş sağllığı ve güvenliği önlemleri alınmalı ve alınan tüm önlemler Öğretmen, Çalışanşlar ve öğrencilerle paylaşılarak gerçek bir güvenlik oluşturulmalıdır, bu tip bir çalışma öğrencilerede iş sağlığı ve güvenliğini anlamaları açısından güzel bir örnek olacaktır.</a:t>
            </a:r>
            <a:endParaRPr lang="tr-TR" dirty="0"/>
          </a:p>
        </p:txBody>
      </p:sp>
    </p:spTree>
    <p:extLst>
      <p:ext uri="{BB962C8B-B14F-4D97-AF65-F5344CB8AC3E}">
        <p14:creationId xmlns:p14="http://schemas.microsoft.com/office/powerpoint/2010/main" val="3419081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980729"/>
            <a:ext cx="7315200" cy="5328632"/>
          </a:xfrm>
        </p:spPr>
        <p:txBody>
          <a:bodyPr>
            <a:normAutofit/>
          </a:bodyPr>
          <a:lstStyle/>
          <a:p>
            <a:pPr marL="45720" indent="0" algn="ctr">
              <a:buNone/>
            </a:pPr>
            <a:endParaRPr lang="tr-TR" sz="4000" dirty="0" smtClean="0"/>
          </a:p>
          <a:p>
            <a:pPr marL="45720" indent="0" algn="ctr">
              <a:buNone/>
            </a:pPr>
            <a:endParaRPr lang="tr-TR" sz="4000" dirty="0"/>
          </a:p>
          <a:p>
            <a:pPr marL="45720" indent="0" algn="ctr">
              <a:buNone/>
            </a:pPr>
            <a:r>
              <a:rPr lang="tr-TR" sz="4000" dirty="0" smtClean="0"/>
              <a:t>BENİ DİNLEDİĞİNİZ İÇİN TEŞEKKÜRLER...</a:t>
            </a:r>
            <a:endParaRPr lang="tr-TR" sz="4000" dirty="0"/>
          </a:p>
        </p:txBody>
      </p:sp>
    </p:spTree>
    <p:extLst>
      <p:ext uri="{BB962C8B-B14F-4D97-AF65-F5344CB8AC3E}">
        <p14:creationId xmlns:p14="http://schemas.microsoft.com/office/powerpoint/2010/main" val="41168629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130</TotalTime>
  <Words>428</Words>
  <Application>Microsoft Office PowerPoint</Application>
  <PresentationFormat>On-screen Show (4:3)</PresentationFormat>
  <Paragraphs>31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Perspective</vt:lpstr>
      <vt:lpstr>İŞ SAĞLIĞI VE GÜVENLİĞİNE GENEL BAKIŞ</vt:lpstr>
      <vt:lpstr>İş Sağlığı ve Güvenliği Nedir</vt:lpstr>
      <vt:lpstr>Ülkemizde İ.S.G.</vt:lpstr>
      <vt:lpstr>Ülkemizde İ.S.G.</vt:lpstr>
      <vt:lpstr>Ülkemizde İ.S.G.</vt:lpstr>
      <vt:lpstr>Ülkemizde İ.S.G.</vt:lpstr>
      <vt:lpstr>Ülkemizde İ.S.G.</vt:lpstr>
      <vt:lpstr>Ülkemizde İ.S.G.</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SAĞLIĞI VE GÜVENLİĞİNE GENEL BAKIŞ</dc:title>
  <dc:creator>DeboMac</dc:creator>
  <cp:lastModifiedBy>DeboMac</cp:lastModifiedBy>
  <cp:revision>11</cp:revision>
  <dcterms:created xsi:type="dcterms:W3CDTF">2019-11-19T10:09:59Z</dcterms:created>
  <dcterms:modified xsi:type="dcterms:W3CDTF">2019-11-19T13:38:22Z</dcterms:modified>
</cp:coreProperties>
</file>